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56" r:id="rId2"/>
    <p:sldId id="310" r:id="rId3"/>
    <p:sldId id="322" r:id="rId4"/>
    <p:sldId id="323" r:id="rId5"/>
    <p:sldId id="324" r:id="rId6"/>
    <p:sldId id="325" r:id="rId7"/>
    <p:sldId id="326" r:id="rId8"/>
    <p:sldId id="327" r:id="rId9"/>
    <p:sldId id="328" r:id="rId10"/>
    <p:sldId id="329" r:id="rId11"/>
    <p:sldId id="330" r:id="rId12"/>
    <p:sldId id="331" r:id="rId13"/>
    <p:sldId id="333" r:id="rId14"/>
    <p:sldId id="334" r:id="rId15"/>
    <p:sldId id="335" r:id="rId16"/>
    <p:sldId id="336" r:id="rId17"/>
    <p:sldId id="311" r:id="rId18"/>
    <p:sldId id="337" r:id="rId19"/>
    <p:sldId id="313" r:id="rId20"/>
    <p:sldId id="317" r:id="rId21"/>
    <p:sldId id="318" r:id="rId22"/>
    <p:sldId id="319" r:id="rId23"/>
    <p:sldId id="338" r:id="rId24"/>
    <p:sldId id="340" r:id="rId25"/>
    <p:sldId id="341" r:id="rId26"/>
    <p:sldId id="315" r:id="rId27"/>
    <p:sldId id="342" r:id="rId28"/>
    <p:sldId id="343" r:id="rId29"/>
    <p:sldId id="344" r:id="rId30"/>
    <p:sldId id="345" r:id="rId31"/>
    <p:sldId id="346" r:id="rId32"/>
    <p:sldId id="414" r:id="rId33"/>
  </p:sldIdLst>
  <p:sldSz cx="9144000" cy="6858000" type="screen4x3"/>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25" autoAdjust="0"/>
  </p:normalViewPr>
  <p:slideViewPr>
    <p:cSldViewPr>
      <p:cViewPr varScale="1">
        <p:scale>
          <a:sx n="95" d="100"/>
          <a:sy n="95" d="100"/>
        </p:scale>
        <p:origin x="20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C3E0FF0F-82D4-4AC5-94DC-9D4EDF25F7D1}" type="datetimeFigureOut">
              <a:rPr kumimoji="1" lang="ja-JP" altLang="en-US" smtClean="0"/>
              <a:t>2025/3/13</a:t>
            </a:fld>
            <a:endParaRPr kumimoji="1" lang="ja-JP" altLang="en-US"/>
          </a:p>
        </p:txBody>
      </p:sp>
      <p:sp>
        <p:nvSpPr>
          <p:cNvPr id="4" name="フッター プレースホルダー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EC74890A-DD19-4768-8578-B37A838082F8}" type="slidenum">
              <a:rPr kumimoji="1" lang="ja-JP" altLang="en-US" smtClean="0"/>
              <a:t>‹#›</a:t>
            </a:fld>
            <a:endParaRPr kumimoji="1" lang="ja-JP" altLang="en-US"/>
          </a:p>
        </p:txBody>
      </p:sp>
    </p:spTree>
    <p:extLst>
      <p:ext uri="{BB962C8B-B14F-4D97-AF65-F5344CB8AC3E}">
        <p14:creationId xmlns:p14="http://schemas.microsoft.com/office/powerpoint/2010/main" val="597341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A4072C42-6D80-40EF-8921-DB6EEDD23D9A}" type="datetimeFigureOut">
              <a:rPr kumimoji="1" lang="ja-JP" altLang="en-US" smtClean="0"/>
              <a:t>2025/3/13</a:t>
            </a:fld>
            <a:endParaRPr kumimoji="1" lang="ja-JP" altLang="en-US"/>
          </a:p>
        </p:txBody>
      </p:sp>
      <p:sp>
        <p:nvSpPr>
          <p:cNvPr id="4" name="スライド イメージ プレースホルダー 3"/>
          <p:cNvSpPr>
            <a:spLocks noGrp="1" noRot="1" noChangeAspect="1"/>
          </p:cNvSpPr>
          <p:nvPr>
            <p:ph type="sldImg" idx="2"/>
          </p:nvPr>
        </p:nvSpPr>
        <p:spPr>
          <a:xfrm>
            <a:off x="3417888" y="841375"/>
            <a:ext cx="303053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A8CC9C1B-5EC5-4665-88D1-F25C9221ED80}" type="slidenum">
              <a:rPr kumimoji="1" lang="ja-JP" altLang="en-US" smtClean="0"/>
              <a:t>‹#›</a:t>
            </a:fld>
            <a:endParaRPr kumimoji="1" lang="ja-JP" altLang="en-US"/>
          </a:p>
        </p:txBody>
      </p:sp>
    </p:spTree>
    <p:extLst>
      <p:ext uri="{BB962C8B-B14F-4D97-AF65-F5344CB8AC3E}">
        <p14:creationId xmlns:p14="http://schemas.microsoft.com/office/powerpoint/2010/main" val="38417158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8CC9C1B-5EC5-4665-88D1-F25C9221ED80}" type="slidenum">
              <a:rPr kumimoji="1" lang="ja-JP" altLang="en-US" smtClean="0"/>
              <a:t>26</a:t>
            </a:fld>
            <a:endParaRPr kumimoji="1" lang="ja-JP" altLang="en-US"/>
          </a:p>
        </p:txBody>
      </p:sp>
    </p:spTree>
    <p:extLst>
      <p:ext uri="{BB962C8B-B14F-4D97-AF65-F5344CB8AC3E}">
        <p14:creationId xmlns:p14="http://schemas.microsoft.com/office/powerpoint/2010/main" val="58546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1"/>
      </p:bgRef>
    </p:bg>
    <p:spTree>
      <p:nvGrpSpPr>
        <p:cNvPr id="1" name=""/>
        <p:cNvGrpSpPr/>
        <p:nvPr/>
      </p:nvGrpSpPr>
      <p:grpSpPr>
        <a:xfrm>
          <a:off x="0" y="0"/>
          <a:ext cx="0" cy="0"/>
          <a:chOff x="0" y="0"/>
          <a:chExt cx="0" cy="0"/>
        </a:xfrm>
      </p:grpSpPr>
      <p:sp>
        <p:nvSpPr>
          <p:cNvPr id="12" name="正方形/長方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角丸四角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サブタイトル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p:txBody>
          <a:bodyPr/>
          <a:lstStyle/>
          <a:p>
            <a:fld id="{837F6ED8-E0C0-42FD-B8CB-88968F771430}" type="datetime1">
              <a:rPr kumimoji="1" lang="ja-JP" altLang="en-US" smtClean="0"/>
              <a:t>2025/3/13</a:t>
            </a:fld>
            <a:endParaRPr kumimoji="1" lang="ja-JP" altLang="en-US"/>
          </a:p>
        </p:txBody>
      </p:sp>
      <p:sp>
        <p:nvSpPr>
          <p:cNvPr id="17" name="フッター プレースホルダー 16"/>
          <p:cNvSpPr>
            <a:spLocks noGrp="1"/>
          </p:cNvSpPr>
          <p:nvPr>
            <p:ph type="ftr" sz="quarter" idx="11"/>
          </p:nvPr>
        </p:nvSpPr>
        <p:spPr/>
        <p:txBody>
          <a:bodyPr/>
          <a:lstStyle/>
          <a:p>
            <a:endParaRPr kumimoji="1" lang="ja-JP" altLang="en-US"/>
          </a:p>
        </p:txBody>
      </p:sp>
      <p:sp>
        <p:nvSpPr>
          <p:cNvPr id="29" name="スライド番号プレースホルダー 28"/>
          <p:cNvSpPr>
            <a:spLocks noGrp="1"/>
          </p:cNvSpPr>
          <p:nvPr>
            <p:ph type="sldNum" sz="quarter" idx="12"/>
          </p:nvPr>
        </p:nvSpPr>
        <p:spPr/>
        <p:txBody>
          <a:bodyPr lIns="0" tIns="0" rIns="0" bIns="0">
            <a:noAutofit/>
          </a:bodyPr>
          <a:lstStyle>
            <a:lvl1pPr>
              <a:defRPr sz="1400">
                <a:solidFill>
                  <a:srgbClr val="FFFFFF"/>
                </a:solidFill>
              </a:defRPr>
            </a:lvl1pPr>
          </a:lstStyle>
          <a:p>
            <a:fld id="{D73BF74F-ADAC-4014-B165-61D674A3450C}" type="slidenum">
              <a:rPr kumimoji="1" lang="ja-JP" altLang="en-US" smtClean="0"/>
              <a:t>‹#›</a:t>
            </a:fld>
            <a:endParaRPr kumimoji="1" lang="ja-JP" altLang="en-US"/>
          </a:p>
        </p:txBody>
      </p:sp>
      <p:sp>
        <p:nvSpPr>
          <p:cNvPr id="7" name="正方形/長方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ja-JP" altLang="en-US"/>
              <a:t>マスター タイトルの書式設定</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A15C1570-B0D7-4DF3-811E-C0D48CF290A1}" type="datetime1">
              <a:rPr kumimoji="1" lang="ja-JP" altLang="en-US" smtClean="0"/>
              <a:t>2025/3/13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1168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914400" y="274640"/>
            <a:ext cx="55626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4A730F91-40A7-444D-8216-E89155DEE965}" type="datetime1">
              <a:rPr kumimoji="1" lang="ja-JP" altLang="en-US" smtClean="0"/>
              <a:t>2025/3/13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1EB0A2FE-9648-47DB-9E63-E75CAF67BDF9}" type="datetime1">
              <a:rPr kumimoji="1" lang="ja-JP" altLang="en-US" smtClean="0"/>
              <a:t>2025/3/13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914400" y="1447800"/>
            <a:ext cx="777240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角丸四角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722313" y="952500"/>
            <a:ext cx="7772400" cy="1362075"/>
          </a:xfrm>
        </p:spPr>
        <p:txBody>
          <a:bodyPr anchor="b" anchorCtr="0"/>
          <a:lstStyle>
            <a:lvl1pPr algn="l">
              <a:buNone/>
              <a:defRPr sz="4000" b="0" cap="none"/>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p>
            <a:fld id="{21EA5BF6-0199-48E0-852E-A5FA97C0B985}" type="datetime1">
              <a:rPr kumimoji="1" lang="ja-JP" altLang="en-US" smtClean="0"/>
              <a:t>2025/3/13</a:t>
            </a:fld>
            <a:endParaRPr kumimoji="1" lang="ja-JP" altLang="en-US"/>
          </a:p>
        </p:txBody>
      </p:sp>
      <p:sp>
        <p:nvSpPr>
          <p:cNvPr id="5" name="フッター プレースホルダー 4"/>
          <p:cNvSpPr>
            <a:spLocks noGrp="1"/>
          </p:cNvSpPr>
          <p:nvPr>
            <p:ph type="ftr" sz="quarter" idx="11"/>
          </p:nvPr>
        </p:nvSpPr>
        <p:spPr>
          <a:xfrm>
            <a:off x="800100" y="6172200"/>
            <a:ext cx="4000500" cy="457200"/>
          </a:xfrm>
        </p:spPr>
        <p:txBody>
          <a:bodyPr/>
          <a:lstStyle/>
          <a:p>
            <a:endParaRPr kumimoji="1" lang="ja-JP" altLang="en-US"/>
          </a:p>
        </p:txBody>
      </p:sp>
      <p:sp>
        <p:nvSpPr>
          <p:cNvPr id="7" name="正方形/長方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正方形/長方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スライド番号プレースホルダー 5"/>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7006608A-1E87-445F-B9F3-0FE3D8D4E261}" type="datetime1">
              <a:rPr kumimoji="1" lang="ja-JP" altLang="en-US" smtClean="0"/>
              <a:t>2025/3/13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91440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93395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3050"/>
            <a:ext cx="7772400" cy="1143000"/>
          </a:xfrm>
        </p:spPr>
        <p:txBody>
          <a:bodyPr anchor="b" anchorCtr="0"/>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62D57E3D-09DB-4E85-89D6-7DF0EDDC8803}" type="datetime1">
              <a:rPr kumimoji="1" lang="ja-JP" altLang="en-US" smtClean="0"/>
              <a:t>2025/3/13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half" idx="2"/>
          </p:nvPr>
        </p:nvSpPr>
        <p:spPr>
          <a:xfrm>
            <a:off x="9144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half" idx="4"/>
          </p:nvPr>
        </p:nvSpPr>
        <p:spPr>
          <a:xfrm>
            <a:off x="49530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7631447C-21B2-4A1B-A182-39F90E3E06DB}" type="datetime1">
              <a:rPr kumimoji="1" lang="ja-JP" altLang="en-US" smtClean="0"/>
              <a:t>2025/3/13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286F8A7-B27F-4CA5-8F7B-D0E671497D2E}" type="datetime1">
              <a:rPr kumimoji="1" lang="ja-JP" altLang="en-US" smtClean="0"/>
              <a:t>2025/3/13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角丸四角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914400" y="273050"/>
            <a:ext cx="7772400" cy="1143000"/>
          </a:xfrm>
        </p:spPr>
        <p:txBody>
          <a:bodyPr anchor="b" anchorCtr="0"/>
          <a:lstStyle>
            <a:lvl1pPr algn="l">
              <a:buNone/>
              <a:defRPr sz="4000" b="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A672D799-7FAE-425B-812C-891F4C7E4529}" type="datetime1">
              <a:rPr kumimoji="1" lang="ja-JP" altLang="en-US" smtClean="0"/>
              <a:t>2025/3/13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quarter" idx="1"/>
          </p:nvPr>
        </p:nvSpPr>
        <p:spPr>
          <a:xfrm>
            <a:off x="2971800" y="1600200"/>
            <a:ext cx="5715000" cy="44958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ja-JP" altLang="en-US"/>
              <a:t>マスター タイトルの書式設定</a:t>
            </a:r>
            <a:endParaRPr kumimoji="0" lang="en-US"/>
          </a:p>
        </p:txBody>
      </p:sp>
      <p:sp>
        <p:nvSpPr>
          <p:cNvPr id="4" name="テキスト プレースホルダー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81AFFD15-72B0-4844-A610-4E6F0719EA05}" type="datetime1">
              <a:rPr kumimoji="1" lang="ja-JP" altLang="en-US" smtClean="0"/>
              <a:t>2025/3/13</a:t>
            </a:fld>
            <a:endParaRPr kumimoji="1" lang="ja-JP" altLang="en-US"/>
          </a:p>
        </p:txBody>
      </p:sp>
      <p:sp>
        <p:nvSpPr>
          <p:cNvPr id="6" name="フッター プレースホルダー 5"/>
          <p:cNvSpPr>
            <a:spLocks noGrp="1"/>
          </p:cNvSpPr>
          <p:nvPr>
            <p:ph type="ftr" sz="quarter" idx="11"/>
          </p:nvPr>
        </p:nvSpPr>
        <p:spPr>
          <a:xfrm>
            <a:off x="914400" y="6172200"/>
            <a:ext cx="3886200" cy="457200"/>
          </a:xfrm>
        </p:spPr>
        <p:txBody>
          <a:bodyPr/>
          <a:lstStyle/>
          <a:p>
            <a:endParaRPr kumimoji="1" lang="ja-JP" altLang="en-US"/>
          </a:p>
        </p:txBody>
      </p:sp>
      <p:sp>
        <p:nvSpPr>
          <p:cNvPr id="7" name="スライド番号プレースホルダー 6"/>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
        <p:nvSpPr>
          <p:cNvPr id="11" name="正方形/長方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正方形/長方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図プレースホルダー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ja-JP" altLang="en-US"/>
              <a:t>アイコンをクリックして図を追加</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正方形/長方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角丸四角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タイトル プレースホルダー 21"/>
          <p:cNvSpPr>
            <a:spLocks noGrp="1"/>
          </p:cNvSpPr>
          <p:nvPr>
            <p:ph type="title"/>
          </p:nvPr>
        </p:nvSpPr>
        <p:spPr>
          <a:xfrm>
            <a:off x="914400" y="274638"/>
            <a:ext cx="7772400" cy="1143000"/>
          </a:xfrm>
          <a:prstGeom prst="rect">
            <a:avLst/>
          </a:prstGeom>
        </p:spPr>
        <p:txBody>
          <a:bodyPr bIns="91440"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5F0E0A0-FB68-4205-8220-1B4AABCE91E8}" type="datetime1">
              <a:rPr kumimoji="1" lang="ja-JP" altLang="en-US" smtClean="0"/>
              <a:t>2025/3/13</a:t>
            </a:fld>
            <a:endParaRPr kumimoji="1" lang="ja-JP" altLang="en-US"/>
          </a:p>
        </p:txBody>
      </p:sp>
      <p:sp>
        <p:nvSpPr>
          <p:cNvPr id="3" name="フッター プレースホルダー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kumimoji="1" lang="ja-JP" altLang="en-US"/>
          </a:p>
        </p:txBody>
      </p:sp>
      <p:sp>
        <p:nvSpPr>
          <p:cNvPr id="23" name="スライド番号プレースホルダー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73BF74F-ADAC-4014-B165-61D674A3450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audio" Target="../media/media28.m4a"/><Relationship Id="rId7" Type="http://schemas.openxmlformats.org/officeDocument/2006/relationships/image" Target="../media/image6.png"/><Relationship Id="rId12"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27.xml"/><Relationship Id="rId6" Type="http://schemas.openxmlformats.org/officeDocument/2006/relationships/image" Target="../media/image5.svg"/><Relationship Id="rId11" Type="http://schemas.openxmlformats.org/officeDocument/2006/relationships/image" Target="../media/image15.jpe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media29.m4a"/><Relationship Id="rId7" Type="http://schemas.openxmlformats.org/officeDocument/2006/relationships/image" Target="../media/image6.png"/><Relationship Id="rId2" Type="http://schemas.microsoft.com/office/2007/relationships/media" Target="../media/media29.m4a"/><Relationship Id="rId1" Type="http://schemas.openxmlformats.org/officeDocument/2006/relationships/tags" Target="../tags/tag28.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17.sv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2.png"/><Relationship Id="rId2" Type="http://schemas.microsoft.com/office/2007/relationships/media" Target="../media/media30.m4a"/><Relationship Id="rId1" Type="http://schemas.openxmlformats.org/officeDocument/2006/relationships/tags" Target="../tags/tag2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8.png"/><Relationship Id="rId12" Type="http://schemas.openxmlformats.org/officeDocument/2006/relationships/image" Target="../media/image13.sv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5.sv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sz="4400" b="1" dirty="0">
                <a:solidFill>
                  <a:schemeClr val="tx1"/>
                </a:solidFill>
                <a:latin typeface="Meiryo UI" panose="020B0604030504040204" pitchFamily="50" charset="-128"/>
                <a:ea typeface="Meiryo UI" panose="020B0604030504040204" pitchFamily="50" charset="-128"/>
              </a:rPr>
              <a:t>不動産法特論⑥</a:t>
            </a: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5" name="サブタイトル 2"/>
          <p:cNvSpPr>
            <a:spLocks noGrp="1"/>
          </p:cNvSpPr>
          <p:nvPr>
            <p:ph type="subTitle" idx="1"/>
          </p:nvPr>
        </p:nvSpPr>
        <p:spPr/>
        <p:txBody>
          <a:bodyPr/>
          <a:lstStyle/>
          <a:p>
            <a:r>
              <a:rPr kumimoji="1" lang="ja-JP" altLang="en-US" sz="4400" b="1" dirty="0">
                <a:solidFill>
                  <a:schemeClr val="tx1"/>
                </a:solidFill>
                <a:latin typeface="Meiryo UI" panose="020B0604030504040204" pitchFamily="50" charset="-128"/>
                <a:ea typeface="Meiryo UI" panose="020B0604030504040204" pitchFamily="50" charset="-128"/>
              </a:rPr>
              <a:t>宅地建物取引士</a:t>
            </a:r>
            <a:endParaRPr kumimoji="1" lang="en-US" altLang="ja-JP" sz="4400" b="1" dirty="0">
              <a:solidFill>
                <a:schemeClr val="tx1"/>
              </a:solidFill>
              <a:latin typeface="Meiryo UI" panose="020B0604030504040204" pitchFamily="50" charset="-128"/>
              <a:ea typeface="Meiryo UI" panose="020B0604030504040204" pitchFamily="50" charset="-128"/>
            </a:endParaRPr>
          </a:p>
          <a:p>
            <a:endParaRPr kumimoji="1" lang="ja-JP" altLang="en-US" dirty="0"/>
          </a:p>
        </p:txBody>
      </p:sp>
      <p:sp>
        <p:nvSpPr>
          <p:cNvPr id="9" name="スライド番号プレースホルダー 8"/>
          <p:cNvSpPr>
            <a:spLocks noGrp="1"/>
          </p:cNvSpPr>
          <p:nvPr>
            <p:ph type="sldNum" sz="quarter" idx="12"/>
          </p:nvPr>
        </p:nvSpPr>
        <p:spPr/>
        <p:txBody>
          <a:bodyPr/>
          <a:lstStyle/>
          <a:p>
            <a:fld id="{D73BF74F-ADAC-4014-B165-61D674A3450C}" type="slidenum">
              <a:rPr kumimoji="1" lang="ja-JP" altLang="en-US" smtClean="0"/>
              <a:t>1</a:t>
            </a:fld>
            <a:endParaRPr kumimoji="1" lang="ja-JP" altLang="en-US"/>
          </a:p>
        </p:txBody>
      </p:sp>
      <p:pic>
        <p:nvPicPr>
          <p:cNvPr id="3" name="オーディオ 2">
            <a:hlinkClick r:id="" action="ppaction://media"/>
            <a:extLst>
              <a:ext uri="{FF2B5EF4-FFF2-40B4-BE49-F238E27FC236}">
                <a16:creationId xmlns:a16="http://schemas.microsoft.com/office/drawing/2014/main" id="{715CAED6-FD8E-4DD6-98BE-8490B840D7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8664" y="5809622"/>
            <a:ext cx="609600" cy="609600"/>
          </a:xfrm>
          <a:prstGeom prst="rect">
            <a:avLst/>
          </a:prstGeom>
        </p:spPr>
      </p:pic>
    </p:spTree>
    <p:extLst>
      <p:ext uri="{BB962C8B-B14F-4D97-AF65-F5344CB8AC3E}">
        <p14:creationId xmlns:p14="http://schemas.microsoft.com/office/powerpoint/2010/main" val="329892818"/>
      </p:ext>
    </p:extLst>
  </p:cSld>
  <p:clrMapOvr>
    <a:masterClrMapping/>
  </p:clrMapOvr>
  <mc:AlternateContent xmlns:mc="http://schemas.openxmlformats.org/markup-compatibility/2006" xmlns:p14="http://schemas.microsoft.com/office/powerpoint/2010/main">
    <mc:Choice Requires="p14">
      <p:transition spd="slow" p14:dur="2000" advTm="11729"/>
    </mc:Choice>
    <mc:Fallback xmlns="">
      <p:transition spd="slow" advTm="1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９．宅地建物取引士資格登録簿への登録</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481391"/>
            <a:ext cx="8640960" cy="129953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合格者が次に行うことは、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宅地建物取引士資格登録簿への登録</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（以下、資格登録）です。資格登録は、合格者の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受験地の知事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に対して登録申請します。</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263440" y="4841516"/>
            <a:ext cx="8617121" cy="107018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資格登録も、原則、１度登録をすれば有効となります。</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資格登録がされた者を、「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取引士資格者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」と言います。</a:t>
            </a:r>
          </a:p>
        </p:txBody>
      </p:sp>
      <p:sp>
        <p:nvSpPr>
          <p:cNvPr id="7" name="四角形: 角を丸くする 6">
            <a:extLst>
              <a:ext uri="{FF2B5EF4-FFF2-40B4-BE49-F238E27FC236}">
                <a16:creationId xmlns:a16="http://schemas.microsoft.com/office/drawing/2014/main" id="{58DC3F29-1BC9-41EC-86A7-DC62F7F75E44}"/>
              </a:ext>
            </a:extLst>
          </p:cNvPr>
          <p:cNvSpPr/>
          <p:nvPr/>
        </p:nvSpPr>
        <p:spPr>
          <a:xfrm>
            <a:off x="263440" y="2987160"/>
            <a:ext cx="8617121" cy="17509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2000" b="1" dirty="0">
                <a:solidFill>
                  <a:prstClr val="black"/>
                </a:solidFill>
                <a:latin typeface="Meiryo UI" panose="020B0604030504040204" pitchFamily="50" charset="-128"/>
                <a:ea typeface="Meiryo UI" panose="020B0604030504040204" pitchFamily="50" charset="-128"/>
              </a:rPr>
              <a:t>資格登録には、次の要件を満たす必要があります。</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登録の基準（欠格要件）に当たらないこと</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lvl="0">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２年以上の実務経験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a:t>
            </a:r>
            <a:r>
              <a:rPr lang="ja-JP" altLang="en-US" sz="2000" b="1" dirty="0">
                <a:solidFill>
                  <a:prstClr val="black"/>
                </a:solidFill>
                <a:latin typeface="Meiryo UI" panose="020B0604030504040204" pitchFamily="50" charset="-128"/>
                <a:ea typeface="Meiryo UI" panose="020B0604030504040204" pitchFamily="50" charset="-128"/>
              </a:rPr>
              <a:t>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大臣指定の実務講習の</a:t>
            </a:r>
            <a:r>
              <a:rPr lang="ja-JP" altLang="en-US" sz="2000" b="1" dirty="0">
                <a:solidFill>
                  <a:srgbClr val="FF0000"/>
                </a:solidFill>
                <a:latin typeface="Meiryo UI" panose="020B0604030504040204" pitchFamily="50" charset="-128"/>
                <a:ea typeface="Meiryo UI" panose="020B0604030504040204" pitchFamily="50" charset="-128"/>
              </a:rPr>
              <a:t>修了</a:t>
            </a:r>
            <a:r>
              <a:rPr lang="ja-JP" altLang="en-US" sz="2000" b="1" dirty="0">
                <a:solidFill>
                  <a:schemeClr val="tx1"/>
                </a:solidFill>
                <a:latin typeface="Meiryo UI" panose="020B0604030504040204" pitchFamily="50" charset="-128"/>
                <a:ea typeface="Meiryo UI" panose="020B0604030504040204" pitchFamily="50" charset="-128"/>
              </a:rPr>
              <a:t>（実務経験のない</a:t>
            </a:r>
            <a:endParaRPr lang="en-US" altLang="ja-JP" sz="2000" b="1" dirty="0">
              <a:solidFill>
                <a:schemeClr val="tx1"/>
              </a:solidFill>
              <a:latin typeface="Meiryo UI" panose="020B0604030504040204" pitchFamily="50" charset="-128"/>
              <a:ea typeface="Meiryo UI" panose="020B0604030504040204" pitchFamily="50" charset="-128"/>
            </a:endParaRPr>
          </a:p>
          <a:p>
            <a:pPr lvl="0">
              <a:defRPr/>
            </a:pPr>
            <a:r>
              <a:rPr lang="ja-JP" altLang="en-US" sz="2000" b="1" dirty="0">
                <a:solidFill>
                  <a:schemeClr val="tx1"/>
                </a:solidFill>
                <a:latin typeface="Meiryo UI" panose="020B0604030504040204" pitchFamily="50" charset="-128"/>
                <a:ea typeface="Meiryo UI" panose="020B0604030504040204" pitchFamily="50" charset="-128"/>
              </a:rPr>
              <a:t>　者の場合）</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pic>
        <p:nvPicPr>
          <p:cNvPr id="6" name="オーディオ 5">
            <a:hlinkClick r:id="" action="ppaction://media"/>
            <a:extLst>
              <a:ext uri="{FF2B5EF4-FFF2-40B4-BE49-F238E27FC236}">
                <a16:creationId xmlns:a16="http://schemas.microsoft.com/office/drawing/2014/main" id="{2FF3D2B4-8007-4BE3-AF38-04BCA60EB0E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756576" y="6018125"/>
            <a:ext cx="609600" cy="609600"/>
          </a:xfrm>
          <a:prstGeom prst="rect">
            <a:avLst/>
          </a:prstGeom>
        </p:spPr>
      </p:pic>
    </p:spTree>
    <p:custDataLst>
      <p:tags r:id="rId1"/>
    </p:custDataLst>
    <p:extLst>
      <p:ext uri="{BB962C8B-B14F-4D97-AF65-F5344CB8AC3E}">
        <p14:creationId xmlns:p14="http://schemas.microsoft.com/office/powerpoint/2010/main" val="2885856635"/>
      </p:ext>
    </p:extLst>
  </p:cSld>
  <p:clrMapOvr>
    <a:masterClrMapping/>
  </p:clrMapOvr>
  <mc:AlternateContent xmlns:mc="http://schemas.openxmlformats.org/markup-compatibility/2006" xmlns:p14="http://schemas.microsoft.com/office/powerpoint/2010/main">
    <mc:Choice Requires="p14">
      <p:transition spd="slow" p14:dur="2000" advTm="72513"/>
    </mc:Choice>
    <mc:Fallback xmlns="">
      <p:transition spd="slow" advTm="72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10</a:t>
            </a:r>
            <a:r>
              <a:rPr lang="ja-JP" altLang="en-US" sz="3200" b="1" dirty="0">
                <a:solidFill>
                  <a:prstClr val="black"/>
                </a:solidFill>
                <a:latin typeface="Meiryo UI" panose="020B0604030504040204" pitchFamily="50" charset="-128"/>
                <a:ea typeface="Meiryo UI" panose="020B0604030504040204" pitchFamily="50" charset="-128"/>
              </a:rPr>
              <a:t>．</a:t>
            </a:r>
            <a:r>
              <a:rPr lang="zh-TW" altLang="en-US" sz="3200" b="1" dirty="0">
                <a:solidFill>
                  <a:prstClr val="black"/>
                </a:solidFill>
                <a:latin typeface="Meiryo UI" panose="020B0604030504040204" pitchFamily="50" charset="-128"/>
                <a:ea typeface="Meiryo UI" panose="020B0604030504040204" pitchFamily="50" charset="-128"/>
              </a:rPr>
              <a:t>取引士証</a:t>
            </a:r>
            <a:r>
              <a:rPr lang="ja-JP" altLang="en-US" sz="3200" b="1" dirty="0">
                <a:solidFill>
                  <a:prstClr val="black"/>
                </a:solidFill>
                <a:latin typeface="Meiryo UI" panose="020B0604030504040204" pitchFamily="50" charset="-128"/>
                <a:ea typeface="Meiryo UI" panose="020B0604030504040204" pitchFamily="50" charset="-128"/>
              </a:rPr>
              <a:t>の</a:t>
            </a:r>
            <a:r>
              <a:rPr lang="zh-TW" altLang="en-US" sz="3200" b="1" dirty="0">
                <a:solidFill>
                  <a:prstClr val="black"/>
                </a:solidFill>
                <a:latin typeface="Meiryo UI" panose="020B0604030504040204" pitchFamily="50" charset="-128"/>
                <a:ea typeface="Meiryo UI" panose="020B0604030504040204" pitchFamily="50" charset="-128"/>
              </a:rPr>
              <a:t>交付</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402690"/>
            <a:ext cx="8640960" cy="114300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取引士資格者が</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宅地建物取引士証（以下、取引士証）の交付</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を受けることで、「取引士」になれます。</a:t>
            </a: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310854" y="2674011"/>
            <a:ext cx="4909217" cy="190711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取引士証の交付申請には、原則として、「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知事指定の法定講習</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」の受講が必要です。</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ただし、①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宅建試験合格後１年以内に申請する場合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登録の移転に際して申請する場合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には、法定講習は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免除</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されます。</a:t>
            </a:r>
          </a:p>
        </p:txBody>
      </p:sp>
      <p:sp>
        <p:nvSpPr>
          <p:cNvPr id="6" name="四角形: 角を丸くする 5">
            <a:extLst>
              <a:ext uri="{FF2B5EF4-FFF2-40B4-BE49-F238E27FC236}">
                <a16:creationId xmlns:a16="http://schemas.microsoft.com/office/drawing/2014/main" id="{154C881A-45D7-4D49-B6CF-A6819A65B07F}"/>
              </a:ext>
            </a:extLst>
          </p:cNvPr>
          <p:cNvSpPr/>
          <p:nvPr/>
        </p:nvSpPr>
        <p:spPr>
          <a:xfrm>
            <a:off x="334694" y="4766101"/>
            <a:ext cx="4885378" cy="144419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取引士証の有効期限は、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です。従って、５年ごとに</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証の更新</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があります。</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この取引士証の交付を受けた者が、「</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取引士</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a:t>
            </a:r>
          </a:p>
        </p:txBody>
      </p:sp>
      <p:pic>
        <p:nvPicPr>
          <p:cNvPr id="7" name="図 6">
            <a:extLst>
              <a:ext uri="{FF2B5EF4-FFF2-40B4-BE49-F238E27FC236}">
                <a16:creationId xmlns:a16="http://schemas.microsoft.com/office/drawing/2014/main" id="{356A4734-03E8-4A72-A162-B7B27CC72060}"/>
              </a:ext>
            </a:extLst>
          </p:cNvPr>
          <p:cNvPicPr>
            <a:picLocks noChangeAspect="1"/>
          </p:cNvPicPr>
          <p:nvPr/>
        </p:nvPicPr>
        <p:blipFill>
          <a:blip r:embed="rId5"/>
          <a:stretch>
            <a:fillRect/>
          </a:stretch>
        </p:blipFill>
        <p:spPr>
          <a:xfrm>
            <a:off x="5408461" y="3535353"/>
            <a:ext cx="3589233" cy="2309834"/>
          </a:xfrm>
          <a:prstGeom prst="rect">
            <a:avLst/>
          </a:prstGeom>
        </p:spPr>
      </p:pic>
      <p:pic>
        <p:nvPicPr>
          <p:cNvPr id="8" name="オーディオ 7">
            <a:hlinkClick r:id="" action="ppaction://media"/>
            <a:extLst>
              <a:ext uri="{FF2B5EF4-FFF2-40B4-BE49-F238E27FC236}">
                <a16:creationId xmlns:a16="http://schemas.microsoft.com/office/drawing/2014/main" id="{C99366FA-3BE6-4261-B3BC-87EAD09B2F6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972600" y="5829300"/>
            <a:ext cx="609600" cy="609600"/>
          </a:xfrm>
          <a:prstGeom prst="rect">
            <a:avLst/>
          </a:prstGeom>
        </p:spPr>
      </p:pic>
    </p:spTree>
    <p:custDataLst>
      <p:tags r:id="rId1"/>
    </p:custDataLst>
    <p:extLst>
      <p:ext uri="{BB962C8B-B14F-4D97-AF65-F5344CB8AC3E}">
        <p14:creationId xmlns:p14="http://schemas.microsoft.com/office/powerpoint/2010/main" val="2717359063"/>
      </p:ext>
    </p:extLst>
  </p:cSld>
  <p:clrMapOvr>
    <a:masterClrMapping/>
  </p:clrMapOvr>
  <mc:AlternateContent xmlns:mc="http://schemas.openxmlformats.org/markup-compatibility/2006" xmlns:p14="http://schemas.microsoft.com/office/powerpoint/2010/main">
    <mc:Choice Requires="p14">
      <p:transition spd="slow" p14:dur="2000" advTm="66105"/>
    </mc:Choice>
    <mc:Fallback xmlns="">
      <p:transition spd="slow" advTm="66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11</a:t>
            </a:r>
            <a:r>
              <a:rPr lang="ja-JP" altLang="en-US" sz="3200" b="1" dirty="0">
                <a:solidFill>
                  <a:prstClr val="black"/>
                </a:solidFill>
                <a:latin typeface="Meiryo UI" panose="020B0604030504040204" pitchFamily="50" charset="-128"/>
                <a:ea typeface="Meiryo UI" panose="020B0604030504040204" pitchFamily="50" charset="-128"/>
              </a:rPr>
              <a:t>．取引士資格登録と登録の変更</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402690"/>
            <a:ext cx="8640960" cy="17033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取引士になるためには資格登録が必要です。取引士資格登録は、「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試験受験地の知事</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に対して行います。取引士資格登録は、都道府県知事が宅地建物取引士資格登録簿に一定の事項を登録します。</a:t>
            </a:r>
          </a:p>
        </p:txBody>
      </p:sp>
      <p:sp>
        <p:nvSpPr>
          <p:cNvPr id="6" name="四角形: 角を丸くする 5">
            <a:extLst>
              <a:ext uri="{FF2B5EF4-FFF2-40B4-BE49-F238E27FC236}">
                <a16:creationId xmlns:a16="http://schemas.microsoft.com/office/drawing/2014/main" id="{154C881A-45D7-4D49-B6CF-A6819A65B07F}"/>
              </a:ext>
            </a:extLst>
          </p:cNvPr>
          <p:cNvSpPr/>
          <p:nvPr/>
        </p:nvSpPr>
        <p:spPr>
          <a:xfrm>
            <a:off x="263440" y="3205227"/>
            <a:ext cx="8617121" cy="159426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次の資格登録事項に変更があった場合には、「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登録の変更</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」を行います。</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氏名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住所</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本籍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宅建業者の業務に従事する者にあっては、宅建業者の商号、名称、免許証番号</a:t>
            </a:r>
          </a:p>
        </p:txBody>
      </p:sp>
      <p:sp>
        <p:nvSpPr>
          <p:cNvPr id="7" name="四角形: 角を丸くする 6">
            <a:extLst>
              <a:ext uri="{FF2B5EF4-FFF2-40B4-BE49-F238E27FC236}">
                <a16:creationId xmlns:a16="http://schemas.microsoft.com/office/drawing/2014/main" id="{0A613AA3-A403-441D-BB68-171AAD960F83}"/>
              </a:ext>
            </a:extLst>
          </p:cNvPr>
          <p:cNvSpPr/>
          <p:nvPr/>
        </p:nvSpPr>
        <p:spPr>
          <a:xfrm>
            <a:off x="263440" y="4898657"/>
            <a:ext cx="8617121" cy="14106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取引士資格登録を受けている者は、その登録内容に変更が生じた場合、「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遅滞なく</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」登録の変更をしなければなりません。</a:t>
            </a:r>
          </a:p>
        </p:txBody>
      </p:sp>
      <p:pic>
        <p:nvPicPr>
          <p:cNvPr id="4" name="オーディオ 3">
            <a:hlinkClick r:id="" action="ppaction://media"/>
            <a:extLst>
              <a:ext uri="{FF2B5EF4-FFF2-40B4-BE49-F238E27FC236}">
                <a16:creationId xmlns:a16="http://schemas.microsoft.com/office/drawing/2014/main" id="{F4EC7A82-A4F4-40C1-8FE2-FE9D5CFB95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332640" y="5829300"/>
            <a:ext cx="609600" cy="609600"/>
          </a:xfrm>
          <a:prstGeom prst="rect">
            <a:avLst/>
          </a:prstGeom>
        </p:spPr>
      </p:pic>
    </p:spTree>
    <p:custDataLst>
      <p:tags r:id="rId1"/>
    </p:custDataLst>
    <p:extLst>
      <p:ext uri="{BB962C8B-B14F-4D97-AF65-F5344CB8AC3E}">
        <p14:creationId xmlns:p14="http://schemas.microsoft.com/office/powerpoint/2010/main" val="727655728"/>
      </p:ext>
    </p:extLst>
  </p:cSld>
  <p:clrMapOvr>
    <a:masterClrMapping/>
  </p:clrMapOvr>
  <mc:AlternateContent xmlns:mc="http://schemas.openxmlformats.org/markup-compatibility/2006" xmlns:p14="http://schemas.microsoft.com/office/powerpoint/2010/main">
    <mc:Choice Requires="p14">
      <p:transition spd="slow" p14:dur="2000" advTm="79821"/>
    </mc:Choice>
    <mc:Fallback xmlns="">
      <p:transition spd="slow" advTm="79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9"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12</a:t>
            </a:r>
            <a:r>
              <a:rPr lang="ja-JP" altLang="en-US" sz="3200" b="1" dirty="0">
                <a:solidFill>
                  <a:prstClr val="black"/>
                </a:solidFill>
                <a:latin typeface="Meiryo UI" panose="020B0604030504040204" pitchFamily="50" charset="-128"/>
                <a:ea typeface="Meiryo UI" panose="020B0604030504040204" pitchFamily="50" charset="-128"/>
              </a:rPr>
              <a:t>．登録の移転</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310854" y="1402691"/>
            <a:ext cx="8640960" cy="1143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登録の移転</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」とは、次の事由が生じた場合に、宅地建物取引士資格登録の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登録先を移転できる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制度です。</a:t>
            </a:r>
          </a:p>
        </p:txBody>
      </p:sp>
      <p:sp>
        <p:nvSpPr>
          <p:cNvPr id="6" name="四角形: 角を丸くする 5">
            <a:extLst>
              <a:ext uri="{FF2B5EF4-FFF2-40B4-BE49-F238E27FC236}">
                <a16:creationId xmlns:a16="http://schemas.microsoft.com/office/drawing/2014/main" id="{154C881A-45D7-4D49-B6CF-A6819A65B07F}"/>
              </a:ext>
            </a:extLst>
          </p:cNvPr>
          <p:cNvSpPr/>
          <p:nvPr/>
        </p:nvSpPr>
        <p:spPr>
          <a:xfrm>
            <a:off x="310854" y="2718049"/>
            <a:ext cx="8617121" cy="159426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①宅地建物取引士の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勤務地が他の都道府県に変更</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したとき</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②宅地建物取引士自身が個人業者であり、その者が</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事務所を他の都道府県に</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変更</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したとき</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③宅地建物取引士が、登録地と</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異なる都道府県で新たに宅建業に従事</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しようと</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するとき</a:t>
            </a:r>
          </a:p>
        </p:txBody>
      </p:sp>
      <p:sp>
        <p:nvSpPr>
          <p:cNvPr id="7" name="四角形: 角を丸くする 6">
            <a:extLst>
              <a:ext uri="{FF2B5EF4-FFF2-40B4-BE49-F238E27FC236}">
                <a16:creationId xmlns:a16="http://schemas.microsoft.com/office/drawing/2014/main" id="{0A613AA3-A403-441D-BB68-171AAD960F83}"/>
              </a:ext>
            </a:extLst>
          </p:cNvPr>
          <p:cNvSpPr/>
          <p:nvPr/>
        </p:nvSpPr>
        <p:spPr>
          <a:xfrm>
            <a:off x="278905" y="4487939"/>
            <a:ext cx="8617121" cy="18350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なお、登録の移転は、取引士の勤務上の便宜を考慮した措置であり、</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任意</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のものです。従って、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単なる転居等による住所変更の場合、登録の移転はできません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5" name="オーディオ 4">
            <a:hlinkClick r:id="" action="ppaction://media"/>
            <a:extLst>
              <a:ext uri="{FF2B5EF4-FFF2-40B4-BE49-F238E27FC236}">
                <a16:creationId xmlns:a16="http://schemas.microsoft.com/office/drawing/2014/main" id="{ED58DE2D-C6FC-4244-8E46-3D2B2C760F2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620672" y="5743944"/>
            <a:ext cx="609600" cy="609600"/>
          </a:xfrm>
          <a:prstGeom prst="rect">
            <a:avLst/>
          </a:prstGeom>
        </p:spPr>
      </p:pic>
    </p:spTree>
    <p:custDataLst>
      <p:tags r:id="rId1"/>
    </p:custDataLst>
    <p:extLst>
      <p:ext uri="{BB962C8B-B14F-4D97-AF65-F5344CB8AC3E}">
        <p14:creationId xmlns:p14="http://schemas.microsoft.com/office/powerpoint/2010/main" val="1245924728"/>
      </p:ext>
    </p:extLst>
  </p:cSld>
  <p:clrMapOvr>
    <a:masterClrMapping/>
  </p:clrMapOvr>
  <mc:AlternateContent xmlns:mc="http://schemas.openxmlformats.org/markup-compatibility/2006" xmlns:p14="http://schemas.microsoft.com/office/powerpoint/2010/main">
    <mc:Choice Requires="p14">
      <p:transition spd="slow" p14:dur="2000" advTm="79729"/>
    </mc:Choice>
    <mc:Fallback xmlns="">
      <p:transition spd="slow" advTm="7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9"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13</a:t>
            </a:r>
            <a:r>
              <a:rPr lang="ja-JP" altLang="en-US" sz="3200" b="1" dirty="0">
                <a:solidFill>
                  <a:prstClr val="black"/>
                </a:solidFill>
                <a:latin typeface="Meiryo UI" panose="020B0604030504040204" pitchFamily="50" charset="-128"/>
                <a:ea typeface="Meiryo UI" panose="020B0604030504040204" pitchFamily="50" charset="-128"/>
              </a:rPr>
              <a:t>．登録の基準</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6" name="四角形: 角を丸くする 5">
            <a:extLst>
              <a:ext uri="{FF2B5EF4-FFF2-40B4-BE49-F238E27FC236}">
                <a16:creationId xmlns:a16="http://schemas.microsoft.com/office/drawing/2014/main" id="{154C881A-45D7-4D49-B6CF-A6819A65B07F}"/>
              </a:ext>
            </a:extLst>
          </p:cNvPr>
          <p:cNvSpPr/>
          <p:nvPr/>
        </p:nvSpPr>
        <p:spPr>
          <a:xfrm>
            <a:off x="278905" y="2924944"/>
            <a:ext cx="8617121" cy="19442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登録の基準</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」とは、取引士資格登録のための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適格性の基準</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のことです。</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登録の基準に該当する者は取引士資格登録はできず、また、取引士及び取引士資格者である者がこの基準に該当した場合には、資格登録が消除されます。</a:t>
            </a:r>
          </a:p>
        </p:txBody>
      </p:sp>
      <p:sp>
        <p:nvSpPr>
          <p:cNvPr id="8" name="四角形: 角を丸くする 7">
            <a:extLst>
              <a:ext uri="{FF2B5EF4-FFF2-40B4-BE49-F238E27FC236}">
                <a16:creationId xmlns:a16="http://schemas.microsoft.com/office/drawing/2014/main" id="{B37D165A-F95C-406E-A02B-2633A13E4E27}"/>
              </a:ext>
            </a:extLst>
          </p:cNvPr>
          <p:cNvSpPr/>
          <p:nvPr/>
        </p:nvSpPr>
        <p:spPr>
          <a:xfrm>
            <a:off x="251520" y="1445040"/>
            <a:ext cx="8640960" cy="11430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宅建試験の合格者が取引士になるためには、まず資格登録が必要となります。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その資格登録には、取引士としてふさわしくない人物は登録ができません。</a:t>
            </a:r>
          </a:p>
        </p:txBody>
      </p:sp>
      <p:pic>
        <p:nvPicPr>
          <p:cNvPr id="5" name="オーディオ 4">
            <a:hlinkClick r:id="" action="ppaction://media"/>
            <a:extLst>
              <a:ext uri="{FF2B5EF4-FFF2-40B4-BE49-F238E27FC236}">
                <a16:creationId xmlns:a16="http://schemas.microsoft.com/office/drawing/2014/main" id="{F1BB2EC2-300E-49B0-A825-F0406193142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332640" y="5733256"/>
            <a:ext cx="609600" cy="609600"/>
          </a:xfrm>
          <a:prstGeom prst="rect">
            <a:avLst/>
          </a:prstGeom>
        </p:spPr>
      </p:pic>
    </p:spTree>
    <p:custDataLst>
      <p:tags r:id="rId1"/>
    </p:custDataLst>
    <p:extLst>
      <p:ext uri="{BB962C8B-B14F-4D97-AF65-F5344CB8AC3E}">
        <p14:creationId xmlns:p14="http://schemas.microsoft.com/office/powerpoint/2010/main" val="2685337405"/>
      </p:ext>
    </p:extLst>
  </p:cSld>
  <p:clrMapOvr>
    <a:masterClrMapping/>
  </p:clrMapOvr>
  <mc:AlternateContent xmlns:mc="http://schemas.openxmlformats.org/markup-compatibility/2006" xmlns:p14="http://schemas.microsoft.com/office/powerpoint/2010/main">
    <mc:Choice Requires="p14">
      <p:transition spd="slow" p14:dur="2000" advTm="56997"/>
    </mc:Choice>
    <mc:Fallback xmlns="">
      <p:transition spd="slow" advTm="5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14</a:t>
            </a:r>
            <a:r>
              <a:rPr lang="ja-JP" altLang="en-US" sz="3200" b="1" dirty="0">
                <a:solidFill>
                  <a:prstClr val="black"/>
                </a:solidFill>
                <a:latin typeface="Meiryo UI" panose="020B0604030504040204" pitchFamily="50" charset="-128"/>
                <a:ea typeface="Meiryo UI" panose="020B0604030504040204" pitchFamily="50" charset="-128"/>
              </a:rPr>
              <a:t>．登録の基準（未成年者）</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6" name="四角形: 角を丸くする 5">
            <a:extLst>
              <a:ext uri="{FF2B5EF4-FFF2-40B4-BE49-F238E27FC236}">
                <a16:creationId xmlns:a16="http://schemas.microsoft.com/office/drawing/2014/main" id="{154C881A-45D7-4D49-B6CF-A6819A65B07F}"/>
              </a:ext>
            </a:extLst>
          </p:cNvPr>
          <p:cNvSpPr/>
          <p:nvPr/>
        </p:nvSpPr>
        <p:spPr>
          <a:xfrm>
            <a:off x="290610" y="2603480"/>
            <a:ext cx="8617121" cy="10027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）宅建業に係る営業に関し、成年者と同一の行為能力を有しない未成年者　</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普通の未成年者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8" name="四角形: 角を丸くする 7">
            <a:extLst>
              <a:ext uri="{FF2B5EF4-FFF2-40B4-BE49-F238E27FC236}">
                <a16:creationId xmlns:a16="http://schemas.microsoft.com/office/drawing/2014/main" id="{B37D165A-F95C-406E-A02B-2633A13E4E27}"/>
              </a:ext>
            </a:extLst>
          </p:cNvPr>
          <p:cNvSpPr/>
          <p:nvPr/>
        </p:nvSpPr>
        <p:spPr>
          <a:xfrm>
            <a:off x="251520" y="1583804"/>
            <a:ext cx="8640960" cy="83708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次に、該当する者は、資格登録ができません。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また、既に資格登録されている者においては、登録を消除されます。</a:t>
            </a:r>
          </a:p>
        </p:txBody>
      </p:sp>
      <p:sp>
        <p:nvSpPr>
          <p:cNvPr id="7" name="四角形: 角を丸くする 6">
            <a:extLst>
              <a:ext uri="{FF2B5EF4-FFF2-40B4-BE49-F238E27FC236}">
                <a16:creationId xmlns:a16="http://schemas.microsoft.com/office/drawing/2014/main" id="{A89A0559-B25A-45A2-869D-78614744AABC}"/>
              </a:ext>
            </a:extLst>
          </p:cNvPr>
          <p:cNvSpPr/>
          <p:nvPr/>
        </p:nvSpPr>
        <p:spPr>
          <a:xfrm>
            <a:off x="263439" y="3788849"/>
            <a:ext cx="8617121" cy="263728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2000" b="1" dirty="0">
                <a:solidFill>
                  <a:prstClr val="black"/>
                </a:solidFill>
                <a:latin typeface="Meiryo UI" panose="020B0604030504040204" pitchFamily="50" charset="-128"/>
                <a:ea typeface="Meiryo UI" panose="020B0604030504040204" pitchFamily="50" charset="-128"/>
              </a:rPr>
              <a:t>取引士は宅建業の免許と異なり、原則として、普通の「未成年者」は登録できません。取引士は契約の責任者であることから、契約が一人でできない制限行為能力者である未成年者は取引士にはふさわしくないからです。</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ただし、未成年者であっても法定代理人（親権者）から「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宅建業に係る営業に関し、成年者と同一の行為能力を有すると認められた未成年者</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」、そして「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婚姻をしている未成年者</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」（民法上成年者と扱われます）については、登録ができます。</a:t>
            </a:r>
          </a:p>
        </p:txBody>
      </p:sp>
      <p:pic>
        <p:nvPicPr>
          <p:cNvPr id="4" name="オーディオ 3">
            <a:hlinkClick r:id="" action="ppaction://media"/>
            <a:extLst>
              <a:ext uri="{FF2B5EF4-FFF2-40B4-BE49-F238E27FC236}">
                <a16:creationId xmlns:a16="http://schemas.microsoft.com/office/drawing/2014/main" id="{2AD17C39-F05B-4FE4-A25F-E2327A7258F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332640" y="5905500"/>
            <a:ext cx="609600" cy="609600"/>
          </a:xfrm>
          <a:prstGeom prst="rect">
            <a:avLst/>
          </a:prstGeom>
        </p:spPr>
      </p:pic>
    </p:spTree>
    <p:custDataLst>
      <p:tags r:id="rId1"/>
    </p:custDataLst>
    <p:extLst>
      <p:ext uri="{BB962C8B-B14F-4D97-AF65-F5344CB8AC3E}">
        <p14:creationId xmlns:p14="http://schemas.microsoft.com/office/powerpoint/2010/main" val="753696503"/>
      </p:ext>
    </p:extLst>
  </p:cSld>
  <p:clrMapOvr>
    <a:masterClrMapping/>
  </p:clrMapOvr>
  <mc:AlternateContent xmlns:mc="http://schemas.openxmlformats.org/markup-compatibility/2006" xmlns:p14="http://schemas.microsoft.com/office/powerpoint/2010/main">
    <mc:Choice Requires="p14">
      <p:transition spd="slow" p14:dur="2000" advTm="97128"/>
    </mc:Choice>
    <mc:Fallback xmlns="">
      <p:transition spd="slow" advTm="9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15</a:t>
            </a:r>
            <a:r>
              <a:rPr lang="ja-JP" altLang="en-US" sz="3200" b="1" dirty="0">
                <a:solidFill>
                  <a:prstClr val="black"/>
                </a:solidFill>
                <a:latin typeface="Meiryo UI" panose="020B0604030504040204" pitchFamily="50" charset="-128"/>
                <a:ea typeface="Meiryo UI" panose="020B0604030504040204" pitchFamily="50" charset="-128"/>
              </a:rPr>
              <a:t>．登録の基準（破産者）</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287524" y="1556792"/>
            <a:ext cx="8568952" cy="10081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破産手続開始の決定を受けて復権を得ない者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5" name="四角形: 角を丸くする 4">
            <a:extLst>
              <a:ext uri="{FF2B5EF4-FFF2-40B4-BE49-F238E27FC236}">
                <a16:creationId xmlns:a16="http://schemas.microsoft.com/office/drawing/2014/main" id="{BD354384-03F3-401E-96D7-A97605116385}"/>
              </a:ext>
            </a:extLst>
          </p:cNvPr>
          <p:cNvSpPr/>
          <p:nvPr/>
        </p:nvSpPr>
        <p:spPr>
          <a:xfrm>
            <a:off x="287524" y="2890788"/>
            <a:ext cx="8568952" cy="197837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つまり、</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破産者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です。破産したような財産管理能力がない者は、契約の責任者としてふさわしくありません。</a:t>
            </a:r>
          </a:p>
        </p:txBody>
      </p:sp>
      <p:pic>
        <p:nvPicPr>
          <p:cNvPr id="3" name="オーディオ 2">
            <a:hlinkClick r:id="" action="ppaction://media"/>
            <a:extLst>
              <a:ext uri="{FF2B5EF4-FFF2-40B4-BE49-F238E27FC236}">
                <a16:creationId xmlns:a16="http://schemas.microsoft.com/office/drawing/2014/main" id="{76C25BEE-1F00-4576-895B-0C65F145684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24728" y="6057900"/>
            <a:ext cx="609600" cy="609600"/>
          </a:xfrm>
          <a:prstGeom prst="rect">
            <a:avLst/>
          </a:prstGeom>
        </p:spPr>
      </p:pic>
    </p:spTree>
    <p:custDataLst>
      <p:tags r:id="rId1"/>
    </p:custDataLst>
    <p:extLst>
      <p:ext uri="{BB962C8B-B14F-4D97-AF65-F5344CB8AC3E}">
        <p14:creationId xmlns:p14="http://schemas.microsoft.com/office/powerpoint/2010/main" val="930440075"/>
      </p:ext>
    </p:extLst>
  </p:cSld>
  <p:clrMapOvr>
    <a:masterClrMapping/>
  </p:clrMapOvr>
  <mc:AlternateContent xmlns:mc="http://schemas.openxmlformats.org/markup-compatibility/2006" xmlns:p14="http://schemas.microsoft.com/office/powerpoint/2010/main">
    <mc:Choice Requires="p14">
      <p:transition spd="slow" p14:dur="2000" advTm="34345"/>
    </mc:Choice>
    <mc:Fallback xmlns="">
      <p:transition spd="slow" advTm="34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8"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165829"/>
            <a:ext cx="7772400"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16</a:t>
            </a:r>
            <a:r>
              <a:rPr lang="ja-JP" altLang="en-US" sz="3200" b="1" dirty="0">
                <a:solidFill>
                  <a:prstClr val="black"/>
                </a:solidFill>
                <a:latin typeface="Meiryo UI" panose="020B0604030504040204" pitchFamily="50" charset="-128"/>
                <a:ea typeface="Meiryo UI" panose="020B0604030504040204" pitchFamily="50" charset="-128"/>
              </a:rPr>
              <a:t>．登録の基準（犯罪者）</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87524" y="1409361"/>
            <a:ext cx="8568952" cy="111702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拘禁刑以上の刑</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に処せられ、その刑の執行を終わり、または刑の執行を</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受けることがなくなった日から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５年を経過しない者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8" name="グループ化 7">
            <a:extLst>
              <a:ext uri="{FF2B5EF4-FFF2-40B4-BE49-F238E27FC236}">
                <a16:creationId xmlns:a16="http://schemas.microsoft.com/office/drawing/2014/main" id="{F4967B4D-92CA-4107-B012-8295ED8C3B29}"/>
              </a:ext>
            </a:extLst>
          </p:cNvPr>
          <p:cNvGrpSpPr/>
          <p:nvPr/>
        </p:nvGrpSpPr>
        <p:grpSpPr>
          <a:xfrm>
            <a:off x="1083059" y="4005064"/>
            <a:ext cx="6819565" cy="2564420"/>
            <a:chOff x="884783" y="3514884"/>
            <a:chExt cx="6819565" cy="2618483"/>
          </a:xfrm>
        </p:grpSpPr>
        <p:sp>
          <p:nvSpPr>
            <p:cNvPr id="15" name="テキスト ボックス 14">
              <a:extLst>
                <a:ext uri="{FF2B5EF4-FFF2-40B4-BE49-F238E27FC236}">
                  <a16:creationId xmlns:a16="http://schemas.microsoft.com/office/drawing/2014/main" id="{34220B03-8328-4207-9F3D-6D16485FA6DF}"/>
                </a:ext>
              </a:extLst>
            </p:cNvPr>
            <p:cNvSpPr txBox="1"/>
            <p:nvPr/>
          </p:nvSpPr>
          <p:spPr>
            <a:xfrm>
              <a:off x="1951113" y="5045114"/>
              <a:ext cx="1209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拘禁</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6" name="テキスト ボックス 15">
              <a:extLst>
                <a:ext uri="{FF2B5EF4-FFF2-40B4-BE49-F238E27FC236}">
                  <a16:creationId xmlns:a16="http://schemas.microsoft.com/office/drawing/2014/main" id="{11D20D72-320A-4A1C-B86A-EDC310AAEB16}"/>
                </a:ext>
              </a:extLst>
            </p:cNvPr>
            <p:cNvSpPr txBox="1"/>
            <p:nvPr/>
          </p:nvSpPr>
          <p:spPr>
            <a:xfrm>
              <a:off x="3967337" y="5011143"/>
              <a:ext cx="1209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５年間</a:t>
              </a:r>
            </a:p>
          </p:txBody>
        </p:sp>
        <p:sp>
          <p:nvSpPr>
            <p:cNvPr id="3" name="矢印: 右 2">
              <a:extLst>
                <a:ext uri="{FF2B5EF4-FFF2-40B4-BE49-F238E27FC236}">
                  <a16:creationId xmlns:a16="http://schemas.microsoft.com/office/drawing/2014/main" id="{B134555C-45B4-4A02-B170-902FCE041725}"/>
                </a:ext>
              </a:extLst>
            </p:cNvPr>
            <p:cNvSpPr/>
            <p:nvPr/>
          </p:nvSpPr>
          <p:spPr>
            <a:xfrm>
              <a:off x="1511660" y="4581128"/>
              <a:ext cx="619268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sp>
          <p:nvSpPr>
            <p:cNvPr id="5" name="テキスト ボックス 4">
              <a:extLst>
                <a:ext uri="{FF2B5EF4-FFF2-40B4-BE49-F238E27FC236}">
                  <a16:creationId xmlns:a16="http://schemas.microsoft.com/office/drawing/2014/main" id="{D0511660-521F-4791-B102-F94445EE3BB1}"/>
                </a:ext>
              </a:extLst>
            </p:cNvPr>
            <p:cNvSpPr txBox="1"/>
            <p:nvPr/>
          </p:nvSpPr>
          <p:spPr>
            <a:xfrm>
              <a:off x="884783" y="3514884"/>
              <a:ext cx="25350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拘禁１年の場合</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9" name="直線コネクタ 8">
              <a:extLst>
                <a:ext uri="{FF2B5EF4-FFF2-40B4-BE49-F238E27FC236}">
                  <a16:creationId xmlns:a16="http://schemas.microsoft.com/office/drawing/2014/main" id="{3A069A08-AA57-4FEB-A350-1BB7D19CF389}"/>
                </a:ext>
              </a:extLst>
            </p:cNvPr>
            <p:cNvCxnSpPr>
              <a:cxnSpLocks/>
            </p:cNvCxnSpPr>
            <p:nvPr/>
          </p:nvCxnSpPr>
          <p:spPr>
            <a:xfrm>
              <a:off x="1691680" y="4401108"/>
              <a:ext cx="0" cy="118813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F34133B7-D707-4F3A-9DDD-F902670DDA9C}"/>
                </a:ext>
              </a:extLst>
            </p:cNvPr>
            <p:cNvCxnSpPr/>
            <p:nvPr/>
          </p:nvCxnSpPr>
          <p:spPr>
            <a:xfrm>
              <a:off x="3419872" y="4365104"/>
              <a:ext cx="0" cy="108012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70E8ECD-7F91-43A4-AC07-F550EC7BF0E8}"/>
                </a:ext>
              </a:extLst>
            </p:cNvPr>
            <p:cNvCxnSpPr>
              <a:cxnSpLocks/>
            </p:cNvCxnSpPr>
            <p:nvPr/>
          </p:nvCxnSpPr>
          <p:spPr>
            <a:xfrm>
              <a:off x="6012160" y="4365104"/>
              <a:ext cx="0" cy="1224136"/>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4D2789A1-A308-4201-B912-A6470135D007}"/>
                </a:ext>
              </a:extLst>
            </p:cNvPr>
            <p:cNvSpPr txBox="1"/>
            <p:nvPr/>
          </p:nvSpPr>
          <p:spPr>
            <a:xfrm>
              <a:off x="972618" y="3933056"/>
              <a:ext cx="1209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刑の確定</a:t>
              </a:r>
            </a:p>
          </p:txBody>
        </p:sp>
        <p:sp>
          <p:nvSpPr>
            <p:cNvPr id="14" name="テキスト ボックス 13">
              <a:extLst>
                <a:ext uri="{FF2B5EF4-FFF2-40B4-BE49-F238E27FC236}">
                  <a16:creationId xmlns:a16="http://schemas.microsoft.com/office/drawing/2014/main" id="{C5007112-AAE0-42DD-BA78-5EA2FD9BD37D}"/>
                </a:ext>
              </a:extLst>
            </p:cNvPr>
            <p:cNvSpPr txBox="1"/>
            <p:nvPr/>
          </p:nvSpPr>
          <p:spPr>
            <a:xfrm>
              <a:off x="2483768" y="3958154"/>
              <a:ext cx="25350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刑の執行を終えた日</a:t>
              </a:r>
            </a:p>
          </p:txBody>
        </p:sp>
        <p:cxnSp>
          <p:nvCxnSpPr>
            <p:cNvPr id="20" name="直線矢印コネクタ 19">
              <a:extLst>
                <a:ext uri="{FF2B5EF4-FFF2-40B4-BE49-F238E27FC236}">
                  <a16:creationId xmlns:a16="http://schemas.microsoft.com/office/drawing/2014/main" id="{917F24F2-A988-4B63-A664-139A665AC1AA}"/>
                </a:ext>
              </a:extLst>
            </p:cNvPr>
            <p:cNvCxnSpPr>
              <a:cxnSpLocks/>
            </p:cNvCxnSpPr>
            <p:nvPr/>
          </p:nvCxnSpPr>
          <p:spPr>
            <a:xfrm>
              <a:off x="1691680" y="5589240"/>
              <a:ext cx="4320480" cy="0"/>
            </a:xfrm>
            <a:prstGeom prst="straightConnector1">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3019B65D-A905-4D06-96F7-B737CD1354F8}"/>
                </a:ext>
              </a:extLst>
            </p:cNvPr>
            <p:cNvSpPr txBox="1"/>
            <p:nvPr/>
          </p:nvSpPr>
          <p:spPr>
            <a:xfrm>
              <a:off x="2555776" y="5733257"/>
              <a:ext cx="2505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免許不可（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a:t>
              </a:r>
            </a:p>
          </p:txBody>
        </p:sp>
        <p:sp>
          <p:nvSpPr>
            <p:cNvPr id="24" name="テキスト ボックス 23">
              <a:extLst>
                <a:ext uri="{FF2B5EF4-FFF2-40B4-BE49-F238E27FC236}">
                  <a16:creationId xmlns:a16="http://schemas.microsoft.com/office/drawing/2014/main" id="{27290D9D-B1DD-4B27-AB14-5C612489528D}"/>
                </a:ext>
              </a:extLst>
            </p:cNvPr>
            <p:cNvSpPr txBox="1"/>
            <p:nvPr/>
          </p:nvSpPr>
          <p:spPr>
            <a:xfrm>
              <a:off x="6412137" y="3991863"/>
              <a:ext cx="1209326" cy="408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登録可能</a:t>
              </a:r>
            </a:p>
          </p:txBody>
        </p:sp>
      </p:grpSp>
      <p:sp>
        <p:nvSpPr>
          <p:cNvPr id="18" name="四角形: 角を丸くする 17">
            <a:extLst>
              <a:ext uri="{FF2B5EF4-FFF2-40B4-BE49-F238E27FC236}">
                <a16:creationId xmlns:a16="http://schemas.microsoft.com/office/drawing/2014/main" id="{D86A6A41-71B4-412A-9B90-CB54EA559BA4}"/>
              </a:ext>
            </a:extLst>
          </p:cNvPr>
          <p:cNvSpPr/>
          <p:nvPr/>
        </p:nvSpPr>
        <p:spPr>
          <a:xfrm>
            <a:off x="287524" y="2630087"/>
            <a:ext cx="8568952" cy="111702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どのような犯罪であっても刑務所に入所するような重罪を犯す者は取引士にふさわしくありません。刑の執行が終了しても、５年間は取引士登録ができません。</a:t>
            </a:r>
          </a:p>
        </p:txBody>
      </p:sp>
      <p:pic>
        <p:nvPicPr>
          <p:cNvPr id="19" name="オーディオ 18">
            <a:hlinkClick r:id="" action="ppaction://media"/>
            <a:extLst>
              <a:ext uri="{FF2B5EF4-FFF2-40B4-BE49-F238E27FC236}">
                <a16:creationId xmlns:a16="http://schemas.microsoft.com/office/drawing/2014/main" id="{1E91C7D8-7103-49A4-8074-5188F05E82D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764688" y="6057900"/>
            <a:ext cx="609600" cy="609600"/>
          </a:xfrm>
          <a:prstGeom prst="rect">
            <a:avLst/>
          </a:prstGeom>
        </p:spPr>
      </p:pic>
    </p:spTree>
    <p:custDataLst>
      <p:tags r:id="rId1"/>
    </p:custDataLst>
    <p:extLst>
      <p:ext uri="{BB962C8B-B14F-4D97-AF65-F5344CB8AC3E}">
        <p14:creationId xmlns:p14="http://schemas.microsoft.com/office/powerpoint/2010/main" val="1274963860"/>
      </p:ext>
    </p:extLst>
  </p:cSld>
  <p:clrMapOvr>
    <a:masterClrMapping/>
  </p:clrMapOvr>
  <mc:AlternateContent xmlns:mc="http://schemas.openxmlformats.org/markup-compatibility/2006" xmlns:p14="http://schemas.microsoft.com/office/powerpoint/2010/main">
    <mc:Choice Requires="p14">
      <p:transition spd="slow" p14:dur="2000" advTm="46389"/>
    </mc:Choice>
    <mc:Fallback xmlns="">
      <p:transition spd="slow" advTm="46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9"/>
                </p:tgtEl>
              </p:cMediaNode>
            </p:audio>
          </p:childTnLst>
        </p:cTn>
      </p:par>
    </p:tnLst>
    <p:bldLst>
      <p:bldP spid="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223755"/>
            <a:ext cx="7772400"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17</a:t>
            </a:r>
            <a:r>
              <a:rPr lang="ja-JP" altLang="en-US" sz="3200" b="1" dirty="0">
                <a:solidFill>
                  <a:prstClr val="black"/>
                </a:solidFill>
                <a:latin typeface="Meiryo UI" panose="020B0604030504040204" pitchFamily="50" charset="-128"/>
                <a:ea typeface="Meiryo UI" panose="020B0604030504040204" pitchFamily="50" charset="-128"/>
              </a:rPr>
              <a:t>．執行猶予等の場合</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grpSp>
        <p:nvGrpSpPr>
          <p:cNvPr id="6" name="グループ化 5">
            <a:extLst>
              <a:ext uri="{FF2B5EF4-FFF2-40B4-BE49-F238E27FC236}">
                <a16:creationId xmlns:a16="http://schemas.microsoft.com/office/drawing/2014/main" id="{637A3ABE-C0C6-4584-BC4A-597F48CD81AA}"/>
              </a:ext>
            </a:extLst>
          </p:cNvPr>
          <p:cNvGrpSpPr/>
          <p:nvPr/>
        </p:nvGrpSpPr>
        <p:grpSpPr>
          <a:xfrm>
            <a:off x="899592" y="3541336"/>
            <a:ext cx="7808292" cy="2780441"/>
            <a:chOff x="878508" y="3352926"/>
            <a:chExt cx="7808292" cy="2780441"/>
          </a:xfrm>
        </p:grpSpPr>
        <p:sp>
          <p:nvSpPr>
            <p:cNvPr id="3" name="矢印: 右 2">
              <a:extLst>
                <a:ext uri="{FF2B5EF4-FFF2-40B4-BE49-F238E27FC236}">
                  <a16:creationId xmlns:a16="http://schemas.microsoft.com/office/drawing/2014/main" id="{B134555C-45B4-4A02-B170-902FCE041725}"/>
                </a:ext>
              </a:extLst>
            </p:cNvPr>
            <p:cNvSpPr/>
            <p:nvPr/>
          </p:nvSpPr>
          <p:spPr>
            <a:xfrm>
              <a:off x="1511660" y="4581128"/>
              <a:ext cx="619268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sp>
          <p:nvSpPr>
            <p:cNvPr id="5" name="テキスト ボックス 4">
              <a:extLst>
                <a:ext uri="{FF2B5EF4-FFF2-40B4-BE49-F238E27FC236}">
                  <a16:creationId xmlns:a16="http://schemas.microsoft.com/office/drawing/2014/main" id="{D0511660-521F-4791-B102-F94445EE3BB1}"/>
                </a:ext>
              </a:extLst>
            </p:cNvPr>
            <p:cNvSpPr txBox="1"/>
            <p:nvPr/>
          </p:nvSpPr>
          <p:spPr>
            <a:xfrm>
              <a:off x="878508" y="3352926"/>
              <a:ext cx="78082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刑の執行猶予期間が満了した場合（拘禁１年・執行猶予</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年の場合</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9" name="直線コネクタ 8">
              <a:extLst>
                <a:ext uri="{FF2B5EF4-FFF2-40B4-BE49-F238E27FC236}">
                  <a16:creationId xmlns:a16="http://schemas.microsoft.com/office/drawing/2014/main" id="{3A069A08-AA57-4FEB-A350-1BB7D19CF389}"/>
                </a:ext>
              </a:extLst>
            </p:cNvPr>
            <p:cNvCxnSpPr>
              <a:cxnSpLocks/>
            </p:cNvCxnSpPr>
            <p:nvPr/>
          </p:nvCxnSpPr>
          <p:spPr>
            <a:xfrm>
              <a:off x="1691680" y="4401108"/>
              <a:ext cx="0" cy="118813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70E8ECD-7F91-43A4-AC07-F550EC7BF0E8}"/>
                </a:ext>
              </a:extLst>
            </p:cNvPr>
            <p:cNvCxnSpPr>
              <a:cxnSpLocks/>
            </p:cNvCxnSpPr>
            <p:nvPr/>
          </p:nvCxnSpPr>
          <p:spPr>
            <a:xfrm>
              <a:off x="5364088" y="4358264"/>
              <a:ext cx="0" cy="1224136"/>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4220B03-8328-4207-9F3D-6D16485FA6DF}"/>
                </a:ext>
              </a:extLst>
            </p:cNvPr>
            <p:cNvSpPr txBox="1"/>
            <p:nvPr/>
          </p:nvSpPr>
          <p:spPr>
            <a:xfrm>
              <a:off x="1951112" y="5045114"/>
              <a:ext cx="29809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刑の執行猶予期間３年間</a:t>
              </a:r>
            </a:p>
          </p:txBody>
        </p:sp>
        <p:cxnSp>
          <p:nvCxnSpPr>
            <p:cNvPr id="20" name="直線矢印コネクタ 19">
              <a:extLst>
                <a:ext uri="{FF2B5EF4-FFF2-40B4-BE49-F238E27FC236}">
                  <a16:creationId xmlns:a16="http://schemas.microsoft.com/office/drawing/2014/main" id="{917F24F2-A988-4B63-A664-139A665AC1AA}"/>
                </a:ext>
              </a:extLst>
            </p:cNvPr>
            <p:cNvCxnSpPr>
              <a:cxnSpLocks/>
            </p:cNvCxnSpPr>
            <p:nvPr/>
          </p:nvCxnSpPr>
          <p:spPr>
            <a:xfrm>
              <a:off x="1691680" y="5589240"/>
              <a:ext cx="3672408" cy="0"/>
            </a:xfrm>
            <a:prstGeom prst="straightConnector1">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3019B65D-A905-4D06-96F7-B737CD1354F8}"/>
                </a:ext>
              </a:extLst>
            </p:cNvPr>
            <p:cNvSpPr txBox="1"/>
            <p:nvPr/>
          </p:nvSpPr>
          <p:spPr>
            <a:xfrm>
              <a:off x="2555776" y="5733257"/>
              <a:ext cx="2505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免許不可（３年間）</a:t>
              </a:r>
            </a:p>
          </p:txBody>
        </p:sp>
        <p:sp>
          <p:nvSpPr>
            <p:cNvPr id="24" name="テキスト ボックス 23">
              <a:extLst>
                <a:ext uri="{FF2B5EF4-FFF2-40B4-BE49-F238E27FC236}">
                  <a16:creationId xmlns:a16="http://schemas.microsoft.com/office/drawing/2014/main" id="{27290D9D-B1DD-4B27-AB14-5C612489528D}"/>
                </a:ext>
              </a:extLst>
            </p:cNvPr>
            <p:cNvSpPr txBox="1"/>
            <p:nvPr/>
          </p:nvSpPr>
          <p:spPr>
            <a:xfrm>
              <a:off x="5770389" y="4201053"/>
              <a:ext cx="1209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登録可能</a:t>
              </a:r>
            </a:p>
          </p:txBody>
        </p:sp>
      </p:grpSp>
      <p:sp>
        <p:nvSpPr>
          <p:cNvPr id="17" name="四角形: 角を丸くする 16">
            <a:extLst>
              <a:ext uri="{FF2B5EF4-FFF2-40B4-BE49-F238E27FC236}">
                <a16:creationId xmlns:a16="http://schemas.microsoft.com/office/drawing/2014/main" id="{ECDCFEA0-B48F-4AB7-8249-D4A4E961253A}"/>
              </a:ext>
            </a:extLst>
          </p:cNvPr>
          <p:cNvSpPr/>
          <p:nvPr/>
        </p:nvSpPr>
        <p:spPr>
          <a:xfrm>
            <a:off x="287524" y="1556792"/>
            <a:ext cx="8568952" cy="190386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なお、犯罪者であっても、「</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刑の執行猶予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」期間を満了した者、「</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恩赦</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」を受けた者は、刑の言い渡しがなくなり、刑に処せられたことがなくなるので、</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５年を待たずに直ちに登録申請ができます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。例えば、拘禁１年・執行猶予３年の場合、３年間の執行猶予期間は資格登録はできませんが、執行猶予期間が満了すれば、直ちに資格登録ができます。</a:t>
            </a:r>
          </a:p>
        </p:txBody>
      </p:sp>
      <p:pic>
        <p:nvPicPr>
          <p:cNvPr id="7" name="オーディオ 6">
            <a:hlinkClick r:id="" action="ppaction://media"/>
            <a:extLst>
              <a:ext uri="{FF2B5EF4-FFF2-40B4-BE49-F238E27FC236}">
                <a16:creationId xmlns:a16="http://schemas.microsoft.com/office/drawing/2014/main" id="{AFBA1251-91DD-4EC9-8C22-81BC3B1DAE5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692680" y="6016977"/>
            <a:ext cx="609600" cy="609600"/>
          </a:xfrm>
          <a:prstGeom prst="rect">
            <a:avLst/>
          </a:prstGeom>
        </p:spPr>
      </p:pic>
    </p:spTree>
    <p:custDataLst>
      <p:tags r:id="rId1"/>
    </p:custDataLst>
    <p:extLst>
      <p:ext uri="{BB962C8B-B14F-4D97-AF65-F5344CB8AC3E}">
        <p14:creationId xmlns:p14="http://schemas.microsoft.com/office/powerpoint/2010/main" val="463554964"/>
      </p:ext>
    </p:extLst>
  </p:cSld>
  <p:clrMapOvr>
    <a:masterClrMapping/>
  </p:clrMapOvr>
  <mc:AlternateContent xmlns:mc="http://schemas.openxmlformats.org/markup-compatibility/2006" xmlns:p14="http://schemas.microsoft.com/office/powerpoint/2010/main">
    <mc:Choice Requires="p14">
      <p:transition spd="slow" p14:dur="2000" advTm="51581"/>
    </mc:Choice>
    <mc:Fallback xmlns="">
      <p:transition spd="slow" advTm="5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19" fill="hold" display="0">
                  <p:stCondLst>
                    <p:cond delay="indefinite"/>
                  </p:stCondLst>
                  <p:endCondLst>
                    <p:cond evt="onStopAudio" delay="0">
                      <p:tgtEl>
                        <p:sldTgt/>
                      </p:tgtEl>
                    </p:cond>
                  </p:endCondLst>
                </p:cTn>
                <p:tgtEl>
                  <p:spTgt spid="7"/>
                </p:tgtEl>
              </p:cMediaNode>
            </p:audio>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65280"/>
            <a:ext cx="7772400"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18</a:t>
            </a:r>
            <a:r>
              <a:rPr lang="ja-JP" altLang="en-US" sz="3200" b="1" dirty="0">
                <a:solidFill>
                  <a:prstClr val="black"/>
                </a:solidFill>
                <a:latin typeface="Meiryo UI" panose="020B0604030504040204" pitchFamily="50" charset="-128"/>
                <a:ea typeface="Meiryo UI" panose="020B0604030504040204" pitchFamily="50" charset="-128"/>
              </a:rPr>
              <a:t>．登録の基準（犯罪者・罰金刑）</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87524" y="1556792"/>
            <a:ext cx="8568952" cy="20836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（４）宅建業法、</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暴力団員による不当な行為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の防止等に関する法律に違反し、</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または、刑法の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傷害罪・傷害現場助勢罪・暴行罪・凶器準備集合罪・脅　</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迫罪・背任罪</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、もしくは、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暴力行為等処罰に関する法律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の罪を犯したこと</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罰金刑</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に処せられ、その刑の執行を終わり、または刑の執行を受　　　</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けることがなくなった日から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５年を経過しない者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287524" y="3998851"/>
            <a:ext cx="8568952" cy="7776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暴力的な犯罪者については、罰金刑程度であっても、取引士にふさわしくありません。５年間は登録ができません。</a:t>
            </a:r>
          </a:p>
        </p:txBody>
      </p:sp>
      <p:sp>
        <p:nvSpPr>
          <p:cNvPr id="6" name="四角形: 角を丸くする 5">
            <a:extLst>
              <a:ext uri="{FF2B5EF4-FFF2-40B4-BE49-F238E27FC236}">
                <a16:creationId xmlns:a16="http://schemas.microsoft.com/office/drawing/2014/main" id="{C7687B4D-36A8-4BE6-A73F-C98DD59341FE}"/>
              </a:ext>
            </a:extLst>
          </p:cNvPr>
          <p:cNvSpPr/>
          <p:nvPr/>
        </p:nvSpPr>
        <p:spPr>
          <a:xfrm>
            <a:off x="287524" y="5208128"/>
            <a:ext cx="8568952" cy="9765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暴力団員</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等の場合</a:t>
            </a:r>
          </a:p>
        </p:txBody>
      </p:sp>
      <p:pic>
        <p:nvPicPr>
          <p:cNvPr id="5" name="オーディオ 4">
            <a:hlinkClick r:id="" action="ppaction://media"/>
            <a:extLst>
              <a:ext uri="{FF2B5EF4-FFF2-40B4-BE49-F238E27FC236}">
                <a16:creationId xmlns:a16="http://schemas.microsoft.com/office/drawing/2014/main" id="{2702C231-4799-4CA9-944B-F7A84019E66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116616" y="6134100"/>
            <a:ext cx="609600" cy="609600"/>
          </a:xfrm>
          <a:prstGeom prst="rect">
            <a:avLst/>
          </a:prstGeom>
        </p:spPr>
      </p:pic>
    </p:spTree>
    <p:custDataLst>
      <p:tags r:id="rId1"/>
    </p:custDataLst>
    <p:extLst>
      <p:ext uri="{BB962C8B-B14F-4D97-AF65-F5344CB8AC3E}">
        <p14:creationId xmlns:p14="http://schemas.microsoft.com/office/powerpoint/2010/main" val="4277934869"/>
      </p:ext>
    </p:extLst>
  </p:cSld>
  <p:clrMapOvr>
    <a:masterClrMapping/>
  </p:clrMapOvr>
  <mc:AlternateContent xmlns:mc="http://schemas.openxmlformats.org/markup-compatibility/2006" xmlns:p14="http://schemas.microsoft.com/office/powerpoint/2010/main">
    <mc:Choice Requires="p14">
      <p:transition spd="slow" p14:dur="2000" advTm="71596"/>
    </mc:Choice>
    <mc:Fallback xmlns="">
      <p:transition spd="slow" advTm="7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１．宅地建物取引士とは</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pic>
        <p:nvPicPr>
          <p:cNvPr id="5" name="図 4">
            <a:extLst>
              <a:ext uri="{FF2B5EF4-FFF2-40B4-BE49-F238E27FC236}">
                <a16:creationId xmlns:a16="http://schemas.microsoft.com/office/drawing/2014/main" id="{39ED0AE4-554E-4BD6-8FAC-382597957D7E}"/>
              </a:ext>
            </a:extLst>
          </p:cNvPr>
          <p:cNvPicPr>
            <a:picLocks noChangeAspect="1"/>
          </p:cNvPicPr>
          <p:nvPr/>
        </p:nvPicPr>
        <p:blipFill>
          <a:blip r:embed="rId5"/>
          <a:stretch>
            <a:fillRect/>
          </a:stretch>
        </p:blipFill>
        <p:spPr>
          <a:xfrm>
            <a:off x="4584351" y="3005001"/>
            <a:ext cx="4413343" cy="2840186"/>
          </a:xfrm>
          <a:prstGeom prst="rect">
            <a:avLst/>
          </a:prstGeom>
        </p:spPr>
      </p:pic>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417638"/>
            <a:ext cx="8640960" cy="78722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宅地建物取引士、略称、「取引士」または「宅建士」とはどのような人でしょうか？</a:t>
            </a: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251519" y="2560638"/>
            <a:ext cx="4227617" cy="37289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宅地建物取引士（以下、取引士）</a:t>
            </a:r>
            <a:r>
              <a:rPr kumimoji="1" lang="ja-JP" altLang="en-US" sz="2000" b="1" dirty="0">
                <a:solidFill>
                  <a:schemeClr val="tx1"/>
                </a:solidFill>
                <a:latin typeface="Meiryo UI" panose="020B0604030504040204" pitchFamily="50" charset="-128"/>
                <a:ea typeface="Meiryo UI" panose="020B0604030504040204" pitchFamily="50" charset="-128"/>
              </a:rPr>
              <a:t>」とは、</a:t>
            </a:r>
            <a:r>
              <a:rPr lang="ja-JP" altLang="en-US" sz="2000" b="1" dirty="0">
                <a:solidFill>
                  <a:srgbClr val="FF0000"/>
                </a:solidFill>
                <a:latin typeface="Meiryo UI" panose="020B0604030504040204" pitchFamily="50" charset="-128"/>
                <a:ea typeface="Meiryo UI" panose="020B0604030504040204" pitchFamily="50" charset="-128"/>
              </a:rPr>
              <a:t>取引士資格登録を受け、取引士証の交付を受けた人</a:t>
            </a:r>
            <a:r>
              <a:rPr lang="ja-JP" altLang="en-US" sz="2000" b="1" dirty="0">
                <a:solidFill>
                  <a:schemeClr val="tx1"/>
                </a:solidFill>
                <a:latin typeface="Meiryo UI" panose="020B0604030504040204" pitchFamily="50" charset="-128"/>
                <a:ea typeface="Meiryo UI" panose="020B0604030504040204" pitchFamily="50" charset="-128"/>
              </a:rPr>
              <a:t>のことです。</a:t>
            </a:r>
            <a:endParaRPr kumimoji="1" lang="ja-JP" altLang="en-US" sz="2000" b="1" dirty="0">
              <a:solidFill>
                <a:schemeClr val="tx1"/>
              </a:solidFill>
              <a:latin typeface="Meiryo UI" panose="020B0604030504040204" pitchFamily="50" charset="-128"/>
              <a:ea typeface="Meiryo UI" panose="020B0604030504040204" pitchFamily="50" charset="-128"/>
            </a:endParaRPr>
          </a:p>
          <a:p>
            <a:r>
              <a:rPr kumimoji="1" lang="ja-JP" altLang="en-US" sz="2000" b="1" dirty="0">
                <a:solidFill>
                  <a:schemeClr val="tx1"/>
                </a:solidFill>
                <a:latin typeface="Meiryo UI" panose="020B0604030504040204" pitchFamily="50" charset="-128"/>
                <a:ea typeface="Meiryo UI" panose="020B0604030504040204" pitchFamily="50" charset="-128"/>
              </a:rPr>
              <a:t>取引士は、不動産取引における責任者としての仕事をします。</a:t>
            </a:r>
          </a:p>
        </p:txBody>
      </p:sp>
      <p:pic>
        <p:nvPicPr>
          <p:cNvPr id="4" name="オーディオ 3">
            <a:hlinkClick r:id="" action="ppaction://media"/>
            <a:extLst>
              <a:ext uri="{FF2B5EF4-FFF2-40B4-BE49-F238E27FC236}">
                <a16:creationId xmlns:a16="http://schemas.microsoft.com/office/drawing/2014/main" id="{22D16E2A-259D-43E0-94B6-1B52310286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476656" y="5740660"/>
            <a:ext cx="609600" cy="609600"/>
          </a:xfrm>
          <a:prstGeom prst="rect">
            <a:avLst/>
          </a:prstGeom>
        </p:spPr>
      </p:pic>
    </p:spTree>
    <p:custDataLst>
      <p:tags r:id="rId1"/>
    </p:custDataLst>
    <p:extLst>
      <p:ext uri="{BB962C8B-B14F-4D97-AF65-F5344CB8AC3E}">
        <p14:creationId xmlns:p14="http://schemas.microsoft.com/office/powerpoint/2010/main" val="3856438829"/>
      </p:ext>
    </p:extLst>
  </p:cSld>
  <p:clrMapOvr>
    <a:masterClrMapping/>
  </p:clrMapOvr>
  <mc:AlternateContent xmlns:mc="http://schemas.openxmlformats.org/markup-compatibility/2006" xmlns:p14="http://schemas.microsoft.com/office/powerpoint/2010/main">
    <mc:Choice Requires="p14">
      <p:transition spd="slow" p14:dur="2000" advTm="40379"/>
    </mc:Choice>
    <mc:Fallback xmlns="">
      <p:transition spd="slow" advTm="40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19</a:t>
            </a:r>
            <a:r>
              <a:rPr lang="ja-JP" altLang="en-US" sz="3200" b="1" dirty="0">
                <a:solidFill>
                  <a:prstClr val="black"/>
                </a:solidFill>
                <a:latin typeface="Meiryo UI" panose="020B0604030504040204" pitchFamily="50" charset="-128"/>
                <a:ea typeface="Meiryo UI" panose="020B0604030504040204" pitchFamily="50" charset="-128"/>
              </a:rPr>
              <a:t>．登録の基準（免許を取り消された者）</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69522" y="1556792"/>
            <a:ext cx="8604956" cy="13198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（６）個人の宅建業者が、①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不正な手段で免許を受けたとき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業務停止の</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事由に該当し情状が特に重いとき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業務停止処分に違反したとき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、に該</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当することにより免許を取消され、その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取消しの日から５年を経過しない者</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6" name="四角形: 角を丸くする 5">
            <a:extLst>
              <a:ext uri="{FF2B5EF4-FFF2-40B4-BE49-F238E27FC236}">
                <a16:creationId xmlns:a16="http://schemas.microsoft.com/office/drawing/2014/main" id="{425CF91C-D730-4F67-9412-1C34CB180150}"/>
              </a:ext>
            </a:extLst>
          </p:cNvPr>
          <p:cNvSpPr/>
          <p:nvPr/>
        </p:nvSpPr>
        <p:spPr>
          <a:xfrm>
            <a:off x="287524" y="3068578"/>
            <a:ext cx="8568952" cy="180311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2000" b="1" dirty="0">
                <a:solidFill>
                  <a:prstClr val="black"/>
                </a:solidFill>
                <a:latin typeface="Meiryo UI" panose="020B0604030504040204" pitchFamily="50" charset="-128"/>
                <a:ea typeface="Meiryo UI" panose="020B0604030504040204" pitchFamily="50" charset="-128"/>
              </a:rPr>
              <a:t>①～③の理由で免許を取り消された者は、５年間は取引士資格登録を受けることはできません。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また、免許が取り消されても、</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①～③以外の理由</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、例えば、免許を受けてから１年以内に事業を開始しない、または１年以上事業を休止している場合による取消しのときは、５年間の待期期間の適用はなく、</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直ちに取引士資格登録の申請は可能です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3" name="グループ化 2">
            <a:extLst>
              <a:ext uri="{FF2B5EF4-FFF2-40B4-BE49-F238E27FC236}">
                <a16:creationId xmlns:a16="http://schemas.microsoft.com/office/drawing/2014/main" id="{BDCDFB27-D316-4F5F-BE6A-64935A0E285B}"/>
              </a:ext>
            </a:extLst>
          </p:cNvPr>
          <p:cNvGrpSpPr/>
          <p:nvPr/>
        </p:nvGrpSpPr>
        <p:grpSpPr>
          <a:xfrm>
            <a:off x="925280" y="5107929"/>
            <a:ext cx="7293440" cy="1465385"/>
            <a:chOff x="374904" y="5095290"/>
            <a:chExt cx="7293440" cy="1465385"/>
          </a:xfrm>
        </p:grpSpPr>
        <p:sp>
          <p:nvSpPr>
            <p:cNvPr id="9" name="矢印: 右 8">
              <a:extLst>
                <a:ext uri="{FF2B5EF4-FFF2-40B4-BE49-F238E27FC236}">
                  <a16:creationId xmlns:a16="http://schemas.microsoft.com/office/drawing/2014/main" id="{70B60834-FA8A-43AC-A6BA-6A0A97636CA9}"/>
                </a:ext>
              </a:extLst>
            </p:cNvPr>
            <p:cNvSpPr/>
            <p:nvPr/>
          </p:nvSpPr>
          <p:spPr>
            <a:xfrm>
              <a:off x="914400" y="5852120"/>
              <a:ext cx="675394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1" name="直線コネクタ 10">
              <a:extLst>
                <a:ext uri="{FF2B5EF4-FFF2-40B4-BE49-F238E27FC236}">
                  <a16:creationId xmlns:a16="http://schemas.microsoft.com/office/drawing/2014/main" id="{A438AFDA-F81D-43B9-B616-2F2D325B069B}"/>
                </a:ext>
              </a:extLst>
            </p:cNvPr>
            <p:cNvCxnSpPr/>
            <p:nvPr/>
          </p:nvCxnSpPr>
          <p:spPr>
            <a:xfrm>
              <a:off x="7664300" y="5718820"/>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8F40BF86-F3F3-40F1-90DC-73B8907964A8}"/>
                </a:ext>
              </a:extLst>
            </p:cNvPr>
            <p:cNvCxnSpPr/>
            <p:nvPr/>
          </p:nvCxnSpPr>
          <p:spPr>
            <a:xfrm>
              <a:off x="3972672" y="5803176"/>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4024A45-E826-48FA-9B42-FA7E5B42AB48}"/>
                </a:ext>
              </a:extLst>
            </p:cNvPr>
            <p:cNvCxnSpPr/>
            <p:nvPr/>
          </p:nvCxnSpPr>
          <p:spPr>
            <a:xfrm>
              <a:off x="2843808" y="5840595"/>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09DE0C0-9730-4CB4-91C4-E527F26E7B28}"/>
                </a:ext>
              </a:extLst>
            </p:cNvPr>
            <p:cNvCxnSpPr/>
            <p:nvPr/>
          </p:nvCxnSpPr>
          <p:spPr>
            <a:xfrm>
              <a:off x="897407" y="5761542"/>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7D138E7-E2EB-469A-BA59-5C42F84B8C3A}"/>
                </a:ext>
              </a:extLst>
            </p:cNvPr>
            <p:cNvSpPr txBox="1"/>
            <p:nvPr/>
          </p:nvSpPr>
          <p:spPr>
            <a:xfrm>
              <a:off x="374904" y="5101799"/>
              <a:ext cx="1209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免許取消事由発生</a:t>
              </a:r>
            </a:p>
          </p:txBody>
        </p:sp>
        <p:sp>
          <p:nvSpPr>
            <p:cNvPr id="18" name="テキスト ボックス 17">
              <a:extLst>
                <a:ext uri="{FF2B5EF4-FFF2-40B4-BE49-F238E27FC236}">
                  <a16:creationId xmlns:a16="http://schemas.microsoft.com/office/drawing/2014/main" id="{EB4B0850-EE16-4A5C-9419-F1EABC27A00A}"/>
                </a:ext>
              </a:extLst>
            </p:cNvPr>
            <p:cNvSpPr txBox="1"/>
            <p:nvPr/>
          </p:nvSpPr>
          <p:spPr>
            <a:xfrm>
              <a:off x="1990415" y="5095290"/>
              <a:ext cx="19390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免許取消処分の聴聞の公示</a:t>
              </a:r>
            </a:p>
          </p:txBody>
        </p:sp>
        <p:sp>
          <p:nvSpPr>
            <p:cNvPr id="19" name="テキスト ボックス 18">
              <a:extLst>
                <a:ext uri="{FF2B5EF4-FFF2-40B4-BE49-F238E27FC236}">
                  <a16:creationId xmlns:a16="http://schemas.microsoft.com/office/drawing/2014/main" id="{42BDAE1F-2782-4C08-AF57-37F8AE2D81AC}"/>
                </a:ext>
              </a:extLst>
            </p:cNvPr>
            <p:cNvSpPr txBox="1"/>
            <p:nvPr/>
          </p:nvSpPr>
          <p:spPr>
            <a:xfrm>
              <a:off x="3697306" y="5273687"/>
              <a:ext cx="8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聴聞</a:t>
              </a:r>
            </a:p>
          </p:txBody>
        </p:sp>
        <p:cxnSp>
          <p:nvCxnSpPr>
            <p:cNvPr id="20" name="直線コネクタ 19">
              <a:extLst>
                <a:ext uri="{FF2B5EF4-FFF2-40B4-BE49-F238E27FC236}">
                  <a16:creationId xmlns:a16="http://schemas.microsoft.com/office/drawing/2014/main" id="{B8F713BA-B729-4E59-A612-648AC4D8AD2E}"/>
                </a:ext>
              </a:extLst>
            </p:cNvPr>
            <p:cNvCxnSpPr/>
            <p:nvPr/>
          </p:nvCxnSpPr>
          <p:spPr>
            <a:xfrm>
              <a:off x="5004048" y="5803176"/>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D2DC50E-5E71-40ED-8126-F5B9836F0FBC}"/>
                </a:ext>
              </a:extLst>
            </p:cNvPr>
            <p:cNvSpPr txBox="1"/>
            <p:nvPr/>
          </p:nvSpPr>
          <p:spPr>
            <a:xfrm>
              <a:off x="4556224" y="5211109"/>
              <a:ext cx="14125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取消処分</a:t>
              </a:r>
            </a:p>
          </p:txBody>
        </p:sp>
        <p:sp>
          <p:nvSpPr>
            <p:cNvPr id="22" name="テキスト ボックス 21">
              <a:extLst>
                <a:ext uri="{FF2B5EF4-FFF2-40B4-BE49-F238E27FC236}">
                  <a16:creationId xmlns:a16="http://schemas.microsoft.com/office/drawing/2014/main" id="{889AFA02-ECE1-4F79-8EB2-4CF84DD9FE25}"/>
                </a:ext>
              </a:extLst>
            </p:cNvPr>
            <p:cNvSpPr txBox="1"/>
            <p:nvPr/>
          </p:nvSpPr>
          <p:spPr>
            <a:xfrm>
              <a:off x="5058300" y="5606376"/>
              <a:ext cx="2549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５年間資格登録不可</a:t>
              </a:r>
            </a:p>
          </p:txBody>
        </p:sp>
      </p:grpSp>
      <p:pic>
        <p:nvPicPr>
          <p:cNvPr id="10" name="オーディオ 9">
            <a:hlinkClick r:id="" action="ppaction://media"/>
            <a:extLst>
              <a:ext uri="{FF2B5EF4-FFF2-40B4-BE49-F238E27FC236}">
                <a16:creationId xmlns:a16="http://schemas.microsoft.com/office/drawing/2014/main" id="{FFB5049E-9108-416E-8361-8DCDF631C86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148128" y="6175855"/>
            <a:ext cx="609600" cy="609600"/>
          </a:xfrm>
          <a:prstGeom prst="rect">
            <a:avLst/>
          </a:prstGeom>
        </p:spPr>
      </p:pic>
    </p:spTree>
    <p:custDataLst>
      <p:tags r:id="rId1"/>
    </p:custDataLst>
    <p:extLst>
      <p:ext uri="{BB962C8B-B14F-4D97-AF65-F5344CB8AC3E}">
        <p14:creationId xmlns:p14="http://schemas.microsoft.com/office/powerpoint/2010/main" val="1508307307"/>
      </p:ext>
    </p:extLst>
  </p:cSld>
  <p:clrMapOvr>
    <a:masterClrMapping/>
  </p:clrMapOvr>
  <mc:AlternateContent xmlns:mc="http://schemas.openxmlformats.org/markup-compatibility/2006" xmlns:p14="http://schemas.microsoft.com/office/powerpoint/2010/main">
    <mc:Choice Requires="p14">
      <p:transition spd="slow" p14:dur="2000" advTm="82524"/>
    </mc:Choice>
    <mc:Fallback xmlns="">
      <p:transition spd="slow" advTm="82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0"/>
                </p:tgtEl>
              </p:cMediaNode>
            </p:audio>
          </p:childTnLst>
        </p:cTn>
      </p:par>
    </p:tnLst>
    <p:bldLst>
      <p:bldP spid="7"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20</a:t>
            </a:r>
            <a:r>
              <a:rPr lang="ja-JP" altLang="en-US" sz="3200" b="1" dirty="0">
                <a:solidFill>
                  <a:prstClr val="black"/>
                </a:solidFill>
                <a:latin typeface="Meiryo UI" panose="020B0604030504040204" pitchFamily="50" charset="-128"/>
                <a:ea typeface="Meiryo UI" panose="020B0604030504040204" pitchFamily="50" charset="-128"/>
              </a:rPr>
              <a:t>．登録の基準（法人の役員）</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69522" y="1556792"/>
            <a:ext cx="8604956" cy="1143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（７）（６）で法人の宅建業者の場合、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聴聞の公示日前</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日以内に役員で</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あった者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で取消の日から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５年を経過しない者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6" name="四角形: 角を丸くする 5">
            <a:extLst>
              <a:ext uri="{FF2B5EF4-FFF2-40B4-BE49-F238E27FC236}">
                <a16:creationId xmlns:a16="http://schemas.microsoft.com/office/drawing/2014/main" id="{425CF91C-D730-4F67-9412-1C34CB180150}"/>
              </a:ext>
            </a:extLst>
          </p:cNvPr>
          <p:cNvSpPr/>
          <p:nvPr/>
        </p:nvSpPr>
        <p:spPr>
          <a:xfrm>
            <a:off x="287524" y="2940694"/>
            <a:ext cx="8568952" cy="16292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人の宅建業者が（６）①～③の理由で免許を取り消された場合、免許権者による取消処分の前提として行う聴聞（ヒアリング）の期日等が公示されたときに、役員であった者（代表取締役、取締役等）は、５年間は取引士資格登録ができません。</a:t>
            </a:r>
          </a:p>
        </p:txBody>
      </p:sp>
      <p:grpSp>
        <p:nvGrpSpPr>
          <p:cNvPr id="3" name="グループ化 2">
            <a:extLst>
              <a:ext uri="{FF2B5EF4-FFF2-40B4-BE49-F238E27FC236}">
                <a16:creationId xmlns:a16="http://schemas.microsoft.com/office/drawing/2014/main" id="{577562EA-25FB-4152-AA6B-B93F72538BC3}"/>
              </a:ext>
            </a:extLst>
          </p:cNvPr>
          <p:cNvGrpSpPr/>
          <p:nvPr/>
        </p:nvGrpSpPr>
        <p:grpSpPr>
          <a:xfrm>
            <a:off x="234584" y="4834094"/>
            <a:ext cx="7786946" cy="1835620"/>
            <a:chOff x="234584" y="4834094"/>
            <a:chExt cx="7786946" cy="1835620"/>
          </a:xfrm>
        </p:grpSpPr>
        <p:sp>
          <p:nvSpPr>
            <p:cNvPr id="9" name="矢印: 右 8">
              <a:extLst>
                <a:ext uri="{FF2B5EF4-FFF2-40B4-BE49-F238E27FC236}">
                  <a16:creationId xmlns:a16="http://schemas.microsoft.com/office/drawing/2014/main" id="{70B60834-FA8A-43AC-A6BA-6A0A97636CA9}"/>
                </a:ext>
              </a:extLst>
            </p:cNvPr>
            <p:cNvSpPr/>
            <p:nvPr/>
          </p:nvSpPr>
          <p:spPr>
            <a:xfrm>
              <a:off x="914400" y="5852120"/>
              <a:ext cx="675394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1" name="直線コネクタ 10">
              <a:extLst>
                <a:ext uri="{FF2B5EF4-FFF2-40B4-BE49-F238E27FC236}">
                  <a16:creationId xmlns:a16="http://schemas.microsoft.com/office/drawing/2014/main" id="{A438AFDA-F81D-43B9-B616-2F2D325B069B}"/>
                </a:ext>
              </a:extLst>
            </p:cNvPr>
            <p:cNvCxnSpPr/>
            <p:nvPr/>
          </p:nvCxnSpPr>
          <p:spPr>
            <a:xfrm>
              <a:off x="7664300" y="5718820"/>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8F40BF86-F3F3-40F1-90DC-73B8907964A8}"/>
                </a:ext>
              </a:extLst>
            </p:cNvPr>
            <p:cNvCxnSpPr/>
            <p:nvPr/>
          </p:nvCxnSpPr>
          <p:spPr>
            <a:xfrm>
              <a:off x="3972672" y="5803176"/>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4024A45-E826-48FA-9B42-FA7E5B42AB48}"/>
                </a:ext>
              </a:extLst>
            </p:cNvPr>
            <p:cNvCxnSpPr/>
            <p:nvPr/>
          </p:nvCxnSpPr>
          <p:spPr>
            <a:xfrm>
              <a:off x="2843808" y="5840595"/>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09DE0C0-9730-4CB4-91C4-E527F26E7B28}"/>
                </a:ext>
              </a:extLst>
            </p:cNvPr>
            <p:cNvCxnSpPr/>
            <p:nvPr/>
          </p:nvCxnSpPr>
          <p:spPr>
            <a:xfrm>
              <a:off x="897407" y="5761542"/>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7D138E7-E2EB-469A-BA59-5C42F84B8C3A}"/>
                </a:ext>
              </a:extLst>
            </p:cNvPr>
            <p:cNvSpPr txBox="1"/>
            <p:nvPr/>
          </p:nvSpPr>
          <p:spPr>
            <a:xfrm>
              <a:off x="234584" y="4834094"/>
              <a:ext cx="1209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免許取消事由発生</a:t>
              </a:r>
            </a:p>
          </p:txBody>
        </p:sp>
        <p:sp>
          <p:nvSpPr>
            <p:cNvPr id="18" name="テキスト ボックス 17">
              <a:extLst>
                <a:ext uri="{FF2B5EF4-FFF2-40B4-BE49-F238E27FC236}">
                  <a16:creationId xmlns:a16="http://schemas.microsoft.com/office/drawing/2014/main" id="{EB4B0850-EE16-4A5C-9419-F1EABC27A00A}"/>
                </a:ext>
              </a:extLst>
            </p:cNvPr>
            <p:cNvSpPr txBox="1"/>
            <p:nvPr/>
          </p:nvSpPr>
          <p:spPr>
            <a:xfrm>
              <a:off x="2110834" y="4881354"/>
              <a:ext cx="19390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免許取消処分の聴聞の公示</a:t>
              </a:r>
            </a:p>
          </p:txBody>
        </p:sp>
        <p:sp>
          <p:nvSpPr>
            <p:cNvPr id="19" name="テキスト ボックス 18">
              <a:extLst>
                <a:ext uri="{FF2B5EF4-FFF2-40B4-BE49-F238E27FC236}">
                  <a16:creationId xmlns:a16="http://schemas.microsoft.com/office/drawing/2014/main" id="{42BDAE1F-2782-4C08-AF57-37F8AE2D81AC}"/>
                </a:ext>
              </a:extLst>
            </p:cNvPr>
            <p:cNvSpPr txBox="1"/>
            <p:nvPr/>
          </p:nvSpPr>
          <p:spPr>
            <a:xfrm>
              <a:off x="3697306" y="5273687"/>
              <a:ext cx="8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聴聞</a:t>
              </a:r>
            </a:p>
          </p:txBody>
        </p:sp>
        <p:cxnSp>
          <p:nvCxnSpPr>
            <p:cNvPr id="20" name="直線コネクタ 19">
              <a:extLst>
                <a:ext uri="{FF2B5EF4-FFF2-40B4-BE49-F238E27FC236}">
                  <a16:creationId xmlns:a16="http://schemas.microsoft.com/office/drawing/2014/main" id="{B8F713BA-B729-4E59-A612-648AC4D8AD2E}"/>
                </a:ext>
              </a:extLst>
            </p:cNvPr>
            <p:cNvCxnSpPr/>
            <p:nvPr/>
          </p:nvCxnSpPr>
          <p:spPr>
            <a:xfrm>
              <a:off x="5004048" y="5803176"/>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D2DC50E-5E71-40ED-8126-F5B9836F0FBC}"/>
                </a:ext>
              </a:extLst>
            </p:cNvPr>
            <p:cNvSpPr txBox="1"/>
            <p:nvPr/>
          </p:nvSpPr>
          <p:spPr>
            <a:xfrm>
              <a:off x="4556224" y="5211109"/>
              <a:ext cx="14125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取消処分</a:t>
              </a:r>
            </a:p>
          </p:txBody>
        </p:sp>
        <p:sp>
          <p:nvSpPr>
            <p:cNvPr id="22" name="テキスト ボックス 21">
              <a:extLst>
                <a:ext uri="{FF2B5EF4-FFF2-40B4-BE49-F238E27FC236}">
                  <a16:creationId xmlns:a16="http://schemas.microsoft.com/office/drawing/2014/main" id="{889AFA02-ECE1-4F79-8EB2-4CF84DD9FE25}"/>
                </a:ext>
              </a:extLst>
            </p:cNvPr>
            <p:cNvSpPr txBox="1"/>
            <p:nvPr/>
          </p:nvSpPr>
          <p:spPr>
            <a:xfrm>
              <a:off x="5129627" y="5596029"/>
              <a:ext cx="28919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５年間資格登録不可</a:t>
              </a:r>
            </a:p>
          </p:txBody>
        </p:sp>
        <p:cxnSp>
          <p:nvCxnSpPr>
            <p:cNvPr id="23" name="直線コネクタ 22">
              <a:extLst>
                <a:ext uri="{FF2B5EF4-FFF2-40B4-BE49-F238E27FC236}">
                  <a16:creationId xmlns:a16="http://schemas.microsoft.com/office/drawing/2014/main" id="{12D9BC1E-57A4-41F0-8445-13815E25315B}"/>
                </a:ext>
              </a:extLst>
            </p:cNvPr>
            <p:cNvCxnSpPr/>
            <p:nvPr/>
          </p:nvCxnSpPr>
          <p:spPr>
            <a:xfrm>
              <a:off x="1691680" y="5852120"/>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AF880099-BDF1-45F8-84F9-2412368A6FA1}"/>
                </a:ext>
              </a:extLst>
            </p:cNvPr>
            <p:cNvSpPr txBox="1"/>
            <p:nvPr/>
          </p:nvSpPr>
          <p:spPr>
            <a:xfrm>
              <a:off x="1240377" y="5453654"/>
              <a:ext cx="12774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日前</a:t>
              </a:r>
            </a:p>
          </p:txBody>
        </p:sp>
        <p:sp>
          <p:nvSpPr>
            <p:cNvPr id="25" name="テキスト ボックス 24">
              <a:extLst>
                <a:ext uri="{FF2B5EF4-FFF2-40B4-BE49-F238E27FC236}">
                  <a16:creationId xmlns:a16="http://schemas.microsoft.com/office/drawing/2014/main" id="{AA979A62-0DDD-4001-B123-785FC490B60C}"/>
                </a:ext>
              </a:extLst>
            </p:cNvPr>
            <p:cNvSpPr txBox="1"/>
            <p:nvPr/>
          </p:nvSpPr>
          <p:spPr>
            <a:xfrm>
              <a:off x="1833029" y="6269604"/>
              <a:ext cx="8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役員</a:t>
              </a:r>
            </a:p>
          </p:txBody>
        </p:sp>
      </p:grpSp>
      <p:pic>
        <p:nvPicPr>
          <p:cNvPr id="5" name="オーディオ 4">
            <a:hlinkClick r:id="" action="ppaction://media"/>
            <a:extLst>
              <a:ext uri="{FF2B5EF4-FFF2-40B4-BE49-F238E27FC236}">
                <a16:creationId xmlns:a16="http://schemas.microsoft.com/office/drawing/2014/main" id="{AF58836D-AAFD-46D6-9B9A-CE7D7611CA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476656" y="6004520"/>
            <a:ext cx="609600" cy="609600"/>
          </a:xfrm>
          <a:prstGeom prst="rect">
            <a:avLst/>
          </a:prstGeom>
        </p:spPr>
      </p:pic>
    </p:spTree>
    <p:custDataLst>
      <p:tags r:id="rId1"/>
    </p:custDataLst>
    <p:extLst>
      <p:ext uri="{BB962C8B-B14F-4D97-AF65-F5344CB8AC3E}">
        <p14:creationId xmlns:p14="http://schemas.microsoft.com/office/powerpoint/2010/main" val="3242222616"/>
      </p:ext>
    </p:extLst>
  </p:cSld>
  <p:clrMapOvr>
    <a:masterClrMapping/>
  </p:clrMapOvr>
  <mc:AlternateContent xmlns:mc="http://schemas.openxmlformats.org/markup-compatibility/2006" xmlns:p14="http://schemas.microsoft.com/office/powerpoint/2010/main">
    <mc:Choice Requires="p14">
      <p:transition spd="slow" p14:dur="2000" advTm="65401"/>
    </mc:Choice>
    <mc:Fallback xmlns="">
      <p:transition spd="slow" advTm="6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8504" y="306376"/>
            <a:ext cx="7772400"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21</a:t>
            </a:r>
            <a:r>
              <a:rPr lang="ja-JP" altLang="en-US" sz="3200" b="1" dirty="0">
                <a:solidFill>
                  <a:prstClr val="black"/>
                </a:solidFill>
                <a:latin typeface="Meiryo UI" panose="020B0604030504040204" pitchFamily="50" charset="-128"/>
                <a:ea typeface="Meiryo UI" panose="020B0604030504040204" pitchFamily="50" charset="-128"/>
              </a:rPr>
              <a:t>．登録の基準（廃業の届出をした者）</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69522" y="1516026"/>
            <a:ext cx="8604956" cy="16561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（８）（６）①～③の理由で、個人の宅建業者が免許取消処分の聴聞の期</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日及び場所が公示された日から当該処分をする日又は当該処分をしない</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ことを決定する日までの間に、</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廃業等の届出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をしてから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５年を経過しない</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grpSp>
        <p:nvGrpSpPr>
          <p:cNvPr id="3" name="グループ化 2">
            <a:extLst>
              <a:ext uri="{FF2B5EF4-FFF2-40B4-BE49-F238E27FC236}">
                <a16:creationId xmlns:a16="http://schemas.microsoft.com/office/drawing/2014/main" id="{17FA146B-BA5A-4A90-9E3E-279E51FD0C48}"/>
              </a:ext>
            </a:extLst>
          </p:cNvPr>
          <p:cNvGrpSpPr/>
          <p:nvPr/>
        </p:nvGrpSpPr>
        <p:grpSpPr>
          <a:xfrm>
            <a:off x="374904" y="5095290"/>
            <a:ext cx="7293440" cy="1465385"/>
            <a:chOff x="374904" y="5095290"/>
            <a:chExt cx="7293440" cy="1465385"/>
          </a:xfrm>
        </p:grpSpPr>
        <p:sp>
          <p:nvSpPr>
            <p:cNvPr id="9" name="矢印: 右 8">
              <a:extLst>
                <a:ext uri="{FF2B5EF4-FFF2-40B4-BE49-F238E27FC236}">
                  <a16:creationId xmlns:a16="http://schemas.microsoft.com/office/drawing/2014/main" id="{70B60834-FA8A-43AC-A6BA-6A0A97636CA9}"/>
                </a:ext>
              </a:extLst>
            </p:cNvPr>
            <p:cNvSpPr/>
            <p:nvPr/>
          </p:nvSpPr>
          <p:spPr>
            <a:xfrm>
              <a:off x="914400" y="5852120"/>
              <a:ext cx="675394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1" name="直線コネクタ 10">
              <a:extLst>
                <a:ext uri="{FF2B5EF4-FFF2-40B4-BE49-F238E27FC236}">
                  <a16:creationId xmlns:a16="http://schemas.microsoft.com/office/drawing/2014/main" id="{A438AFDA-F81D-43B9-B616-2F2D325B069B}"/>
                </a:ext>
              </a:extLst>
            </p:cNvPr>
            <p:cNvCxnSpPr/>
            <p:nvPr/>
          </p:nvCxnSpPr>
          <p:spPr>
            <a:xfrm>
              <a:off x="7664300" y="5718820"/>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4024A45-E826-48FA-9B42-FA7E5B42AB48}"/>
                </a:ext>
              </a:extLst>
            </p:cNvPr>
            <p:cNvCxnSpPr/>
            <p:nvPr/>
          </p:nvCxnSpPr>
          <p:spPr>
            <a:xfrm>
              <a:off x="2843808" y="5840595"/>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09DE0C0-9730-4CB4-91C4-E527F26E7B28}"/>
                </a:ext>
              </a:extLst>
            </p:cNvPr>
            <p:cNvCxnSpPr/>
            <p:nvPr/>
          </p:nvCxnSpPr>
          <p:spPr>
            <a:xfrm>
              <a:off x="897407" y="5761542"/>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7D138E7-E2EB-469A-BA59-5C42F84B8C3A}"/>
                </a:ext>
              </a:extLst>
            </p:cNvPr>
            <p:cNvSpPr txBox="1"/>
            <p:nvPr/>
          </p:nvSpPr>
          <p:spPr>
            <a:xfrm>
              <a:off x="374904" y="5101799"/>
              <a:ext cx="1209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免許取消事由発生</a:t>
              </a:r>
            </a:p>
          </p:txBody>
        </p:sp>
        <p:sp>
          <p:nvSpPr>
            <p:cNvPr id="18" name="テキスト ボックス 17">
              <a:extLst>
                <a:ext uri="{FF2B5EF4-FFF2-40B4-BE49-F238E27FC236}">
                  <a16:creationId xmlns:a16="http://schemas.microsoft.com/office/drawing/2014/main" id="{EB4B0850-EE16-4A5C-9419-F1EABC27A00A}"/>
                </a:ext>
              </a:extLst>
            </p:cNvPr>
            <p:cNvSpPr txBox="1"/>
            <p:nvPr/>
          </p:nvSpPr>
          <p:spPr>
            <a:xfrm>
              <a:off x="1990415" y="5095290"/>
              <a:ext cx="19390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免許取消処分の聴聞の公示</a:t>
              </a:r>
            </a:p>
          </p:txBody>
        </p:sp>
        <p:cxnSp>
          <p:nvCxnSpPr>
            <p:cNvPr id="20" name="直線コネクタ 19">
              <a:extLst>
                <a:ext uri="{FF2B5EF4-FFF2-40B4-BE49-F238E27FC236}">
                  <a16:creationId xmlns:a16="http://schemas.microsoft.com/office/drawing/2014/main" id="{B8F713BA-B729-4E59-A612-648AC4D8AD2E}"/>
                </a:ext>
              </a:extLst>
            </p:cNvPr>
            <p:cNvCxnSpPr/>
            <p:nvPr/>
          </p:nvCxnSpPr>
          <p:spPr>
            <a:xfrm>
              <a:off x="4788024" y="5761542"/>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D2DC50E-5E71-40ED-8126-F5B9836F0FBC}"/>
                </a:ext>
              </a:extLst>
            </p:cNvPr>
            <p:cNvSpPr txBox="1"/>
            <p:nvPr/>
          </p:nvSpPr>
          <p:spPr>
            <a:xfrm>
              <a:off x="4016953" y="5215353"/>
              <a:ext cx="15672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廃業の届出</a:t>
              </a:r>
            </a:p>
          </p:txBody>
        </p:sp>
        <p:sp>
          <p:nvSpPr>
            <p:cNvPr id="22" name="テキスト ボックス 21">
              <a:extLst>
                <a:ext uri="{FF2B5EF4-FFF2-40B4-BE49-F238E27FC236}">
                  <a16:creationId xmlns:a16="http://schemas.microsoft.com/office/drawing/2014/main" id="{889AFA02-ECE1-4F79-8EB2-4CF84DD9FE25}"/>
                </a:ext>
              </a:extLst>
            </p:cNvPr>
            <p:cNvSpPr txBox="1"/>
            <p:nvPr/>
          </p:nvSpPr>
          <p:spPr>
            <a:xfrm>
              <a:off x="4805017" y="5585890"/>
              <a:ext cx="2723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５年間資格登録不可</a:t>
              </a:r>
            </a:p>
          </p:txBody>
        </p:sp>
      </p:grpSp>
      <p:sp>
        <p:nvSpPr>
          <p:cNvPr id="23" name="四角形: 角を丸くする 22">
            <a:extLst>
              <a:ext uri="{FF2B5EF4-FFF2-40B4-BE49-F238E27FC236}">
                <a16:creationId xmlns:a16="http://schemas.microsoft.com/office/drawing/2014/main" id="{9512F3B2-AAE4-4100-8700-F9E6C67CAD5F}"/>
              </a:ext>
            </a:extLst>
          </p:cNvPr>
          <p:cNvSpPr/>
          <p:nvPr/>
        </p:nvSpPr>
        <p:spPr>
          <a:xfrm>
            <a:off x="305526" y="3388100"/>
            <a:ext cx="8568952" cy="120185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免許取消処分を受ける前に廃業して処分を免れようとする者についても、５年間は取引士資格登録ができません。</a:t>
            </a:r>
          </a:p>
        </p:txBody>
      </p:sp>
      <p:pic>
        <p:nvPicPr>
          <p:cNvPr id="5" name="オーディオ 4">
            <a:hlinkClick r:id="" action="ppaction://media"/>
            <a:extLst>
              <a:ext uri="{FF2B5EF4-FFF2-40B4-BE49-F238E27FC236}">
                <a16:creationId xmlns:a16="http://schemas.microsoft.com/office/drawing/2014/main" id="{6D5971E5-5BDA-46E0-925C-9C7E8A9CF6D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235776" y="6078860"/>
            <a:ext cx="609600" cy="609600"/>
          </a:xfrm>
          <a:prstGeom prst="rect">
            <a:avLst/>
          </a:prstGeom>
        </p:spPr>
      </p:pic>
    </p:spTree>
    <p:custDataLst>
      <p:tags r:id="rId1"/>
    </p:custDataLst>
    <p:extLst>
      <p:ext uri="{BB962C8B-B14F-4D97-AF65-F5344CB8AC3E}">
        <p14:creationId xmlns:p14="http://schemas.microsoft.com/office/powerpoint/2010/main" val="4128008850"/>
      </p:ext>
    </p:extLst>
  </p:cSld>
  <p:clrMapOvr>
    <a:masterClrMapping/>
  </p:clrMapOvr>
  <mc:AlternateContent xmlns:mc="http://schemas.openxmlformats.org/markup-compatibility/2006" xmlns:p14="http://schemas.microsoft.com/office/powerpoint/2010/main">
    <mc:Choice Requires="p14">
      <p:transition spd="slow" p14:dur="2000" advTm="57817"/>
    </mc:Choice>
    <mc:Fallback xmlns="">
      <p:transition spd="slow" advTm="5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7"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22</a:t>
            </a:r>
            <a:r>
              <a:rPr lang="ja-JP" altLang="en-US" sz="3200" b="1" dirty="0">
                <a:solidFill>
                  <a:prstClr val="black"/>
                </a:solidFill>
                <a:latin typeface="Meiryo UI" panose="020B0604030504040204" pitchFamily="50" charset="-128"/>
                <a:ea typeface="Meiryo UI" panose="020B0604030504040204" pitchFamily="50" charset="-128"/>
              </a:rPr>
              <a:t>．登録の基準（廃業した法人の役員）</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69522" y="1556792"/>
            <a:ext cx="8604956" cy="14509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（９）（６）の場合で、その期間内に廃業、合併により</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消滅した法人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解</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散した法人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の宅建業者で、</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公示の日前</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日以内に役員であった者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で当</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該消滅又は届出の日から５年を経過しない者の場合</a:t>
            </a:r>
          </a:p>
        </p:txBody>
      </p:sp>
      <p:sp>
        <p:nvSpPr>
          <p:cNvPr id="6" name="四角形: 角を丸くする 5">
            <a:extLst>
              <a:ext uri="{FF2B5EF4-FFF2-40B4-BE49-F238E27FC236}">
                <a16:creationId xmlns:a16="http://schemas.microsoft.com/office/drawing/2014/main" id="{425CF91C-D730-4F67-9412-1C34CB180150}"/>
              </a:ext>
            </a:extLst>
          </p:cNvPr>
          <p:cNvSpPr/>
          <p:nvPr/>
        </p:nvSpPr>
        <p:spPr>
          <a:xfrm>
            <a:off x="287524" y="3152067"/>
            <a:ext cx="8568952" cy="120185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免許取消処分を受ける前に廃業・消滅・解散によって処分を免れようとする</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法人の役員であった者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についても、５年間は取引士資格登録ができません。</a:t>
            </a:r>
          </a:p>
        </p:txBody>
      </p:sp>
      <p:grpSp>
        <p:nvGrpSpPr>
          <p:cNvPr id="3" name="グループ化 2">
            <a:extLst>
              <a:ext uri="{FF2B5EF4-FFF2-40B4-BE49-F238E27FC236}">
                <a16:creationId xmlns:a16="http://schemas.microsoft.com/office/drawing/2014/main" id="{95023558-CA62-4BF4-8798-3F177C53286B}"/>
              </a:ext>
            </a:extLst>
          </p:cNvPr>
          <p:cNvGrpSpPr/>
          <p:nvPr/>
        </p:nvGrpSpPr>
        <p:grpSpPr>
          <a:xfrm>
            <a:off x="670739" y="4603280"/>
            <a:ext cx="7551843" cy="1835620"/>
            <a:chOff x="234584" y="4834094"/>
            <a:chExt cx="7551843" cy="1835620"/>
          </a:xfrm>
        </p:grpSpPr>
        <p:sp>
          <p:nvSpPr>
            <p:cNvPr id="9" name="矢印: 右 8">
              <a:extLst>
                <a:ext uri="{FF2B5EF4-FFF2-40B4-BE49-F238E27FC236}">
                  <a16:creationId xmlns:a16="http://schemas.microsoft.com/office/drawing/2014/main" id="{70B60834-FA8A-43AC-A6BA-6A0A97636CA9}"/>
                </a:ext>
              </a:extLst>
            </p:cNvPr>
            <p:cNvSpPr/>
            <p:nvPr/>
          </p:nvSpPr>
          <p:spPr>
            <a:xfrm>
              <a:off x="914400" y="5852120"/>
              <a:ext cx="675394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1" name="直線コネクタ 10">
              <a:extLst>
                <a:ext uri="{FF2B5EF4-FFF2-40B4-BE49-F238E27FC236}">
                  <a16:creationId xmlns:a16="http://schemas.microsoft.com/office/drawing/2014/main" id="{A438AFDA-F81D-43B9-B616-2F2D325B069B}"/>
                </a:ext>
              </a:extLst>
            </p:cNvPr>
            <p:cNvCxnSpPr/>
            <p:nvPr/>
          </p:nvCxnSpPr>
          <p:spPr>
            <a:xfrm>
              <a:off x="7664300" y="5718820"/>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4024A45-E826-48FA-9B42-FA7E5B42AB48}"/>
                </a:ext>
              </a:extLst>
            </p:cNvPr>
            <p:cNvCxnSpPr/>
            <p:nvPr/>
          </p:nvCxnSpPr>
          <p:spPr>
            <a:xfrm>
              <a:off x="2843808" y="5840595"/>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09DE0C0-9730-4CB4-91C4-E527F26E7B28}"/>
                </a:ext>
              </a:extLst>
            </p:cNvPr>
            <p:cNvCxnSpPr/>
            <p:nvPr/>
          </p:nvCxnSpPr>
          <p:spPr>
            <a:xfrm>
              <a:off x="897407" y="5761542"/>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7D138E7-E2EB-469A-BA59-5C42F84B8C3A}"/>
                </a:ext>
              </a:extLst>
            </p:cNvPr>
            <p:cNvSpPr txBox="1"/>
            <p:nvPr/>
          </p:nvSpPr>
          <p:spPr>
            <a:xfrm>
              <a:off x="234584" y="4834094"/>
              <a:ext cx="1209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免許取消事由発生</a:t>
              </a:r>
            </a:p>
          </p:txBody>
        </p:sp>
        <p:sp>
          <p:nvSpPr>
            <p:cNvPr id="18" name="テキスト ボックス 17">
              <a:extLst>
                <a:ext uri="{FF2B5EF4-FFF2-40B4-BE49-F238E27FC236}">
                  <a16:creationId xmlns:a16="http://schemas.microsoft.com/office/drawing/2014/main" id="{EB4B0850-EE16-4A5C-9419-F1EABC27A00A}"/>
                </a:ext>
              </a:extLst>
            </p:cNvPr>
            <p:cNvSpPr txBox="1"/>
            <p:nvPr/>
          </p:nvSpPr>
          <p:spPr>
            <a:xfrm>
              <a:off x="2110834" y="4881354"/>
              <a:ext cx="19390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免許取消処分の聴聞の公示</a:t>
              </a:r>
            </a:p>
          </p:txBody>
        </p:sp>
        <p:cxnSp>
          <p:nvCxnSpPr>
            <p:cNvPr id="20" name="直線コネクタ 19">
              <a:extLst>
                <a:ext uri="{FF2B5EF4-FFF2-40B4-BE49-F238E27FC236}">
                  <a16:creationId xmlns:a16="http://schemas.microsoft.com/office/drawing/2014/main" id="{B8F713BA-B729-4E59-A612-648AC4D8AD2E}"/>
                </a:ext>
              </a:extLst>
            </p:cNvPr>
            <p:cNvCxnSpPr/>
            <p:nvPr/>
          </p:nvCxnSpPr>
          <p:spPr>
            <a:xfrm>
              <a:off x="5004048" y="5803176"/>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D2DC50E-5E71-40ED-8126-F5B9836F0FBC}"/>
                </a:ext>
              </a:extLst>
            </p:cNvPr>
            <p:cNvSpPr txBox="1"/>
            <p:nvPr/>
          </p:nvSpPr>
          <p:spPr>
            <a:xfrm>
              <a:off x="3938597" y="5138138"/>
              <a:ext cx="28622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法人の廃業・消滅・解散</a:t>
              </a:r>
            </a:p>
          </p:txBody>
        </p:sp>
        <p:sp>
          <p:nvSpPr>
            <p:cNvPr id="22" name="テキスト ボックス 21">
              <a:extLst>
                <a:ext uri="{FF2B5EF4-FFF2-40B4-BE49-F238E27FC236}">
                  <a16:creationId xmlns:a16="http://schemas.microsoft.com/office/drawing/2014/main" id="{889AFA02-ECE1-4F79-8EB2-4CF84DD9FE25}"/>
                </a:ext>
              </a:extLst>
            </p:cNvPr>
            <p:cNvSpPr txBox="1"/>
            <p:nvPr/>
          </p:nvSpPr>
          <p:spPr>
            <a:xfrm>
              <a:off x="5038540" y="5566079"/>
              <a:ext cx="2747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５年間資格登録不可</a:t>
              </a:r>
            </a:p>
          </p:txBody>
        </p:sp>
        <p:cxnSp>
          <p:nvCxnSpPr>
            <p:cNvPr id="23" name="直線コネクタ 22">
              <a:extLst>
                <a:ext uri="{FF2B5EF4-FFF2-40B4-BE49-F238E27FC236}">
                  <a16:creationId xmlns:a16="http://schemas.microsoft.com/office/drawing/2014/main" id="{12D9BC1E-57A4-41F0-8445-13815E25315B}"/>
                </a:ext>
              </a:extLst>
            </p:cNvPr>
            <p:cNvCxnSpPr/>
            <p:nvPr/>
          </p:nvCxnSpPr>
          <p:spPr>
            <a:xfrm>
              <a:off x="1691680" y="5852120"/>
              <a:ext cx="0" cy="72008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AF880099-BDF1-45F8-84F9-2412368A6FA1}"/>
                </a:ext>
              </a:extLst>
            </p:cNvPr>
            <p:cNvSpPr txBox="1"/>
            <p:nvPr/>
          </p:nvSpPr>
          <p:spPr>
            <a:xfrm>
              <a:off x="1240377" y="5453654"/>
              <a:ext cx="12774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日前</a:t>
              </a:r>
            </a:p>
          </p:txBody>
        </p:sp>
        <p:sp>
          <p:nvSpPr>
            <p:cNvPr id="25" name="テキスト ボックス 24">
              <a:extLst>
                <a:ext uri="{FF2B5EF4-FFF2-40B4-BE49-F238E27FC236}">
                  <a16:creationId xmlns:a16="http://schemas.microsoft.com/office/drawing/2014/main" id="{AA979A62-0DDD-4001-B123-785FC490B60C}"/>
                </a:ext>
              </a:extLst>
            </p:cNvPr>
            <p:cNvSpPr txBox="1"/>
            <p:nvPr/>
          </p:nvSpPr>
          <p:spPr>
            <a:xfrm>
              <a:off x="1833029" y="6269604"/>
              <a:ext cx="8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役員</a:t>
              </a:r>
            </a:p>
          </p:txBody>
        </p:sp>
      </p:grpSp>
      <p:pic>
        <p:nvPicPr>
          <p:cNvPr id="5" name="オーディオ 4">
            <a:hlinkClick r:id="" action="ppaction://media"/>
            <a:extLst>
              <a:ext uri="{FF2B5EF4-FFF2-40B4-BE49-F238E27FC236}">
                <a16:creationId xmlns:a16="http://schemas.microsoft.com/office/drawing/2014/main" id="{A1EB9117-C49E-4132-90D9-7331712E18C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900592" y="6038790"/>
            <a:ext cx="609600" cy="609600"/>
          </a:xfrm>
          <a:prstGeom prst="rect">
            <a:avLst/>
          </a:prstGeom>
        </p:spPr>
      </p:pic>
    </p:spTree>
    <p:custDataLst>
      <p:tags r:id="rId1"/>
    </p:custDataLst>
    <p:extLst>
      <p:ext uri="{BB962C8B-B14F-4D97-AF65-F5344CB8AC3E}">
        <p14:creationId xmlns:p14="http://schemas.microsoft.com/office/powerpoint/2010/main" val="3199071026"/>
      </p:ext>
    </p:extLst>
  </p:cSld>
  <p:clrMapOvr>
    <a:masterClrMapping/>
  </p:clrMapOvr>
  <mc:AlternateContent xmlns:mc="http://schemas.openxmlformats.org/markup-compatibility/2006" xmlns:p14="http://schemas.microsoft.com/office/powerpoint/2010/main">
    <mc:Choice Requires="p14">
      <p:transition spd="slow" p14:dur="2000" advTm="59864"/>
    </mc:Choice>
    <mc:Fallback xmlns="">
      <p:transition spd="slow" advTm="59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7"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09381"/>
            <a:ext cx="828897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23</a:t>
            </a:r>
            <a:r>
              <a:rPr lang="ja-JP" altLang="en-US" sz="3200" b="1" dirty="0">
                <a:solidFill>
                  <a:prstClr val="black"/>
                </a:solidFill>
                <a:latin typeface="Meiryo UI" panose="020B0604030504040204" pitchFamily="50" charset="-128"/>
                <a:ea typeface="Meiryo UI" panose="020B0604030504040204" pitchFamily="50" charset="-128"/>
              </a:rPr>
              <a:t>．登録の基準（登録を消除された取引士）</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69522" y="1556792"/>
            <a:ext cx="8604956" cy="263272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）宅地建物取引士で、</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不正の手段により宅地建物取引士資格登録を受けたとき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不正の手段により宅地建物取引士証の交付を受けたとき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宅地建物取引士の事務の禁止事由に該当し情状が重いとき、また　</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は事務の禁止処分に違反したとき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に該当し、登録の消除処分を受け、その処分の日から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５年を経過しな　</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い者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287524" y="4694278"/>
            <a:ext cx="8568952" cy="103897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取引士が不正行為を行い登録を消除された場合は、５年間は登録できません。</a:t>
            </a:r>
          </a:p>
        </p:txBody>
      </p:sp>
      <p:pic>
        <p:nvPicPr>
          <p:cNvPr id="3" name="オーディオ 2">
            <a:hlinkClick r:id="" action="ppaction://media"/>
            <a:extLst>
              <a:ext uri="{FF2B5EF4-FFF2-40B4-BE49-F238E27FC236}">
                <a16:creationId xmlns:a16="http://schemas.microsoft.com/office/drawing/2014/main" id="{2FDBC29E-2F1E-4EF2-A6A9-355EE0CA456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476656" y="5905500"/>
            <a:ext cx="609600" cy="609600"/>
          </a:xfrm>
          <a:prstGeom prst="rect">
            <a:avLst/>
          </a:prstGeom>
        </p:spPr>
      </p:pic>
    </p:spTree>
    <p:custDataLst>
      <p:tags r:id="rId1"/>
    </p:custDataLst>
    <p:extLst>
      <p:ext uri="{BB962C8B-B14F-4D97-AF65-F5344CB8AC3E}">
        <p14:creationId xmlns:p14="http://schemas.microsoft.com/office/powerpoint/2010/main" val="1047101577"/>
      </p:ext>
    </p:extLst>
  </p:cSld>
  <p:clrMapOvr>
    <a:masterClrMapping/>
  </p:clrMapOvr>
  <mc:AlternateContent xmlns:mc="http://schemas.openxmlformats.org/markup-compatibility/2006" xmlns:p14="http://schemas.microsoft.com/office/powerpoint/2010/main">
    <mc:Choice Requires="p14">
      <p:transition spd="slow" p14:dur="2000" advTm="67068"/>
    </mc:Choice>
    <mc:Fallback xmlns="">
      <p:transition spd="slow" advTm="6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5048" y="190500"/>
            <a:ext cx="8309322"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24</a:t>
            </a:r>
            <a:r>
              <a:rPr lang="ja-JP" altLang="en-US" sz="3200" b="1" dirty="0">
                <a:solidFill>
                  <a:prstClr val="black"/>
                </a:solidFill>
                <a:latin typeface="Meiryo UI" panose="020B0604030504040204" pitchFamily="50" charset="-128"/>
                <a:ea typeface="Meiryo UI" panose="020B0604030504040204" pitchFamily="50" charset="-128"/>
              </a:rPr>
              <a:t>．登録の基準（登録を消除された資格者）</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69522" y="1556792"/>
            <a:ext cx="8604956" cy="21602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）宅地建物取引士資格者で、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不正の手段により宅地建物取引士資格登録を受けたとき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取引士としてすべき行為を行い情状が重いとき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のいずれかに該当し、登録の消除処分を受け、その処分の日から</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　　</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を経過しない者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287524" y="4031770"/>
            <a:ext cx="8568952" cy="216024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資格者とは、資格登録を受けているが取引士証の交付を受けていない者のことです。この者は取引士ではないため、重要事項説明はできません。それにもかかわらず、取引士の事務である重要事項説明を何回も行っているような情状が重いときは、資格登録が消除されます。登録が消除された取引士資格者は、５年間は登録できません。</a:t>
            </a:r>
          </a:p>
        </p:txBody>
      </p:sp>
      <p:pic>
        <p:nvPicPr>
          <p:cNvPr id="6" name="オーディオ 5">
            <a:hlinkClick r:id="" action="ppaction://media"/>
            <a:extLst>
              <a:ext uri="{FF2B5EF4-FFF2-40B4-BE49-F238E27FC236}">
                <a16:creationId xmlns:a16="http://schemas.microsoft.com/office/drawing/2014/main" id="{30DA78FE-18FA-4695-861E-D54ED15EFF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044608" y="5887210"/>
            <a:ext cx="609600" cy="609600"/>
          </a:xfrm>
          <a:prstGeom prst="rect">
            <a:avLst/>
          </a:prstGeom>
        </p:spPr>
      </p:pic>
    </p:spTree>
    <p:custDataLst>
      <p:tags r:id="rId1"/>
    </p:custDataLst>
    <p:extLst>
      <p:ext uri="{BB962C8B-B14F-4D97-AF65-F5344CB8AC3E}">
        <p14:creationId xmlns:p14="http://schemas.microsoft.com/office/powerpoint/2010/main" val="2284696460"/>
      </p:ext>
    </p:extLst>
  </p:cSld>
  <p:clrMapOvr>
    <a:masterClrMapping/>
  </p:clrMapOvr>
  <mc:AlternateContent xmlns:mc="http://schemas.openxmlformats.org/markup-compatibility/2006" xmlns:p14="http://schemas.microsoft.com/office/powerpoint/2010/main">
    <mc:Choice Requires="p14">
      <p:transition spd="slow" p14:dur="2000" advTm="87202"/>
    </mc:Choice>
    <mc:Fallback xmlns="">
      <p:transition spd="slow" advTm="87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2800" b="1" dirty="0">
                <a:solidFill>
                  <a:prstClr val="black"/>
                </a:solidFill>
                <a:latin typeface="Meiryo UI" panose="020B0604030504040204" pitchFamily="50" charset="-128"/>
                <a:ea typeface="Meiryo UI" panose="020B0604030504040204" pitchFamily="50" charset="-128"/>
              </a:rPr>
              <a:t>25</a:t>
            </a:r>
            <a:r>
              <a:rPr lang="ja-JP" altLang="en-US" sz="2800" b="1" dirty="0">
                <a:solidFill>
                  <a:prstClr val="black"/>
                </a:solidFill>
                <a:latin typeface="Meiryo UI" panose="020B0604030504040204" pitchFamily="50" charset="-128"/>
                <a:ea typeface="Meiryo UI" panose="020B0604030504040204" pitchFamily="50" charset="-128"/>
              </a:rPr>
              <a:t>．登録の基準（事務の禁止・心身の故障）</a:t>
            </a:r>
            <a:endParaRPr kumimoji="1" lang="ja-JP" altLang="en-US" sz="28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87524" y="1556792"/>
            <a:ext cx="8568952" cy="8640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）事務の禁止処分中に登録が消除され、まだその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事務の禁止期間が満</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了しない者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a:t>
            </a: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287524" y="3904380"/>
            <a:ext cx="8568952" cy="99984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13</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心身の故障</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により宅地建物取引業を適正に営むことができない者として</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国土交通省令で定める者の場合</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6" name="四角形: 角を丸くする 5">
            <a:extLst>
              <a:ext uri="{FF2B5EF4-FFF2-40B4-BE49-F238E27FC236}">
                <a16:creationId xmlns:a16="http://schemas.microsoft.com/office/drawing/2014/main" id="{E845B837-50B6-4492-94B9-F440E5535395}"/>
              </a:ext>
            </a:extLst>
          </p:cNvPr>
          <p:cNvSpPr/>
          <p:nvPr/>
        </p:nvSpPr>
        <p:spPr>
          <a:xfrm>
            <a:off x="287524" y="2557011"/>
            <a:ext cx="8568952" cy="99984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取引士が事務の禁止処分中に（</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）以外の事由で登録が消除された場合、再登録は事務の禁止処分期間が経過した後になります。</a:t>
            </a:r>
          </a:p>
        </p:txBody>
      </p:sp>
      <p:sp>
        <p:nvSpPr>
          <p:cNvPr id="9" name="四角形: 角を丸くする 8">
            <a:extLst>
              <a:ext uri="{FF2B5EF4-FFF2-40B4-BE49-F238E27FC236}">
                <a16:creationId xmlns:a16="http://schemas.microsoft.com/office/drawing/2014/main" id="{0B561971-CE14-49E7-8F4E-EE7046726A36}"/>
              </a:ext>
            </a:extLst>
          </p:cNvPr>
          <p:cNvSpPr/>
          <p:nvPr/>
        </p:nvSpPr>
        <p:spPr>
          <a:xfrm>
            <a:off x="287524" y="5040349"/>
            <a:ext cx="8568952" cy="99984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成年被後見人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（精神上の障害により事理弁識能力を欠く常況にある者で後見開始の審判を受けた者）、</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被保佐人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（精神上の障害により事理弁識能力が著しく不十分な者で保佐開始の審判を受けた者）のことです。</a:t>
            </a:r>
          </a:p>
        </p:txBody>
      </p:sp>
      <p:pic>
        <p:nvPicPr>
          <p:cNvPr id="10" name="オーディオ 9">
            <a:hlinkClick r:id="" action="ppaction://media"/>
            <a:extLst>
              <a:ext uri="{FF2B5EF4-FFF2-40B4-BE49-F238E27FC236}">
                <a16:creationId xmlns:a16="http://schemas.microsoft.com/office/drawing/2014/main" id="{366CC8C1-94EE-4945-9E96-331A8B9101A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16616" y="6134100"/>
            <a:ext cx="609600" cy="609600"/>
          </a:xfrm>
          <a:prstGeom prst="rect">
            <a:avLst/>
          </a:prstGeom>
        </p:spPr>
      </p:pic>
    </p:spTree>
    <p:custDataLst>
      <p:tags r:id="rId1"/>
    </p:custDataLst>
    <p:extLst>
      <p:ext uri="{BB962C8B-B14F-4D97-AF65-F5344CB8AC3E}">
        <p14:creationId xmlns:p14="http://schemas.microsoft.com/office/powerpoint/2010/main" val="3017262455"/>
      </p:ext>
    </p:extLst>
  </p:cSld>
  <p:clrMapOvr>
    <a:masterClrMapping/>
  </p:clrMapOvr>
  <mc:AlternateContent xmlns:mc="http://schemas.openxmlformats.org/markup-compatibility/2006" xmlns:p14="http://schemas.microsoft.com/office/powerpoint/2010/main">
    <mc:Choice Requires="p14">
      <p:transition spd="slow" p14:dur="2000" advTm="88839"/>
    </mc:Choice>
    <mc:Fallback xmlns="">
      <p:transition spd="slow" advTm="88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bldLst>
      <p:bldP spid="7" grpId="0" animBg="1"/>
      <p:bldP spid="8" grpId="0" animBg="1"/>
      <p:bldP spid="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26</a:t>
            </a:r>
            <a:r>
              <a:rPr lang="ja-JP" altLang="en-US" sz="3200" b="1" dirty="0">
                <a:solidFill>
                  <a:prstClr val="black"/>
                </a:solidFill>
                <a:latin typeface="Meiryo UI" panose="020B0604030504040204" pitchFamily="50" charset="-128"/>
                <a:ea typeface="Meiryo UI" panose="020B0604030504040204" pitchFamily="50" charset="-128"/>
              </a:rPr>
              <a:t>．宅地建物取引士証の交付</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323528" y="1556792"/>
            <a:ext cx="8568952" cy="13894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宅地建物取引士証（以下、取引士証）</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取引士であることの証明証</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です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。その有効期間は、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です。取引士資格登録を受けている者は、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登録を受けている都道府県知事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に対して取引士証の交付申請ができます。</a:t>
            </a: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308490" y="3259366"/>
            <a:ext cx="4140460" cy="309496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取引士証の交付申請をする者は、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交付申請前６月以内</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に登録をしている都道府県知事が指定する「</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法定講習</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」を受講しなければなりません。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ただし、</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宅建試験合格後１年以内に申請する場合</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登録の移転で申請する場合</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については、法定講習が免除されます。</a:t>
            </a:r>
          </a:p>
        </p:txBody>
      </p:sp>
      <p:pic>
        <p:nvPicPr>
          <p:cNvPr id="6" name="図 5">
            <a:extLst>
              <a:ext uri="{FF2B5EF4-FFF2-40B4-BE49-F238E27FC236}">
                <a16:creationId xmlns:a16="http://schemas.microsoft.com/office/drawing/2014/main" id="{55493797-E086-47C8-8CE4-B9FF6CCBA113}"/>
              </a:ext>
            </a:extLst>
          </p:cNvPr>
          <p:cNvPicPr>
            <a:picLocks noChangeAspect="1"/>
          </p:cNvPicPr>
          <p:nvPr/>
        </p:nvPicPr>
        <p:blipFill>
          <a:blip r:embed="rId5"/>
          <a:stretch>
            <a:fillRect/>
          </a:stretch>
        </p:blipFill>
        <p:spPr>
          <a:xfrm>
            <a:off x="4642459" y="3444189"/>
            <a:ext cx="4321864" cy="2781315"/>
          </a:xfrm>
          <a:prstGeom prst="rect">
            <a:avLst/>
          </a:prstGeom>
        </p:spPr>
      </p:pic>
      <p:pic>
        <p:nvPicPr>
          <p:cNvPr id="3" name="オーディオ 2">
            <a:hlinkClick r:id="" action="ppaction://media"/>
            <a:extLst>
              <a:ext uri="{FF2B5EF4-FFF2-40B4-BE49-F238E27FC236}">
                <a16:creationId xmlns:a16="http://schemas.microsoft.com/office/drawing/2014/main" id="{3B522290-F851-4101-8A1D-DD92F989ED3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476656" y="6134100"/>
            <a:ext cx="609600" cy="609600"/>
          </a:xfrm>
          <a:prstGeom prst="rect">
            <a:avLst/>
          </a:prstGeom>
        </p:spPr>
      </p:pic>
    </p:spTree>
    <p:custDataLst>
      <p:tags r:id="rId1"/>
    </p:custDataLst>
    <p:extLst>
      <p:ext uri="{BB962C8B-B14F-4D97-AF65-F5344CB8AC3E}">
        <p14:creationId xmlns:p14="http://schemas.microsoft.com/office/powerpoint/2010/main" val="2393425679"/>
      </p:ext>
    </p:extLst>
  </p:cSld>
  <p:clrMapOvr>
    <a:masterClrMapping/>
  </p:clrMapOvr>
  <mc:AlternateContent xmlns:mc="http://schemas.openxmlformats.org/markup-compatibility/2006" xmlns:p14="http://schemas.microsoft.com/office/powerpoint/2010/main">
    <mc:Choice Requires="p14">
      <p:transition spd="slow" p14:dur="2000" advTm="70020"/>
    </mc:Choice>
    <mc:Fallback xmlns="">
      <p:transition spd="slow" advTm="70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27</a:t>
            </a:r>
            <a:r>
              <a:rPr lang="ja-JP" altLang="en-US" sz="3200" b="1" dirty="0">
                <a:solidFill>
                  <a:prstClr val="black"/>
                </a:solidFill>
                <a:latin typeface="Meiryo UI" panose="020B0604030504040204" pitchFamily="50" charset="-128"/>
                <a:ea typeface="Meiryo UI" panose="020B0604030504040204" pitchFamily="50" charset="-128"/>
              </a:rPr>
              <a:t>．宅地建物取引士証の提示義務</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323527" y="1556792"/>
            <a:ext cx="4120455" cy="29415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取引士は、取引関係者から請求があったときは、取引士証を提示しなければなりません。また、</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重要事項説明の際</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請求がなくても取引士証を提示しなければなりません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263401" y="4941760"/>
            <a:ext cx="8689206" cy="111029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取引士が</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氏名又は住所を変更したとき</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は、変更の登録申請と併せて、取引士証の「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書き換え交付申請</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」をしなければなりません。</a:t>
            </a:r>
          </a:p>
        </p:txBody>
      </p:sp>
      <p:grpSp>
        <p:nvGrpSpPr>
          <p:cNvPr id="6" name="グループ化 5">
            <a:extLst>
              <a:ext uri="{FF2B5EF4-FFF2-40B4-BE49-F238E27FC236}">
                <a16:creationId xmlns:a16="http://schemas.microsoft.com/office/drawing/2014/main" id="{75DADF8A-0568-4A2D-90E5-9135CE7E052C}"/>
              </a:ext>
            </a:extLst>
          </p:cNvPr>
          <p:cNvGrpSpPr/>
          <p:nvPr/>
        </p:nvGrpSpPr>
        <p:grpSpPr>
          <a:xfrm>
            <a:off x="4645152" y="1758438"/>
            <a:ext cx="4068046" cy="2739896"/>
            <a:chOff x="4645152" y="1758438"/>
            <a:chExt cx="4068046" cy="2739896"/>
          </a:xfrm>
        </p:grpSpPr>
        <p:pic>
          <p:nvPicPr>
            <p:cNvPr id="10" name="グラフィックス 9" descr="男性のプロフィール 単色塗りつぶし">
              <a:extLst>
                <a:ext uri="{FF2B5EF4-FFF2-40B4-BE49-F238E27FC236}">
                  <a16:creationId xmlns:a16="http://schemas.microsoft.com/office/drawing/2014/main" id="{FDBDDC60-E4F2-4AA7-BA59-7B8CB0D117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3169" y="3583934"/>
              <a:ext cx="914400" cy="914400"/>
            </a:xfrm>
            <a:prstGeom prst="rect">
              <a:avLst/>
            </a:prstGeom>
          </p:spPr>
        </p:pic>
        <p:pic>
          <p:nvPicPr>
            <p:cNvPr id="11" name="グラフィックス 10" descr="ユーザー 単色塗りつぶし">
              <a:extLst>
                <a:ext uri="{FF2B5EF4-FFF2-40B4-BE49-F238E27FC236}">
                  <a16:creationId xmlns:a16="http://schemas.microsoft.com/office/drawing/2014/main" id="{6709FA77-0BFF-46B3-AF5D-9D2DEAB0AA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51263" y="1851274"/>
              <a:ext cx="914400" cy="914400"/>
            </a:xfrm>
            <a:prstGeom prst="rect">
              <a:avLst/>
            </a:prstGeom>
          </p:spPr>
        </p:pic>
        <p:sp>
          <p:nvSpPr>
            <p:cNvPr id="12" name="テキスト ボックス 11">
              <a:extLst>
                <a:ext uri="{FF2B5EF4-FFF2-40B4-BE49-F238E27FC236}">
                  <a16:creationId xmlns:a16="http://schemas.microsoft.com/office/drawing/2014/main" id="{35D511B8-F969-485A-82CE-5FA215078F3F}"/>
                </a:ext>
              </a:extLst>
            </p:cNvPr>
            <p:cNvSpPr txBox="1"/>
            <p:nvPr/>
          </p:nvSpPr>
          <p:spPr>
            <a:xfrm>
              <a:off x="7417941" y="1758438"/>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3" name="テキスト ボックス 12">
              <a:extLst>
                <a:ext uri="{FF2B5EF4-FFF2-40B4-BE49-F238E27FC236}">
                  <a16:creationId xmlns:a16="http://schemas.microsoft.com/office/drawing/2014/main" id="{16ED6274-035F-47B9-8BEB-4480936BE1FF}"/>
                </a:ext>
              </a:extLst>
            </p:cNvPr>
            <p:cNvSpPr txBox="1"/>
            <p:nvPr/>
          </p:nvSpPr>
          <p:spPr>
            <a:xfrm>
              <a:off x="4645152" y="3973645"/>
              <a:ext cx="113042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取引士</a:t>
              </a:r>
            </a:p>
          </p:txBody>
        </p:sp>
        <p:sp>
          <p:nvSpPr>
            <p:cNvPr id="14" name="矢印: 上カーブ 13">
              <a:extLst>
                <a:ext uri="{FF2B5EF4-FFF2-40B4-BE49-F238E27FC236}">
                  <a16:creationId xmlns:a16="http://schemas.microsoft.com/office/drawing/2014/main" id="{4434D286-B8DF-472C-8F73-743C807DF5B3}"/>
                </a:ext>
              </a:extLst>
            </p:cNvPr>
            <p:cNvSpPr/>
            <p:nvPr/>
          </p:nvSpPr>
          <p:spPr>
            <a:xfrm rot="18822514">
              <a:off x="6140162" y="3052796"/>
              <a:ext cx="1440881" cy="573396"/>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テキスト ボックス 14">
              <a:extLst>
                <a:ext uri="{FF2B5EF4-FFF2-40B4-BE49-F238E27FC236}">
                  <a16:creationId xmlns:a16="http://schemas.microsoft.com/office/drawing/2014/main" id="{598765EC-CE00-4C99-8DC9-367925E1290D}"/>
                </a:ext>
              </a:extLst>
            </p:cNvPr>
            <p:cNvSpPr txBox="1"/>
            <p:nvPr/>
          </p:nvSpPr>
          <p:spPr>
            <a:xfrm>
              <a:off x="6938760" y="3544678"/>
              <a:ext cx="177443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重要事項説明</a:t>
              </a:r>
            </a:p>
          </p:txBody>
        </p:sp>
        <p:pic>
          <p:nvPicPr>
            <p:cNvPr id="16" name="グラフィックス 15" descr="ドキュメント 単色塗りつぶし">
              <a:extLst>
                <a:ext uri="{FF2B5EF4-FFF2-40B4-BE49-F238E27FC236}">
                  <a16:creationId xmlns:a16="http://schemas.microsoft.com/office/drawing/2014/main" id="{DBC81121-72B0-4206-879E-7699013186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5031" y="2630278"/>
              <a:ext cx="914400" cy="914400"/>
            </a:xfrm>
            <a:prstGeom prst="rect">
              <a:avLst/>
            </a:prstGeom>
          </p:spPr>
        </p:pic>
        <p:pic>
          <p:nvPicPr>
            <p:cNvPr id="1026" name="Picture 2" descr="宅建士証イラスト｜無料イラスト・フリー素材なら「イラストAC」">
              <a:extLst>
                <a:ext uri="{FF2B5EF4-FFF2-40B4-BE49-F238E27FC236}">
                  <a16:creationId xmlns:a16="http://schemas.microsoft.com/office/drawing/2014/main" id="{A7BB8DDB-8873-4CBB-91A0-C5C4605D8CA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01" t="13615" r="-3794" b="16281"/>
            <a:stretch/>
          </p:blipFill>
          <p:spPr bwMode="auto">
            <a:xfrm>
              <a:off x="4985587" y="2467841"/>
              <a:ext cx="1442702" cy="959622"/>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C3C344F1-7493-4175-A982-00B1D4485EF2}"/>
                </a:ext>
              </a:extLst>
            </p:cNvPr>
            <p:cNvSpPr txBox="1"/>
            <p:nvPr/>
          </p:nvSpPr>
          <p:spPr>
            <a:xfrm>
              <a:off x="4962736" y="2059238"/>
              <a:ext cx="1487358" cy="400110"/>
            </a:xfrm>
            <a:prstGeom prst="rect">
              <a:avLst/>
            </a:prstGeom>
            <a:noFill/>
          </p:spPr>
          <p:txBody>
            <a:bodyPr wrap="square" rtlCol="0">
              <a:spAutoFit/>
            </a:bodyP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証の提示</a:t>
              </a:r>
            </a:p>
          </p:txBody>
        </p:sp>
      </p:grpSp>
      <p:pic>
        <p:nvPicPr>
          <p:cNvPr id="18" name="オーディオ 17">
            <a:hlinkClick r:id="" action="ppaction://media"/>
            <a:extLst>
              <a:ext uri="{FF2B5EF4-FFF2-40B4-BE49-F238E27FC236}">
                <a16:creationId xmlns:a16="http://schemas.microsoft.com/office/drawing/2014/main" id="{EA0F1249-67A7-4B3B-BE20-2AD08C70466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0476656" y="5747258"/>
            <a:ext cx="609600" cy="609600"/>
          </a:xfrm>
          <a:prstGeom prst="rect">
            <a:avLst/>
          </a:prstGeom>
        </p:spPr>
      </p:pic>
    </p:spTree>
    <p:custDataLst>
      <p:tags r:id="rId1"/>
    </p:custDataLst>
    <p:extLst>
      <p:ext uri="{BB962C8B-B14F-4D97-AF65-F5344CB8AC3E}">
        <p14:creationId xmlns:p14="http://schemas.microsoft.com/office/powerpoint/2010/main" val="1334084903"/>
      </p:ext>
    </p:extLst>
  </p:cSld>
  <p:clrMapOvr>
    <a:masterClrMapping/>
  </p:clrMapOvr>
  <mc:AlternateContent xmlns:mc="http://schemas.openxmlformats.org/markup-compatibility/2006" xmlns:p14="http://schemas.microsoft.com/office/powerpoint/2010/main">
    <mc:Choice Requires="p14">
      <p:transition spd="slow" p14:dur="2000" advTm="45512"/>
    </mc:Choice>
    <mc:Fallback xmlns="">
      <p:transition spd="slow" advTm="45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28</a:t>
            </a:r>
            <a:r>
              <a:rPr lang="ja-JP" altLang="en-US" sz="3200" b="1" dirty="0">
                <a:solidFill>
                  <a:prstClr val="black"/>
                </a:solidFill>
                <a:latin typeface="Meiryo UI" panose="020B0604030504040204" pitchFamily="50" charset="-128"/>
                <a:ea typeface="Meiryo UI" panose="020B0604030504040204" pitchFamily="50" charset="-128"/>
              </a:rPr>
              <a:t>．専任の取引士</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287524" y="1556792"/>
            <a:ext cx="8568952" cy="93610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一般の取引士</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専任の取引士</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」とがあります。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両者は、能力的には全く差異はありませんが、置かれている立場が異なります。</a:t>
            </a: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203455" y="2708920"/>
            <a:ext cx="8737091" cy="1656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専任の取引士</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」とは、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宅建業者の名簿に記載された取引士</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のことです。</a:t>
            </a:r>
            <a:r>
              <a:rPr lang="ja-JP" altLang="en-US" sz="2000" b="1" dirty="0">
                <a:solidFill>
                  <a:prstClr val="black"/>
                </a:solidFill>
                <a:latin typeface="Meiryo UI" panose="020B0604030504040204" pitchFamily="50" charset="-128"/>
                <a:ea typeface="Meiryo UI" panose="020B0604030504040204" pitchFamily="50" charset="-128"/>
              </a:rPr>
              <a:t>宅建業者は、</a:t>
            </a:r>
            <a:r>
              <a:rPr lang="ja-JP" altLang="en-US" sz="2000" b="1" dirty="0">
                <a:solidFill>
                  <a:srgbClr val="FF0000"/>
                </a:solidFill>
                <a:latin typeface="Meiryo UI" panose="020B0604030504040204" pitchFamily="50" charset="-128"/>
                <a:ea typeface="Meiryo UI" panose="020B0604030504040204" pitchFamily="50" charset="-128"/>
              </a:rPr>
              <a:t>事務所</a:t>
            </a:r>
            <a:r>
              <a:rPr lang="ja-JP" altLang="en-US" sz="2000" b="1" dirty="0">
                <a:solidFill>
                  <a:prstClr val="black"/>
                </a:solidFill>
                <a:latin typeface="Meiryo UI" panose="020B0604030504040204" pitchFamily="50" charset="-128"/>
                <a:ea typeface="Meiryo UI" panose="020B0604030504040204" pitchFamily="50" charset="-128"/>
              </a:rPr>
              <a:t>ごとに業務に従事する者の</a:t>
            </a:r>
            <a:r>
              <a:rPr lang="ja-JP" altLang="en-US" sz="2000" b="1" dirty="0">
                <a:solidFill>
                  <a:srgbClr val="FF0000"/>
                </a:solidFill>
                <a:latin typeface="Meiryo UI" panose="020B0604030504040204" pitchFamily="50" charset="-128"/>
                <a:ea typeface="Meiryo UI" panose="020B0604030504040204" pitchFamily="50" charset="-128"/>
              </a:rPr>
              <a:t>５名に１名以上</a:t>
            </a:r>
            <a:r>
              <a:rPr lang="ja-JP" altLang="en-US" sz="2000" b="1" dirty="0">
                <a:solidFill>
                  <a:prstClr val="black"/>
                </a:solidFill>
                <a:latin typeface="Meiryo UI" panose="020B0604030504040204" pitchFamily="50" charset="-128"/>
                <a:ea typeface="Meiryo UI" panose="020B0604030504040204" pitchFamily="50" charset="-128"/>
              </a:rPr>
              <a:t>の割合で、</a:t>
            </a:r>
            <a:r>
              <a:rPr lang="ja-JP" altLang="en-US" sz="2000" b="1" dirty="0">
                <a:solidFill>
                  <a:srgbClr val="FF0000"/>
                </a:solidFill>
                <a:latin typeface="Meiryo UI" panose="020B0604030504040204" pitchFamily="50" charset="-128"/>
                <a:ea typeface="Meiryo UI" panose="020B0604030504040204" pitchFamily="50" charset="-128"/>
              </a:rPr>
              <a:t>案内所等</a:t>
            </a:r>
            <a:r>
              <a:rPr lang="ja-JP" altLang="en-US" sz="2000" b="1" dirty="0">
                <a:solidFill>
                  <a:prstClr val="black"/>
                </a:solidFill>
                <a:latin typeface="Meiryo UI" panose="020B0604030504040204" pitchFamily="50" charset="-128"/>
                <a:ea typeface="Meiryo UI" panose="020B0604030504040204" pitchFamily="50" charset="-128"/>
              </a:rPr>
              <a:t>においては</a:t>
            </a:r>
            <a:r>
              <a:rPr lang="ja-JP" altLang="en-US" sz="2000" b="1" dirty="0">
                <a:solidFill>
                  <a:srgbClr val="FF0000"/>
                </a:solidFill>
                <a:latin typeface="Meiryo UI" panose="020B0604030504040204" pitchFamily="50" charset="-128"/>
                <a:ea typeface="Meiryo UI" panose="020B0604030504040204" pitchFamily="50" charset="-128"/>
              </a:rPr>
              <a:t>１名以上</a:t>
            </a:r>
            <a:r>
              <a:rPr lang="ja-JP" altLang="en-US" sz="2000" b="1" dirty="0">
                <a:solidFill>
                  <a:prstClr val="black"/>
                </a:solidFill>
                <a:latin typeface="Meiryo UI" panose="020B0604030504040204" pitchFamily="50" charset="-128"/>
                <a:ea typeface="Meiryo UI" panose="020B0604030504040204" pitchFamily="50" charset="-128"/>
              </a:rPr>
              <a:t>、専任の取引士の設置が義務づけられています。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それ以外の取引士が、「一般の取引士」になります。</a:t>
            </a:r>
          </a:p>
        </p:txBody>
      </p:sp>
      <p:grpSp>
        <p:nvGrpSpPr>
          <p:cNvPr id="42" name="グループ化 41">
            <a:extLst>
              <a:ext uri="{FF2B5EF4-FFF2-40B4-BE49-F238E27FC236}">
                <a16:creationId xmlns:a16="http://schemas.microsoft.com/office/drawing/2014/main" id="{7D82EBB5-FAB2-4DBE-A68A-40C78BC1D717}"/>
              </a:ext>
            </a:extLst>
          </p:cNvPr>
          <p:cNvGrpSpPr/>
          <p:nvPr/>
        </p:nvGrpSpPr>
        <p:grpSpPr>
          <a:xfrm>
            <a:off x="968763" y="4520303"/>
            <a:ext cx="7041616" cy="2318707"/>
            <a:chOff x="968763" y="4520303"/>
            <a:chExt cx="7041616" cy="2318707"/>
          </a:xfrm>
        </p:grpSpPr>
        <p:pic>
          <p:nvPicPr>
            <p:cNvPr id="17" name="グラフィックス 16" descr="男性のプロフィール 単色塗りつぶし">
              <a:extLst>
                <a:ext uri="{FF2B5EF4-FFF2-40B4-BE49-F238E27FC236}">
                  <a16:creationId xmlns:a16="http://schemas.microsoft.com/office/drawing/2014/main" id="{B5628A87-7839-4D42-BD8C-70302460CB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6608" y="4825844"/>
              <a:ext cx="914400" cy="914400"/>
            </a:xfrm>
            <a:prstGeom prst="rect">
              <a:avLst/>
            </a:prstGeom>
          </p:spPr>
        </p:pic>
        <p:pic>
          <p:nvPicPr>
            <p:cNvPr id="18" name="グラフィックス 17" descr="ユーザー 単色塗りつぶし">
              <a:extLst>
                <a:ext uri="{FF2B5EF4-FFF2-40B4-BE49-F238E27FC236}">
                  <a16:creationId xmlns:a16="http://schemas.microsoft.com/office/drawing/2014/main" id="{BB561C54-7F8A-44BD-A2FD-9D13169745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01796" y="5668962"/>
              <a:ext cx="914400" cy="914400"/>
            </a:xfrm>
            <a:prstGeom prst="rect">
              <a:avLst/>
            </a:prstGeom>
          </p:spPr>
        </p:pic>
        <p:sp>
          <p:nvSpPr>
            <p:cNvPr id="19" name="テキスト ボックス 18">
              <a:extLst>
                <a:ext uri="{FF2B5EF4-FFF2-40B4-BE49-F238E27FC236}">
                  <a16:creationId xmlns:a16="http://schemas.microsoft.com/office/drawing/2014/main" id="{250209C0-575E-46EA-AFF5-B84BE76350AD}"/>
                </a:ext>
              </a:extLst>
            </p:cNvPr>
            <p:cNvSpPr txBox="1"/>
            <p:nvPr/>
          </p:nvSpPr>
          <p:spPr>
            <a:xfrm>
              <a:off x="3347520" y="4520303"/>
              <a:ext cx="1774438"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専任の取引士</a:t>
              </a:r>
            </a:p>
          </p:txBody>
        </p:sp>
        <p:sp>
          <p:nvSpPr>
            <p:cNvPr id="21" name="テキスト ボックス 20">
              <a:extLst>
                <a:ext uri="{FF2B5EF4-FFF2-40B4-BE49-F238E27FC236}">
                  <a16:creationId xmlns:a16="http://schemas.microsoft.com/office/drawing/2014/main" id="{E68052DA-FDE8-4CBA-B0D6-F27D591F570E}"/>
                </a:ext>
              </a:extLst>
            </p:cNvPr>
            <p:cNvSpPr txBox="1"/>
            <p:nvPr/>
          </p:nvSpPr>
          <p:spPr>
            <a:xfrm>
              <a:off x="3380058" y="6438900"/>
              <a:ext cx="177443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一般の取引士</a:t>
              </a:r>
            </a:p>
          </p:txBody>
        </p:sp>
        <p:sp>
          <p:nvSpPr>
            <p:cNvPr id="23" name="テキスト ボックス 22">
              <a:extLst>
                <a:ext uri="{FF2B5EF4-FFF2-40B4-BE49-F238E27FC236}">
                  <a16:creationId xmlns:a16="http://schemas.microsoft.com/office/drawing/2014/main" id="{971BF439-DFC2-4547-8083-BBDE525F4F29}"/>
                </a:ext>
              </a:extLst>
            </p:cNvPr>
            <p:cNvSpPr txBox="1"/>
            <p:nvPr/>
          </p:nvSpPr>
          <p:spPr>
            <a:xfrm>
              <a:off x="968763" y="5365881"/>
              <a:ext cx="1082957" cy="400110"/>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取引士</a:t>
              </a:r>
            </a:p>
          </p:txBody>
        </p:sp>
        <p:cxnSp>
          <p:nvCxnSpPr>
            <p:cNvPr id="25" name="直線コネクタ 24">
              <a:extLst>
                <a:ext uri="{FF2B5EF4-FFF2-40B4-BE49-F238E27FC236}">
                  <a16:creationId xmlns:a16="http://schemas.microsoft.com/office/drawing/2014/main" id="{A0ADAED9-EDF9-47E1-9F1F-57003A6034FC}"/>
                </a:ext>
              </a:extLst>
            </p:cNvPr>
            <p:cNvCxnSpPr>
              <a:cxnSpLocks/>
            </p:cNvCxnSpPr>
            <p:nvPr/>
          </p:nvCxnSpPr>
          <p:spPr>
            <a:xfrm>
              <a:off x="2123728" y="5634318"/>
              <a:ext cx="700154" cy="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F00B6637-699F-4C0E-9194-C3840647688F}"/>
                </a:ext>
              </a:extLst>
            </p:cNvPr>
            <p:cNvCxnSpPr>
              <a:cxnSpLocks/>
            </p:cNvCxnSpPr>
            <p:nvPr/>
          </p:nvCxnSpPr>
          <p:spPr>
            <a:xfrm flipV="1">
              <a:off x="2862576" y="5229200"/>
              <a:ext cx="0" cy="1043673"/>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85BD0E23-F5D8-479F-8C2F-E02968604B7E}"/>
                </a:ext>
              </a:extLst>
            </p:cNvPr>
            <p:cNvCxnSpPr>
              <a:cxnSpLocks/>
            </p:cNvCxnSpPr>
            <p:nvPr/>
          </p:nvCxnSpPr>
          <p:spPr>
            <a:xfrm>
              <a:off x="2901642" y="5283493"/>
              <a:ext cx="700154" cy="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881B13CC-CB66-4431-A652-0ABFB3E5ED88}"/>
                </a:ext>
              </a:extLst>
            </p:cNvPr>
            <p:cNvCxnSpPr>
              <a:cxnSpLocks/>
            </p:cNvCxnSpPr>
            <p:nvPr/>
          </p:nvCxnSpPr>
          <p:spPr>
            <a:xfrm>
              <a:off x="2901642" y="6210300"/>
              <a:ext cx="700154" cy="0"/>
            </a:xfrm>
            <a:prstGeom prst="line">
              <a:avLst/>
            </a:prstGeom>
            <a:ln w="88900"/>
          </p:spPr>
          <p:style>
            <a:lnRef idx="1">
              <a:schemeClr val="accent1"/>
            </a:lnRef>
            <a:fillRef idx="0">
              <a:schemeClr val="accent1"/>
            </a:fillRef>
            <a:effectRef idx="0">
              <a:schemeClr val="accent1"/>
            </a:effectRef>
            <a:fontRef idx="minor">
              <a:schemeClr val="tx1"/>
            </a:fontRef>
          </p:style>
        </p:cxnSp>
        <p:pic>
          <p:nvPicPr>
            <p:cNvPr id="40" name="グラフィックス 39" descr="建物 単色塗りつぶし">
              <a:extLst>
                <a:ext uri="{FF2B5EF4-FFF2-40B4-BE49-F238E27FC236}">
                  <a16:creationId xmlns:a16="http://schemas.microsoft.com/office/drawing/2014/main" id="{DE389BF1-BC3A-41C3-BE32-4AD0CE2155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02020" y="4754562"/>
              <a:ext cx="914400" cy="914400"/>
            </a:xfrm>
            <a:prstGeom prst="rect">
              <a:avLst/>
            </a:prstGeom>
          </p:spPr>
        </p:pic>
        <p:sp>
          <p:nvSpPr>
            <p:cNvPr id="41" name="テキスト ボックス 40">
              <a:extLst>
                <a:ext uri="{FF2B5EF4-FFF2-40B4-BE49-F238E27FC236}">
                  <a16:creationId xmlns:a16="http://schemas.microsoft.com/office/drawing/2014/main" id="{21CFCE4C-B523-4869-99B4-228F82D3B1AE}"/>
                </a:ext>
              </a:extLst>
            </p:cNvPr>
            <p:cNvSpPr txBox="1"/>
            <p:nvPr/>
          </p:nvSpPr>
          <p:spPr>
            <a:xfrm>
              <a:off x="5706123" y="4920413"/>
              <a:ext cx="2304256" cy="1015663"/>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事務所に</a:t>
              </a:r>
              <a:endParaRPr kumimoji="1" lang="en-US" altLang="ja-JP" sz="2000" b="1" dirty="0">
                <a:solidFill>
                  <a:srgbClr val="FF0000"/>
                </a:solidFill>
                <a:latin typeface="Meiryo UI" panose="020B0604030504040204" pitchFamily="50" charset="-128"/>
                <a:ea typeface="Meiryo UI" panose="020B0604030504040204" pitchFamily="50" charset="-128"/>
              </a:endParaRPr>
            </a:p>
            <a:p>
              <a:r>
                <a:rPr kumimoji="1" lang="ja-JP" altLang="en-US" sz="2000" b="1" dirty="0">
                  <a:solidFill>
                    <a:srgbClr val="FF0000"/>
                  </a:solidFill>
                  <a:latin typeface="Meiryo UI" panose="020B0604030504040204" pitchFamily="50" charset="-128"/>
                  <a:ea typeface="Meiryo UI" panose="020B0604030504040204" pitchFamily="50" charset="-128"/>
                </a:rPr>
                <a:t>５名に１名以上</a:t>
              </a:r>
              <a:endParaRPr kumimoji="1" lang="en-US" altLang="ja-JP" sz="2000" b="1" dirty="0">
                <a:solidFill>
                  <a:srgbClr val="FF0000"/>
                </a:solidFill>
                <a:latin typeface="Meiryo UI" panose="020B0604030504040204" pitchFamily="50" charset="-128"/>
                <a:ea typeface="Meiryo UI" panose="020B0604030504040204" pitchFamily="50" charset="-128"/>
              </a:endParaRPr>
            </a:p>
            <a:p>
              <a:r>
                <a:rPr kumimoji="1" lang="ja-JP" altLang="en-US" sz="2000" b="1" dirty="0">
                  <a:solidFill>
                    <a:srgbClr val="FF0000"/>
                  </a:solidFill>
                  <a:latin typeface="Meiryo UI" panose="020B0604030504040204" pitchFamily="50" charset="-128"/>
                  <a:ea typeface="Meiryo UI" panose="020B0604030504040204" pitchFamily="50" charset="-128"/>
                </a:rPr>
                <a:t>設置</a:t>
              </a:r>
            </a:p>
          </p:txBody>
        </p:sp>
      </p:grpSp>
      <p:pic>
        <p:nvPicPr>
          <p:cNvPr id="44" name="オーディオ 43">
            <a:hlinkClick r:id="" action="ppaction://media"/>
            <a:extLst>
              <a:ext uri="{FF2B5EF4-FFF2-40B4-BE49-F238E27FC236}">
                <a16:creationId xmlns:a16="http://schemas.microsoft.com/office/drawing/2014/main" id="{0550510B-6843-4912-A445-747A62F63A4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548664" y="6068367"/>
            <a:ext cx="609600" cy="609600"/>
          </a:xfrm>
          <a:prstGeom prst="rect">
            <a:avLst/>
          </a:prstGeom>
        </p:spPr>
      </p:pic>
    </p:spTree>
    <p:custDataLst>
      <p:tags r:id="rId1"/>
    </p:custDataLst>
    <p:extLst>
      <p:ext uri="{BB962C8B-B14F-4D97-AF65-F5344CB8AC3E}">
        <p14:creationId xmlns:p14="http://schemas.microsoft.com/office/powerpoint/2010/main" val="167487300"/>
      </p:ext>
    </p:extLst>
  </p:cSld>
  <p:clrMapOvr>
    <a:masterClrMapping/>
  </p:clrMapOvr>
  <mc:AlternateContent xmlns:mc="http://schemas.openxmlformats.org/markup-compatibility/2006" xmlns:p14="http://schemas.microsoft.com/office/powerpoint/2010/main">
    <mc:Choice Requires="p14">
      <p:transition spd="slow" p14:dur="2000" advTm="63662"/>
    </mc:Choice>
    <mc:Fallback xmlns="">
      <p:transition spd="slow" advTm="63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4"/>
                </p:tgtEl>
              </p:cMediaNode>
            </p:audio>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２．宅地建物取引士の法定事務</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417638"/>
            <a:ext cx="8640960" cy="129128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取引士は、不動産取引における責任者としての仕事をします。その仕事は、法定事務であり、国家資格者である取引士しか行うことができません。</a:t>
            </a:r>
          </a:p>
          <a:p>
            <a:r>
              <a:rPr kumimoji="1" lang="ja-JP" altLang="en-US" sz="2000" b="1" dirty="0">
                <a:solidFill>
                  <a:schemeClr val="tx1"/>
                </a:solidFill>
                <a:latin typeface="Meiryo UI" panose="020B0604030504040204" pitchFamily="50" charset="-128"/>
                <a:ea typeface="Meiryo UI" panose="020B0604030504040204" pitchFamily="50" charset="-128"/>
              </a:rPr>
              <a:t>宅建業法において定める、取引士の法定事務とは、次の３つです。</a:t>
            </a: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251520" y="2928963"/>
            <a:ext cx="2952328" cy="30765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①</a:t>
            </a:r>
            <a:r>
              <a:rPr kumimoji="1" lang="ja-JP" altLang="en-US" sz="2000" b="1" dirty="0">
                <a:solidFill>
                  <a:srgbClr val="FF0000"/>
                </a:solidFill>
                <a:latin typeface="Meiryo UI" panose="020B0604030504040204" pitchFamily="50" charset="-128"/>
                <a:ea typeface="Meiryo UI" panose="020B0604030504040204" pitchFamily="50" charset="-128"/>
              </a:rPr>
              <a:t>重要事項の説明</a:t>
            </a:r>
          </a:p>
          <a:p>
            <a:r>
              <a:rPr kumimoji="1" lang="ja-JP" altLang="en-US" sz="2000" b="1" dirty="0">
                <a:solidFill>
                  <a:schemeClr val="tx1"/>
                </a:solidFill>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重要事項説明書（</a:t>
            </a:r>
            <a:r>
              <a:rPr kumimoji="1" lang="en-US" altLang="ja-JP" sz="2000" b="1" dirty="0">
                <a:solidFill>
                  <a:srgbClr val="FF0000"/>
                </a:solidFill>
                <a:latin typeface="Meiryo UI" panose="020B0604030504040204" pitchFamily="50" charset="-128"/>
                <a:ea typeface="Meiryo UI" panose="020B0604030504040204" pitchFamily="50" charset="-128"/>
              </a:rPr>
              <a:t>35</a:t>
            </a:r>
            <a:r>
              <a:rPr kumimoji="1" lang="ja-JP" altLang="en-US" sz="2000" b="1" dirty="0">
                <a:solidFill>
                  <a:srgbClr val="FF0000"/>
                </a:solidFill>
                <a:latin typeface="Meiryo UI" panose="020B0604030504040204" pitchFamily="50" charset="-128"/>
                <a:ea typeface="Meiryo UI" panose="020B0604030504040204" pitchFamily="50" charset="-128"/>
              </a:rPr>
              <a:t>条書面）への記</a:t>
            </a:r>
            <a:endParaRPr kumimoji="1" lang="en-US" altLang="ja-JP" sz="2000" b="1" dirty="0">
              <a:solidFill>
                <a:srgbClr val="FF0000"/>
              </a:solidFill>
              <a:latin typeface="Meiryo UI" panose="020B0604030504040204" pitchFamily="50" charset="-128"/>
              <a:ea typeface="Meiryo UI" panose="020B0604030504040204" pitchFamily="50" charset="-128"/>
            </a:endParaRPr>
          </a:p>
          <a:p>
            <a:r>
              <a:rPr lang="ja-JP" altLang="en-US" sz="2000" b="1" dirty="0">
                <a:solidFill>
                  <a:srgbClr val="FF0000"/>
                </a:solidFill>
                <a:latin typeface="Meiryo UI" panose="020B0604030504040204" pitchFamily="50" charset="-128"/>
                <a:ea typeface="Meiryo UI" panose="020B0604030504040204" pitchFamily="50" charset="-128"/>
              </a:rPr>
              <a:t>　</a:t>
            </a:r>
            <a:r>
              <a:rPr kumimoji="1" lang="ja-JP" altLang="en-US" sz="2000" b="1" dirty="0">
                <a:solidFill>
                  <a:srgbClr val="FF0000"/>
                </a:solidFill>
                <a:latin typeface="Meiryo UI" panose="020B0604030504040204" pitchFamily="50" charset="-128"/>
                <a:ea typeface="Meiryo UI" panose="020B0604030504040204" pitchFamily="50" charset="-128"/>
              </a:rPr>
              <a:t>名</a:t>
            </a:r>
          </a:p>
          <a:p>
            <a:r>
              <a:rPr kumimoji="1" lang="ja-JP" altLang="en-US" sz="2000" b="1" dirty="0">
                <a:solidFill>
                  <a:schemeClr val="tx1"/>
                </a:solidFill>
                <a:latin typeface="Meiryo UI" panose="020B0604030504040204" pitchFamily="50" charset="-128"/>
                <a:ea typeface="Meiryo UI" panose="020B0604030504040204" pitchFamily="50" charset="-128"/>
              </a:rPr>
              <a:t>③</a:t>
            </a:r>
            <a:r>
              <a:rPr kumimoji="1" lang="ja-JP" altLang="en-US" sz="2000" b="1" dirty="0">
                <a:solidFill>
                  <a:srgbClr val="FF0000"/>
                </a:solidFill>
                <a:latin typeface="Meiryo UI" panose="020B0604030504040204" pitchFamily="50" charset="-128"/>
                <a:ea typeface="Meiryo UI" panose="020B0604030504040204" pitchFamily="50" charset="-128"/>
              </a:rPr>
              <a:t>契約内容記載書面（</a:t>
            </a:r>
            <a:r>
              <a:rPr kumimoji="1" lang="en-US" altLang="ja-JP" sz="2000" b="1" dirty="0">
                <a:solidFill>
                  <a:srgbClr val="FF0000"/>
                </a:solidFill>
                <a:latin typeface="Meiryo UI" panose="020B0604030504040204" pitchFamily="50" charset="-128"/>
                <a:ea typeface="Meiryo UI" panose="020B0604030504040204" pitchFamily="50" charset="-128"/>
              </a:rPr>
              <a:t>37</a:t>
            </a:r>
            <a:r>
              <a:rPr kumimoji="1" lang="ja-JP" altLang="en-US" sz="2000" b="1" dirty="0">
                <a:solidFill>
                  <a:srgbClr val="FF0000"/>
                </a:solidFill>
                <a:latin typeface="Meiryo UI" panose="020B0604030504040204" pitchFamily="50" charset="-128"/>
                <a:ea typeface="Meiryo UI" panose="020B0604030504040204" pitchFamily="50" charset="-128"/>
              </a:rPr>
              <a:t>条面）への記名</a:t>
            </a:r>
          </a:p>
        </p:txBody>
      </p:sp>
      <p:sp>
        <p:nvSpPr>
          <p:cNvPr id="11" name="四角形: 角を丸くする 10">
            <a:extLst>
              <a:ext uri="{FF2B5EF4-FFF2-40B4-BE49-F238E27FC236}">
                <a16:creationId xmlns:a16="http://schemas.microsoft.com/office/drawing/2014/main" id="{4B9FC2B2-B83A-4314-9480-7C3C11306ED7}"/>
              </a:ext>
            </a:extLst>
          </p:cNvPr>
          <p:cNvSpPr/>
          <p:nvPr/>
        </p:nvSpPr>
        <p:spPr>
          <a:xfrm>
            <a:off x="3707904" y="3329073"/>
            <a:ext cx="2232246" cy="10652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①</a:t>
            </a:r>
            <a:r>
              <a:rPr kumimoji="1" lang="ja-JP" altLang="en-US" sz="2000" b="1" dirty="0">
                <a:solidFill>
                  <a:srgbClr val="FF0000"/>
                </a:solidFill>
                <a:latin typeface="Meiryo UI" panose="020B0604030504040204" pitchFamily="50" charset="-128"/>
                <a:ea typeface="Meiryo UI" panose="020B0604030504040204" pitchFamily="50" charset="-128"/>
              </a:rPr>
              <a:t>重要事項説明</a:t>
            </a:r>
          </a:p>
        </p:txBody>
      </p:sp>
      <p:sp>
        <p:nvSpPr>
          <p:cNvPr id="12" name="四角形: 角を丸くする 11">
            <a:extLst>
              <a:ext uri="{FF2B5EF4-FFF2-40B4-BE49-F238E27FC236}">
                <a16:creationId xmlns:a16="http://schemas.microsoft.com/office/drawing/2014/main" id="{49C1EF6B-AE14-4687-BC14-E05F32B825DC}"/>
              </a:ext>
            </a:extLst>
          </p:cNvPr>
          <p:cNvSpPr/>
          <p:nvPr/>
        </p:nvSpPr>
        <p:spPr>
          <a:xfrm>
            <a:off x="3707904" y="5133463"/>
            <a:ext cx="2232246" cy="10652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重要事項説明書への記名</a:t>
            </a:r>
          </a:p>
        </p:txBody>
      </p:sp>
      <p:sp>
        <p:nvSpPr>
          <p:cNvPr id="13" name="四角形: 角を丸くする 12">
            <a:extLst>
              <a:ext uri="{FF2B5EF4-FFF2-40B4-BE49-F238E27FC236}">
                <a16:creationId xmlns:a16="http://schemas.microsoft.com/office/drawing/2014/main" id="{9DD086D1-75F0-4AFF-BD78-BF47526A34AD}"/>
              </a:ext>
            </a:extLst>
          </p:cNvPr>
          <p:cNvSpPr/>
          <p:nvPr/>
        </p:nvSpPr>
        <p:spPr>
          <a:xfrm>
            <a:off x="6454554" y="5102467"/>
            <a:ext cx="2232246" cy="10652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③</a:t>
            </a:r>
            <a:r>
              <a:rPr kumimoji="1" lang="ja-JP" altLang="en-US" sz="2000" b="1" dirty="0">
                <a:solidFill>
                  <a:srgbClr val="FF0000"/>
                </a:solidFill>
                <a:latin typeface="Meiryo UI" panose="020B0604030504040204" pitchFamily="50" charset="-128"/>
                <a:ea typeface="Meiryo UI" panose="020B0604030504040204" pitchFamily="50" charset="-128"/>
              </a:rPr>
              <a:t>契約内容記載書面への記名</a:t>
            </a:r>
          </a:p>
        </p:txBody>
      </p:sp>
      <p:sp>
        <p:nvSpPr>
          <p:cNvPr id="14" name="四角形: 角を丸くする 13">
            <a:extLst>
              <a:ext uri="{FF2B5EF4-FFF2-40B4-BE49-F238E27FC236}">
                <a16:creationId xmlns:a16="http://schemas.microsoft.com/office/drawing/2014/main" id="{A5C9066D-F7C5-4132-BB59-D23E8F5847EE}"/>
              </a:ext>
            </a:extLst>
          </p:cNvPr>
          <p:cNvSpPr/>
          <p:nvPr/>
        </p:nvSpPr>
        <p:spPr>
          <a:xfrm>
            <a:off x="6472679" y="3373087"/>
            <a:ext cx="2232246" cy="10652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契約内容記載書面の交付</a:t>
            </a:r>
          </a:p>
        </p:txBody>
      </p:sp>
      <p:grpSp>
        <p:nvGrpSpPr>
          <p:cNvPr id="5" name="グループ化 4">
            <a:extLst>
              <a:ext uri="{FF2B5EF4-FFF2-40B4-BE49-F238E27FC236}">
                <a16:creationId xmlns:a16="http://schemas.microsoft.com/office/drawing/2014/main" id="{4D907ADE-BEAC-4505-BD3E-FAB9214E314B}"/>
              </a:ext>
            </a:extLst>
          </p:cNvPr>
          <p:cNvGrpSpPr/>
          <p:nvPr/>
        </p:nvGrpSpPr>
        <p:grpSpPr>
          <a:xfrm>
            <a:off x="3697181" y="2895711"/>
            <a:ext cx="5195299" cy="3485617"/>
            <a:chOff x="3697181" y="2895711"/>
            <a:chExt cx="5195299" cy="3485617"/>
          </a:xfrm>
        </p:grpSpPr>
        <p:sp>
          <p:nvSpPr>
            <p:cNvPr id="4" name="矢印: 右 3">
              <a:extLst>
                <a:ext uri="{FF2B5EF4-FFF2-40B4-BE49-F238E27FC236}">
                  <a16:creationId xmlns:a16="http://schemas.microsoft.com/office/drawing/2014/main" id="{D82857F2-9D11-4F91-8C6E-554B3BDB6348}"/>
                </a:ext>
              </a:extLst>
            </p:cNvPr>
            <p:cNvSpPr/>
            <p:nvPr/>
          </p:nvSpPr>
          <p:spPr>
            <a:xfrm>
              <a:off x="3995936" y="4494213"/>
              <a:ext cx="4690864" cy="374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3D2A11D7-4F06-4260-8A74-BA7EE54AF376}"/>
                </a:ext>
              </a:extLst>
            </p:cNvPr>
            <p:cNvCxnSpPr/>
            <p:nvPr/>
          </p:nvCxnSpPr>
          <p:spPr>
            <a:xfrm>
              <a:off x="6300192" y="3429000"/>
              <a:ext cx="0" cy="295232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440CE08-44C2-4779-AACE-9B4B75A82204}"/>
                </a:ext>
              </a:extLst>
            </p:cNvPr>
            <p:cNvSpPr txBox="1"/>
            <p:nvPr/>
          </p:nvSpPr>
          <p:spPr>
            <a:xfrm>
              <a:off x="5700944" y="2895711"/>
              <a:ext cx="123449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契約成立</a:t>
              </a:r>
            </a:p>
          </p:txBody>
        </p:sp>
        <p:sp>
          <p:nvSpPr>
            <p:cNvPr id="15" name="テキスト ボックス 14">
              <a:extLst>
                <a:ext uri="{FF2B5EF4-FFF2-40B4-BE49-F238E27FC236}">
                  <a16:creationId xmlns:a16="http://schemas.microsoft.com/office/drawing/2014/main" id="{506C5B6A-A70A-4A5F-AF2B-78907843B96C}"/>
                </a:ext>
              </a:extLst>
            </p:cNvPr>
            <p:cNvSpPr txBox="1"/>
            <p:nvPr/>
          </p:nvSpPr>
          <p:spPr>
            <a:xfrm>
              <a:off x="3697181" y="2895711"/>
              <a:ext cx="109084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契約前</a:t>
              </a:r>
            </a:p>
          </p:txBody>
        </p:sp>
        <p:sp>
          <p:nvSpPr>
            <p:cNvPr id="16" name="テキスト ボックス 15">
              <a:extLst>
                <a:ext uri="{FF2B5EF4-FFF2-40B4-BE49-F238E27FC236}">
                  <a16:creationId xmlns:a16="http://schemas.microsoft.com/office/drawing/2014/main" id="{8DA860ED-4EFE-4670-8CD5-A5B6352BA8FF}"/>
                </a:ext>
              </a:extLst>
            </p:cNvPr>
            <p:cNvSpPr txBox="1"/>
            <p:nvPr/>
          </p:nvSpPr>
          <p:spPr>
            <a:xfrm>
              <a:off x="7930734" y="2935255"/>
              <a:ext cx="96174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契約後</a:t>
              </a:r>
            </a:p>
          </p:txBody>
        </p:sp>
      </p:grpSp>
      <p:pic>
        <p:nvPicPr>
          <p:cNvPr id="17" name="オーディオ 16">
            <a:hlinkClick r:id="" action="ppaction://media"/>
            <a:extLst>
              <a:ext uri="{FF2B5EF4-FFF2-40B4-BE49-F238E27FC236}">
                <a16:creationId xmlns:a16="http://schemas.microsoft.com/office/drawing/2014/main" id="{3239BCBD-0AED-42E7-AB9A-65868BB841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404648" y="5965763"/>
            <a:ext cx="609600" cy="609600"/>
          </a:xfrm>
          <a:prstGeom prst="rect">
            <a:avLst/>
          </a:prstGeom>
        </p:spPr>
      </p:pic>
    </p:spTree>
    <p:custDataLst>
      <p:tags r:id="rId1"/>
    </p:custDataLst>
    <p:extLst>
      <p:ext uri="{BB962C8B-B14F-4D97-AF65-F5344CB8AC3E}">
        <p14:creationId xmlns:p14="http://schemas.microsoft.com/office/powerpoint/2010/main" val="1591951409"/>
      </p:ext>
    </p:extLst>
  </p:cSld>
  <p:clrMapOvr>
    <a:masterClrMapping/>
  </p:clrMapOvr>
  <mc:AlternateContent xmlns:mc="http://schemas.openxmlformats.org/markup-compatibility/2006" xmlns:p14="http://schemas.microsoft.com/office/powerpoint/2010/main">
    <mc:Choice Requires="p14">
      <p:transition spd="slow" p14:dur="2000" advTm="56360"/>
    </mc:Choice>
    <mc:Fallback xmlns="">
      <p:transition spd="slow" advTm="5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7"/>
                </p:tgtEl>
              </p:cMediaNode>
            </p:audio>
          </p:childTnLst>
        </p:cTn>
      </p:par>
    </p:tnLst>
    <p:bldLst>
      <p:bldP spid="9" grpId="0" animBg="1"/>
      <p:bldP spid="10" grpId="0" animBg="1"/>
      <p:bldP spid="11"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29</a:t>
            </a:r>
            <a:r>
              <a:rPr lang="ja-JP" altLang="en-US" sz="3200" b="1" dirty="0">
                <a:solidFill>
                  <a:prstClr val="black"/>
                </a:solidFill>
                <a:latin typeface="Meiryo UI" panose="020B0604030504040204" pitchFamily="50" charset="-128"/>
                <a:ea typeface="Meiryo UI" panose="020B0604030504040204" pitchFamily="50" charset="-128"/>
              </a:rPr>
              <a:t>．専任の取引士</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146304" y="4486622"/>
            <a:ext cx="8689206" cy="189470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なお、成年者と同一の行為能力があると認められた未成年者である取引士が、宅建業者本人である場合又は法人の宅建業者の役員である場合、その者が自ら従事する事務所等において、その者はその事務所等に置かれる成年者である</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専任の取引士とみなされます</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。従って、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未成年者であっても、専任の取引士とみなされます</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p:txBody>
      </p:sp>
      <p:grpSp>
        <p:nvGrpSpPr>
          <p:cNvPr id="3" name="グループ化 2">
            <a:extLst>
              <a:ext uri="{FF2B5EF4-FFF2-40B4-BE49-F238E27FC236}">
                <a16:creationId xmlns:a16="http://schemas.microsoft.com/office/drawing/2014/main" id="{AEC93D5D-726A-439B-8E6D-F396B01A16D6}"/>
              </a:ext>
            </a:extLst>
          </p:cNvPr>
          <p:cNvGrpSpPr/>
          <p:nvPr/>
        </p:nvGrpSpPr>
        <p:grpSpPr>
          <a:xfrm>
            <a:off x="4860032" y="1860322"/>
            <a:ext cx="3454355" cy="1579654"/>
            <a:chOff x="4355976" y="2187635"/>
            <a:chExt cx="3454355" cy="1579654"/>
          </a:xfrm>
        </p:grpSpPr>
        <p:pic>
          <p:nvPicPr>
            <p:cNvPr id="9" name="グラフィックス 8" descr="男性のプロフィール 単色塗りつぶし">
              <a:extLst>
                <a:ext uri="{FF2B5EF4-FFF2-40B4-BE49-F238E27FC236}">
                  <a16:creationId xmlns:a16="http://schemas.microsoft.com/office/drawing/2014/main" id="{9587BF60-6117-45C3-BD34-1B5C7D987B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5995" y="2811037"/>
              <a:ext cx="914400" cy="914400"/>
            </a:xfrm>
            <a:prstGeom prst="rect">
              <a:avLst/>
            </a:prstGeom>
          </p:spPr>
        </p:pic>
        <p:sp>
          <p:nvSpPr>
            <p:cNvPr id="11" name="テキスト ボックス 10">
              <a:extLst>
                <a:ext uri="{FF2B5EF4-FFF2-40B4-BE49-F238E27FC236}">
                  <a16:creationId xmlns:a16="http://schemas.microsoft.com/office/drawing/2014/main" id="{4AA6C834-0150-4507-B213-51CDD1407B30}"/>
                </a:ext>
              </a:extLst>
            </p:cNvPr>
            <p:cNvSpPr txBox="1"/>
            <p:nvPr/>
          </p:nvSpPr>
          <p:spPr>
            <a:xfrm>
              <a:off x="4355976" y="2187635"/>
              <a:ext cx="1774438"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専任の取引士</a:t>
              </a:r>
            </a:p>
          </p:txBody>
        </p:sp>
        <p:sp>
          <p:nvSpPr>
            <p:cNvPr id="12" name="吹き出し: 左矢印 11">
              <a:extLst>
                <a:ext uri="{FF2B5EF4-FFF2-40B4-BE49-F238E27FC236}">
                  <a16:creationId xmlns:a16="http://schemas.microsoft.com/office/drawing/2014/main" id="{438C66E4-5666-443F-A761-F3AB46110B2F}"/>
                </a:ext>
              </a:extLst>
            </p:cNvPr>
            <p:cNvSpPr/>
            <p:nvPr/>
          </p:nvSpPr>
          <p:spPr>
            <a:xfrm>
              <a:off x="5686095" y="2791597"/>
              <a:ext cx="2124236" cy="975692"/>
            </a:xfrm>
            <a:prstGeom prst="left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常勤形態</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r>
                <a:rPr lang="ja-JP" altLang="en-US" sz="2000" b="1" dirty="0">
                  <a:solidFill>
                    <a:srgbClr val="FF0000"/>
                  </a:solidFill>
                  <a:latin typeface="Meiryo UI" panose="020B0604030504040204" pitchFamily="50" charset="-128"/>
                  <a:ea typeface="Meiryo UI" panose="020B0604030504040204" pitchFamily="50" charset="-128"/>
                </a:rPr>
                <a:t>成年者</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grpSp>
      <p:sp>
        <p:nvSpPr>
          <p:cNvPr id="15" name="四角形: 角を丸くする 14">
            <a:extLst>
              <a:ext uri="{FF2B5EF4-FFF2-40B4-BE49-F238E27FC236}">
                <a16:creationId xmlns:a16="http://schemas.microsoft.com/office/drawing/2014/main" id="{812707AE-097D-49DB-9DF9-58952FCCD4DF}"/>
              </a:ext>
            </a:extLst>
          </p:cNvPr>
          <p:cNvSpPr/>
          <p:nvPr/>
        </p:nvSpPr>
        <p:spPr>
          <a:xfrm>
            <a:off x="308490" y="1530395"/>
            <a:ext cx="3887545" cy="27683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2000" b="1" dirty="0">
                <a:solidFill>
                  <a:prstClr val="black"/>
                </a:solidFill>
                <a:latin typeface="Meiryo UI" panose="020B0604030504040204" pitchFamily="50" charset="-128"/>
                <a:ea typeface="Meiryo UI" panose="020B0604030504040204" pitchFamily="50" charset="-128"/>
              </a:rPr>
              <a:t>専任の取引士としての要件は、次の通りです。</a:t>
            </a:r>
          </a:p>
          <a:p>
            <a:pPr lvl="0">
              <a:defRPr/>
            </a:pPr>
            <a:r>
              <a:rPr lang="ja-JP" altLang="en-US" sz="2000" b="1" dirty="0">
                <a:solidFill>
                  <a:prstClr val="black"/>
                </a:solidFill>
                <a:latin typeface="Meiryo UI" panose="020B0604030504040204" pitchFamily="50" charset="-128"/>
                <a:ea typeface="Meiryo UI" panose="020B0604030504040204" pitchFamily="50" charset="-128"/>
              </a:rPr>
              <a:t>①</a:t>
            </a:r>
            <a:r>
              <a:rPr lang="ja-JP" altLang="en-US" sz="2000" b="1" dirty="0">
                <a:solidFill>
                  <a:srgbClr val="FF0000"/>
                </a:solidFill>
                <a:latin typeface="Meiryo UI" panose="020B0604030504040204" pitchFamily="50" charset="-128"/>
                <a:ea typeface="Meiryo UI" panose="020B0604030504040204" pitchFamily="50" charset="-128"/>
              </a:rPr>
              <a:t>事務所等に常勤の形態（専</a:t>
            </a:r>
            <a:endParaRPr lang="en-US" altLang="ja-JP" sz="2000" b="1" dirty="0">
              <a:solidFill>
                <a:srgbClr val="FF0000"/>
              </a:solidFill>
              <a:latin typeface="Meiryo UI" panose="020B0604030504040204" pitchFamily="50" charset="-128"/>
              <a:ea typeface="Meiryo UI" panose="020B0604030504040204" pitchFamily="50" charset="-128"/>
            </a:endParaRPr>
          </a:p>
          <a:p>
            <a:pPr lvl="0">
              <a:defRPr/>
            </a:pPr>
            <a:r>
              <a:rPr lang="ja-JP" altLang="en-US" sz="2000" b="1" dirty="0">
                <a:solidFill>
                  <a:srgbClr val="FF0000"/>
                </a:solidFill>
                <a:latin typeface="Meiryo UI" panose="020B0604030504040204" pitchFamily="50" charset="-128"/>
                <a:ea typeface="Meiryo UI" panose="020B0604030504040204" pitchFamily="50" charset="-128"/>
              </a:rPr>
              <a:t>　任）で勤務していること</a:t>
            </a:r>
          </a:p>
          <a:p>
            <a:pPr lvl="0">
              <a:defRPr/>
            </a:pPr>
            <a:r>
              <a:rPr lang="ja-JP" altLang="en-US" sz="2000" b="1" dirty="0">
                <a:solidFill>
                  <a:prstClr val="black"/>
                </a:solidFill>
                <a:latin typeface="Meiryo UI" panose="020B0604030504040204" pitchFamily="50" charset="-128"/>
                <a:ea typeface="Meiryo UI" panose="020B0604030504040204" pitchFamily="50" charset="-128"/>
              </a:rPr>
              <a:t>②</a:t>
            </a:r>
            <a:r>
              <a:rPr lang="ja-JP" altLang="en-US" sz="2000" b="1" dirty="0">
                <a:solidFill>
                  <a:srgbClr val="FF0000"/>
                </a:solidFill>
                <a:latin typeface="Meiryo UI" panose="020B0604030504040204" pitchFamily="50" charset="-128"/>
                <a:ea typeface="Meiryo UI" panose="020B0604030504040204" pitchFamily="50" charset="-128"/>
              </a:rPr>
              <a:t>成年者（</a:t>
            </a:r>
            <a:r>
              <a:rPr lang="en-US" altLang="ja-JP" sz="2000" b="1" dirty="0">
                <a:solidFill>
                  <a:srgbClr val="FF0000"/>
                </a:solidFill>
                <a:latin typeface="Meiryo UI" panose="020B0604030504040204" pitchFamily="50" charset="-128"/>
                <a:ea typeface="Meiryo UI" panose="020B0604030504040204" pitchFamily="50" charset="-128"/>
              </a:rPr>
              <a:t>18</a:t>
            </a:r>
            <a:r>
              <a:rPr lang="ja-JP" altLang="en-US" sz="2000" b="1" dirty="0">
                <a:solidFill>
                  <a:srgbClr val="FF0000"/>
                </a:solidFill>
                <a:latin typeface="Meiryo UI" panose="020B0604030504040204" pitchFamily="50" charset="-128"/>
                <a:ea typeface="Meiryo UI" panose="020B0604030504040204" pitchFamily="50" charset="-128"/>
              </a:rPr>
              <a:t>歳以上）である　</a:t>
            </a:r>
            <a:endParaRPr lang="en-US" altLang="ja-JP" sz="2000" b="1" dirty="0">
              <a:solidFill>
                <a:srgbClr val="FF0000"/>
              </a:solidFill>
              <a:latin typeface="Meiryo UI" panose="020B0604030504040204" pitchFamily="50" charset="-128"/>
              <a:ea typeface="Meiryo UI" panose="020B0604030504040204" pitchFamily="50" charset="-128"/>
            </a:endParaRPr>
          </a:p>
          <a:p>
            <a:pPr lvl="0">
              <a:defRPr/>
            </a:pPr>
            <a:r>
              <a:rPr lang="ja-JP" altLang="en-US" sz="2000" b="1" dirty="0">
                <a:solidFill>
                  <a:srgbClr val="FF0000"/>
                </a:solidFill>
                <a:latin typeface="Meiryo UI" panose="020B0604030504040204" pitchFamily="50" charset="-128"/>
                <a:ea typeface="Meiryo UI" panose="020B0604030504040204" pitchFamily="50" charset="-128"/>
              </a:rPr>
              <a:t>　こと</a:t>
            </a:r>
          </a:p>
        </p:txBody>
      </p:sp>
      <p:pic>
        <p:nvPicPr>
          <p:cNvPr id="16" name="オーディオ 15">
            <a:hlinkClick r:id="" action="ppaction://media"/>
            <a:extLst>
              <a:ext uri="{FF2B5EF4-FFF2-40B4-BE49-F238E27FC236}">
                <a16:creationId xmlns:a16="http://schemas.microsoft.com/office/drawing/2014/main" id="{E77BCE68-1E86-4F81-8433-5859DBF450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52720" y="5949280"/>
            <a:ext cx="609600" cy="609600"/>
          </a:xfrm>
          <a:prstGeom prst="rect">
            <a:avLst/>
          </a:prstGeom>
        </p:spPr>
      </p:pic>
    </p:spTree>
    <p:custDataLst>
      <p:tags r:id="rId1"/>
    </p:custDataLst>
    <p:extLst>
      <p:ext uri="{BB962C8B-B14F-4D97-AF65-F5344CB8AC3E}">
        <p14:creationId xmlns:p14="http://schemas.microsoft.com/office/powerpoint/2010/main" val="1888999659"/>
      </p:ext>
    </p:extLst>
  </p:cSld>
  <p:clrMapOvr>
    <a:masterClrMapping/>
  </p:clrMapOvr>
  <mc:AlternateContent xmlns:mc="http://schemas.openxmlformats.org/markup-compatibility/2006" xmlns:p14="http://schemas.microsoft.com/office/powerpoint/2010/main">
    <mc:Choice Requires="p14">
      <p:transition spd="slow" p14:dur="2000" advTm="73847"/>
    </mc:Choice>
    <mc:Fallback xmlns="">
      <p:transition spd="slow" advTm="7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anim calcmode="lin" valueType="num">
                                      <p:cBhvr>
                                        <p:cTn id="12" dur="2000" fill="hold"/>
                                        <p:tgtEl>
                                          <p:spTgt spid="15"/>
                                        </p:tgtEl>
                                        <p:attrNameLst>
                                          <p:attrName>ppt_w</p:attrName>
                                        </p:attrNameLst>
                                      </p:cBhvr>
                                      <p:tavLst>
                                        <p:tav tm="0" fmla="#ppt_w*sin(2.5*pi*$)">
                                          <p:val>
                                            <p:fltVal val="0"/>
                                          </p:val>
                                        </p:tav>
                                        <p:tav tm="100000">
                                          <p:val>
                                            <p:fltVal val="1"/>
                                          </p:val>
                                        </p:tav>
                                      </p:tavLst>
                                    </p:anim>
                                    <p:anim calcmode="lin" valueType="num">
                                      <p:cBhvr>
                                        <p:cTn id="13"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6"/>
                </p:tgtEl>
              </p:cMediaNode>
            </p:audio>
          </p:childTnLst>
        </p:cTn>
      </p:par>
    </p:tnLst>
    <p:bldLst>
      <p:bldP spid="8"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3504" y="274638"/>
            <a:ext cx="8083296" cy="1143000"/>
          </a:xfrm>
        </p:spPr>
        <p:txBody>
          <a:bodyPr>
            <a:normAutofit/>
          </a:bodyPr>
          <a:lstStyle/>
          <a:p>
            <a:pPr marL="274320" lvl="0" indent="-274320">
              <a:spcBef>
                <a:spcPts val="580"/>
              </a:spcBef>
            </a:pPr>
            <a:r>
              <a:rPr lang="en-US" altLang="ja-JP" sz="3200" b="1" dirty="0">
                <a:solidFill>
                  <a:prstClr val="black"/>
                </a:solidFill>
                <a:latin typeface="Meiryo UI" panose="020B0604030504040204" pitchFamily="50" charset="-128"/>
                <a:ea typeface="Meiryo UI" panose="020B0604030504040204" pitchFamily="50" charset="-128"/>
              </a:rPr>
              <a:t>30</a:t>
            </a:r>
            <a:r>
              <a:rPr lang="ja-JP" altLang="en-US" sz="3200" b="1" dirty="0">
                <a:solidFill>
                  <a:prstClr val="black"/>
                </a:solidFill>
                <a:latin typeface="Meiryo UI" panose="020B0604030504040204" pitchFamily="50" charset="-128"/>
                <a:ea typeface="Meiryo UI" panose="020B0604030504040204" pitchFamily="50" charset="-128"/>
              </a:rPr>
              <a:t>．取引士の業務処理原則</a:t>
            </a:r>
            <a:endParaRPr kumimoji="1" lang="ja-JP" altLang="en-US" sz="3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72B379C1-E15E-48BF-9A4A-62F4C7656E48}"/>
              </a:ext>
            </a:extLst>
          </p:cNvPr>
          <p:cNvSpPr/>
          <p:nvPr/>
        </p:nvSpPr>
        <p:spPr>
          <a:xfrm>
            <a:off x="323528" y="1556792"/>
            <a:ext cx="8568952" cy="100811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取引士は、宅建業者の中で働きますが、国家資格者です。その国家資格者として以下のことが要求されます。</a:t>
            </a:r>
          </a:p>
        </p:txBody>
      </p:sp>
      <p:sp>
        <p:nvSpPr>
          <p:cNvPr id="8" name="四角形: 角を丸くする 7">
            <a:extLst>
              <a:ext uri="{FF2B5EF4-FFF2-40B4-BE49-F238E27FC236}">
                <a16:creationId xmlns:a16="http://schemas.microsoft.com/office/drawing/2014/main" id="{49411B8B-5E0A-4F34-934E-91165FD9B552}"/>
              </a:ext>
            </a:extLst>
          </p:cNvPr>
          <p:cNvSpPr/>
          <p:nvPr/>
        </p:nvSpPr>
        <p:spPr>
          <a:xfrm>
            <a:off x="323528" y="2704058"/>
            <a:ext cx="8568952" cy="36772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公正誠実義務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取引士は、宅建業に従事するときは、宅地または建物の取引の専門家　　</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として購入者等の利益の保護及び円滑な宅地建物の流通に資するよう　</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に、公正かつ誠実に法定事務を行うとともに、宅建業に関連する業務従</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事者との連携に努めなければなりません。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信用失墜行為の禁止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取引士は、取引士の信用又は品位を害するような行為が禁じられてい</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ます。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知識及び能力の維持向上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取引士は、宅地又は建物の取引に係る事務に必要な知識及び能力の　</a:t>
            </a:r>
            <a:endParaRPr kumimoji="1" lang="en-US" altLang="ja-JP"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維持向上に努めなければなりません。</a:t>
            </a:r>
          </a:p>
        </p:txBody>
      </p:sp>
      <p:pic>
        <p:nvPicPr>
          <p:cNvPr id="3" name="オーディオ 2">
            <a:hlinkClick r:id="" action="ppaction://media"/>
            <a:extLst>
              <a:ext uri="{FF2B5EF4-FFF2-40B4-BE49-F238E27FC236}">
                <a16:creationId xmlns:a16="http://schemas.microsoft.com/office/drawing/2014/main" id="{56F1C581-3A12-449C-B122-D20BACC8FD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4728" y="6028174"/>
            <a:ext cx="609600" cy="609600"/>
          </a:xfrm>
          <a:prstGeom prst="rect">
            <a:avLst/>
          </a:prstGeom>
        </p:spPr>
      </p:pic>
    </p:spTree>
    <p:extLst>
      <p:ext uri="{BB962C8B-B14F-4D97-AF65-F5344CB8AC3E}">
        <p14:creationId xmlns:p14="http://schemas.microsoft.com/office/powerpoint/2010/main" val="2099554767"/>
      </p:ext>
    </p:extLst>
  </p:cSld>
  <p:clrMapOvr>
    <a:masterClrMapping/>
  </p:clrMapOvr>
  <mc:AlternateContent xmlns:mc="http://schemas.openxmlformats.org/markup-compatibility/2006" xmlns:p14="http://schemas.microsoft.com/office/powerpoint/2010/main">
    <mc:Choice Requires="p14">
      <p:transition spd="slow" p14:dur="2000" advTm="97223"/>
    </mc:Choice>
    <mc:Fallback xmlns="">
      <p:transition spd="slow" advTm="9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1B35F9-A613-113F-0ECE-2677DF294C8E}"/>
              </a:ext>
            </a:extLst>
          </p:cNvPr>
          <p:cNvSpPr>
            <a:spLocks noGrp="1"/>
          </p:cNvSpPr>
          <p:nvPr>
            <p:ph type="title"/>
          </p:nvPr>
        </p:nvSpPr>
        <p:spPr>
          <a:xfrm>
            <a:off x="719194" y="295186"/>
            <a:ext cx="7772400" cy="1143000"/>
          </a:xfrm>
        </p:spPr>
        <p:txBody>
          <a:bodyPr>
            <a:normAutofit/>
          </a:bodyPr>
          <a:lstStyle/>
          <a:p>
            <a:r>
              <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31</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．死亡等の届出</a:t>
            </a:r>
            <a:endParaRPr kumimoji="1" lang="ja-JP" altLang="en-US" sz="3200" b="1" dirty="0">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F9E2C8DF-BBC6-4EAE-A0AA-D05582FA3F98}"/>
              </a:ext>
            </a:extLst>
          </p:cNvPr>
          <p:cNvGrpSpPr/>
          <p:nvPr/>
        </p:nvGrpSpPr>
        <p:grpSpPr>
          <a:xfrm>
            <a:off x="251520" y="2714465"/>
            <a:ext cx="8668343" cy="586022"/>
            <a:chOff x="251520" y="2714465"/>
            <a:chExt cx="8668343" cy="586022"/>
          </a:xfrm>
        </p:grpSpPr>
        <p:sp>
          <p:nvSpPr>
            <p:cNvPr id="6" name="四角形: 角を丸くする 5">
              <a:extLst>
                <a:ext uri="{FF2B5EF4-FFF2-40B4-BE49-F238E27FC236}">
                  <a16:creationId xmlns:a16="http://schemas.microsoft.com/office/drawing/2014/main" id="{B0631389-36BE-470B-899B-0661E104F160}"/>
                </a:ext>
              </a:extLst>
            </p:cNvPr>
            <p:cNvSpPr/>
            <p:nvPr/>
          </p:nvSpPr>
          <p:spPr>
            <a:xfrm>
              <a:off x="251520" y="2724422"/>
              <a:ext cx="1714525" cy="53375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届出事由</a:t>
              </a:r>
            </a:p>
          </p:txBody>
        </p:sp>
        <p:sp>
          <p:nvSpPr>
            <p:cNvPr id="7" name="四角形: 角を丸くする 6">
              <a:extLst>
                <a:ext uri="{FF2B5EF4-FFF2-40B4-BE49-F238E27FC236}">
                  <a16:creationId xmlns:a16="http://schemas.microsoft.com/office/drawing/2014/main" id="{3FDE5EFB-632B-46B3-95D3-26575E555ACD}"/>
                </a:ext>
              </a:extLst>
            </p:cNvPr>
            <p:cNvSpPr/>
            <p:nvPr/>
          </p:nvSpPr>
          <p:spPr>
            <a:xfrm>
              <a:off x="2306627" y="2724423"/>
              <a:ext cx="2952328" cy="57606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届出義務者</a:t>
              </a:r>
            </a:p>
          </p:txBody>
        </p:sp>
        <p:sp>
          <p:nvSpPr>
            <p:cNvPr id="8" name="四角形: 角を丸くする 7">
              <a:extLst>
                <a:ext uri="{FF2B5EF4-FFF2-40B4-BE49-F238E27FC236}">
                  <a16:creationId xmlns:a16="http://schemas.microsoft.com/office/drawing/2014/main" id="{665C135B-86A7-473C-97EA-C4FC5853BBF0}"/>
                </a:ext>
              </a:extLst>
            </p:cNvPr>
            <p:cNvSpPr/>
            <p:nvPr/>
          </p:nvSpPr>
          <p:spPr>
            <a:xfrm>
              <a:off x="5535487" y="2714465"/>
              <a:ext cx="3384376" cy="5760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効力執行時期</a:t>
              </a:r>
            </a:p>
          </p:txBody>
        </p:sp>
      </p:grpSp>
      <p:grpSp>
        <p:nvGrpSpPr>
          <p:cNvPr id="4" name="グループ化 3">
            <a:extLst>
              <a:ext uri="{FF2B5EF4-FFF2-40B4-BE49-F238E27FC236}">
                <a16:creationId xmlns:a16="http://schemas.microsoft.com/office/drawing/2014/main" id="{9B73FE98-7408-4765-AA3A-B42E7B6A1506}"/>
              </a:ext>
            </a:extLst>
          </p:cNvPr>
          <p:cNvGrpSpPr/>
          <p:nvPr/>
        </p:nvGrpSpPr>
        <p:grpSpPr>
          <a:xfrm>
            <a:off x="266998" y="3538502"/>
            <a:ext cx="8668343" cy="650463"/>
            <a:chOff x="251520" y="3351988"/>
            <a:chExt cx="8668343" cy="650463"/>
          </a:xfrm>
        </p:grpSpPr>
        <p:sp>
          <p:nvSpPr>
            <p:cNvPr id="9" name="四角形: 角を丸くする 8">
              <a:extLst>
                <a:ext uri="{FF2B5EF4-FFF2-40B4-BE49-F238E27FC236}">
                  <a16:creationId xmlns:a16="http://schemas.microsoft.com/office/drawing/2014/main" id="{A90A85FA-A229-4C9F-9719-83B8588CC1EC}"/>
                </a:ext>
              </a:extLst>
            </p:cNvPr>
            <p:cNvSpPr/>
            <p:nvPr/>
          </p:nvSpPr>
          <p:spPr>
            <a:xfrm>
              <a:off x="251520" y="3351988"/>
              <a:ext cx="1714525" cy="6371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①死亡</a:t>
              </a:r>
            </a:p>
          </p:txBody>
        </p:sp>
        <p:sp>
          <p:nvSpPr>
            <p:cNvPr id="10" name="四角形: 角を丸くする 9">
              <a:extLst>
                <a:ext uri="{FF2B5EF4-FFF2-40B4-BE49-F238E27FC236}">
                  <a16:creationId xmlns:a16="http://schemas.microsoft.com/office/drawing/2014/main" id="{DA5DECEE-DA90-4502-9095-F48FBB245027}"/>
                </a:ext>
              </a:extLst>
            </p:cNvPr>
            <p:cNvSpPr/>
            <p:nvPr/>
          </p:nvSpPr>
          <p:spPr>
            <a:xfrm>
              <a:off x="2288269" y="3421567"/>
              <a:ext cx="2952328" cy="57606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相続人</a:t>
              </a:r>
            </a:p>
          </p:txBody>
        </p:sp>
        <p:sp>
          <p:nvSpPr>
            <p:cNvPr id="11" name="四角形: 角を丸くする 10">
              <a:extLst>
                <a:ext uri="{FF2B5EF4-FFF2-40B4-BE49-F238E27FC236}">
                  <a16:creationId xmlns:a16="http://schemas.microsoft.com/office/drawing/2014/main" id="{0A7EA2C5-6BE6-4F08-A15D-9FFF85490CFE}"/>
                </a:ext>
              </a:extLst>
            </p:cNvPr>
            <p:cNvSpPr/>
            <p:nvPr/>
          </p:nvSpPr>
          <p:spPr>
            <a:xfrm>
              <a:off x="5535487" y="3410653"/>
              <a:ext cx="3384376" cy="5917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死亡時</a:t>
              </a:r>
            </a:p>
          </p:txBody>
        </p:sp>
      </p:grpSp>
      <p:grpSp>
        <p:nvGrpSpPr>
          <p:cNvPr id="5" name="グループ化 4">
            <a:extLst>
              <a:ext uri="{FF2B5EF4-FFF2-40B4-BE49-F238E27FC236}">
                <a16:creationId xmlns:a16="http://schemas.microsoft.com/office/drawing/2014/main" id="{0D35DC3A-BD2E-48C3-90A6-D45E4324E6B5}"/>
              </a:ext>
            </a:extLst>
          </p:cNvPr>
          <p:cNvGrpSpPr/>
          <p:nvPr/>
        </p:nvGrpSpPr>
        <p:grpSpPr>
          <a:xfrm>
            <a:off x="261176" y="4387450"/>
            <a:ext cx="8671494" cy="1301647"/>
            <a:chOff x="257174" y="4077486"/>
            <a:chExt cx="8671494" cy="1301647"/>
          </a:xfrm>
        </p:grpSpPr>
        <p:sp>
          <p:nvSpPr>
            <p:cNvPr id="12" name="四角形: 角を丸くする 11">
              <a:extLst>
                <a:ext uri="{FF2B5EF4-FFF2-40B4-BE49-F238E27FC236}">
                  <a16:creationId xmlns:a16="http://schemas.microsoft.com/office/drawing/2014/main" id="{6FD8607B-5C45-4300-BD39-41A3546D5C8C}"/>
                </a:ext>
              </a:extLst>
            </p:cNvPr>
            <p:cNvSpPr/>
            <p:nvPr/>
          </p:nvSpPr>
          <p:spPr>
            <a:xfrm>
              <a:off x="257174" y="4082990"/>
              <a:ext cx="1722537" cy="129614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②心身</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の故障</a:t>
              </a:r>
            </a:p>
          </p:txBody>
        </p:sp>
        <p:sp>
          <p:nvSpPr>
            <p:cNvPr id="15" name="四角形: 角を丸くする 14">
              <a:extLst>
                <a:ext uri="{FF2B5EF4-FFF2-40B4-BE49-F238E27FC236}">
                  <a16:creationId xmlns:a16="http://schemas.microsoft.com/office/drawing/2014/main" id="{E5256D45-3FFC-441A-9F59-9C77318A7F60}"/>
                </a:ext>
              </a:extLst>
            </p:cNvPr>
            <p:cNvSpPr/>
            <p:nvPr/>
          </p:nvSpPr>
          <p:spPr>
            <a:xfrm>
              <a:off x="2288269" y="4082991"/>
              <a:ext cx="2952328" cy="129614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取引士本人</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その法定代理人</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同居の親族</a:t>
              </a:r>
            </a:p>
          </p:txBody>
        </p:sp>
        <p:sp>
          <p:nvSpPr>
            <p:cNvPr id="18" name="四角形: 角を丸くする 17">
              <a:extLst>
                <a:ext uri="{FF2B5EF4-FFF2-40B4-BE49-F238E27FC236}">
                  <a16:creationId xmlns:a16="http://schemas.microsoft.com/office/drawing/2014/main" id="{A024ECDB-E354-41B4-9894-9D460F115BC0}"/>
                </a:ext>
              </a:extLst>
            </p:cNvPr>
            <p:cNvSpPr/>
            <p:nvPr/>
          </p:nvSpPr>
          <p:spPr>
            <a:xfrm>
              <a:off x="5544292" y="4077486"/>
              <a:ext cx="3384376" cy="1296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届出時</a:t>
              </a:r>
            </a:p>
          </p:txBody>
        </p:sp>
      </p:grpSp>
      <p:grpSp>
        <p:nvGrpSpPr>
          <p:cNvPr id="13" name="グループ化 12">
            <a:extLst>
              <a:ext uri="{FF2B5EF4-FFF2-40B4-BE49-F238E27FC236}">
                <a16:creationId xmlns:a16="http://schemas.microsoft.com/office/drawing/2014/main" id="{4D102E83-2F1B-401A-A066-31B077BFE897}"/>
              </a:ext>
            </a:extLst>
          </p:cNvPr>
          <p:cNvGrpSpPr/>
          <p:nvPr/>
        </p:nvGrpSpPr>
        <p:grpSpPr>
          <a:xfrm>
            <a:off x="376696" y="5864198"/>
            <a:ext cx="8572681" cy="577904"/>
            <a:chOff x="280422" y="5577086"/>
            <a:chExt cx="8572681" cy="577904"/>
          </a:xfrm>
        </p:grpSpPr>
        <p:sp>
          <p:nvSpPr>
            <p:cNvPr id="14" name="四角形: 角を丸くする 13">
              <a:extLst>
                <a:ext uri="{FF2B5EF4-FFF2-40B4-BE49-F238E27FC236}">
                  <a16:creationId xmlns:a16="http://schemas.microsoft.com/office/drawing/2014/main" id="{3CF275A8-AF9F-49C6-97C2-85BB780EFC0A}"/>
                </a:ext>
              </a:extLst>
            </p:cNvPr>
            <p:cNvSpPr/>
            <p:nvPr/>
          </p:nvSpPr>
          <p:spPr>
            <a:xfrm>
              <a:off x="280422" y="5577086"/>
              <a:ext cx="1714525" cy="57606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③破産</a:t>
              </a:r>
            </a:p>
          </p:txBody>
        </p:sp>
        <p:sp>
          <p:nvSpPr>
            <p:cNvPr id="16" name="四角形: 角を丸くする 15">
              <a:extLst>
                <a:ext uri="{FF2B5EF4-FFF2-40B4-BE49-F238E27FC236}">
                  <a16:creationId xmlns:a16="http://schemas.microsoft.com/office/drawing/2014/main" id="{2E1B6CCD-9A85-4744-897F-4EBE1E021118}"/>
                </a:ext>
              </a:extLst>
            </p:cNvPr>
            <p:cNvSpPr/>
            <p:nvPr/>
          </p:nvSpPr>
          <p:spPr>
            <a:xfrm>
              <a:off x="2195997" y="5577086"/>
              <a:ext cx="2952328" cy="57606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取引士本人</a:t>
              </a:r>
            </a:p>
          </p:txBody>
        </p:sp>
        <p:sp>
          <p:nvSpPr>
            <p:cNvPr id="19" name="四角形: 角を丸くする 18">
              <a:extLst>
                <a:ext uri="{FF2B5EF4-FFF2-40B4-BE49-F238E27FC236}">
                  <a16:creationId xmlns:a16="http://schemas.microsoft.com/office/drawing/2014/main" id="{5FA22A1F-4B31-4F1A-9C5A-4A224646CB80}"/>
                </a:ext>
              </a:extLst>
            </p:cNvPr>
            <p:cNvSpPr/>
            <p:nvPr/>
          </p:nvSpPr>
          <p:spPr>
            <a:xfrm>
              <a:off x="5468727" y="5578926"/>
              <a:ext cx="3384376" cy="5760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届出時</a:t>
              </a:r>
            </a:p>
          </p:txBody>
        </p:sp>
      </p:grpSp>
      <p:sp>
        <p:nvSpPr>
          <p:cNvPr id="24" name="四角形: 角を丸くする 23">
            <a:extLst>
              <a:ext uri="{FF2B5EF4-FFF2-40B4-BE49-F238E27FC236}">
                <a16:creationId xmlns:a16="http://schemas.microsoft.com/office/drawing/2014/main" id="{EA54E9E0-45B8-4F18-8D1A-A76ED755072D}"/>
              </a:ext>
            </a:extLst>
          </p:cNvPr>
          <p:cNvSpPr/>
          <p:nvPr/>
        </p:nvSpPr>
        <p:spPr>
          <a:xfrm>
            <a:off x="251520" y="1327551"/>
            <a:ext cx="8699301" cy="11430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取引士であった者に次の事由が生じたときは、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に登録を受けた都道府県知事に届け出なければなりません。なお、死亡の場合は、相続人が死亡の事実を知ったときから</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日以内に届け出ることになります。</a:t>
            </a:r>
          </a:p>
        </p:txBody>
      </p:sp>
      <p:pic>
        <p:nvPicPr>
          <p:cNvPr id="17" name="オーディオ 16">
            <a:hlinkClick r:id="" action="ppaction://media"/>
            <a:extLst>
              <a:ext uri="{FF2B5EF4-FFF2-40B4-BE49-F238E27FC236}">
                <a16:creationId xmlns:a16="http://schemas.microsoft.com/office/drawing/2014/main" id="{820875BE-83EE-40E2-80EA-35D2D9157CF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24728" y="6135462"/>
            <a:ext cx="609600" cy="609600"/>
          </a:xfrm>
          <a:prstGeom prst="rect">
            <a:avLst/>
          </a:prstGeom>
        </p:spPr>
      </p:pic>
    </p:spTree>
    <p:custDataLst>
      <p:tags r:id="rId1"/>
    </p:custDataLst>
    <p:extLst>
      <p:ext uri="{BB962C8B-B14F-4D97-AF65-F5344CB8AC3E}">
        <p14:creationId xmlns:p14="http://schemas.microsoft.com/office/powerpoint/2010/main" val="1460813541"/>
      </p:ext>
    </p:extLst>
  </p:cSld>
  <p:clrMapOvr>
    <a:masterClrMapping/>
  </p:clrMapOvr>
  <mc:AlternateContent xmlns:mc="http://schemas.openxmlformats.org/markup-compatibility/2006" xmlns:p14="http://schemas.microsoft.com/office/powerpoint/2010/main">
    <mc:Choice Requires="p14">
      <p:transition spd="slow" p14:dur="2000" advTm="92066"/>
    </mc:Choice>
    <mc:Fallback xmlns="">
      <p:transition spd="slow" advTm="92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000"/>
                                        <p:tgtEl>
                                          <p:spTgt spid="24"/>
                                        </p:tgtEl>
                                      </p:cBhvr>
                                    </p:animEffect>
                                    <p:anim calcmode="lin" valueType="num">
                                      <p:cBhvr>
                                        <p:cTn id="12" dur="2000" fill="hold"/>
                                        <p:tgtEl>
                                          <p:spTgt spid="24"/>
                                        </p:tgtEl>
                                        <p:attrNameLst>
                                          <p:attrName>ppt_w</p:attrName>
                                        </p:attrNameLst>
                                      </p:cBhvr>
                                      <p:tavLst>
                                        <p:tav tm="0" fmla="#ppt_w*sin(2.5*pi*$)">
                                          <p:val>
                                            <p:fltVal val="0"/>
                                          </p:val>
                                        </p:tav>
                                        <p:tav tm="100000">
                                          <p:val>
                                            <p:fltVal val="1"/>
                                          </p:val>
                                        </p:tav>
                                      </p:tavLst>
                                    </p:anim>
                                    <p:anim calcmode="lin" valueType="num">
                                      <p:cBhvr>
                                        <p:cTn id="13"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7"/>
                </p:tgtEl>
              </p:cMediaNode>
            </p:audio>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３．重要事項説明</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417638"/>
            <a:ext cx="8640960" cy="1143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「重要事項説明」とは、取引の対象となっている</a:t>
            </a:r>
            <a:r>
              <a:rPr kumimoji="1" lang="ja-JP" altLang="en-US" sz="2000" b="1" dirty="0">
                <a:solidFill>
                  <a:srgbClr val="FF0000"/>
                </a:solidFill>
                <a:latin typeface="Meiryo UI" panose="020B0604030504040204" pitchFamily="50" charset="-128"/>
                <a:ea typeface="Meiryo UI" panose="020B0604030504040204" pitchFamily="50" charset="-128"/>
              </a:rPr>
              <a:t>物件内容及び取引条件についての説明</a:t>
            </a:r>
            <a:r>
              <a:rPr kumimoji="1" lang="ja-JP" altLang="en-US" sz="2000" b="1" dirty="0">
                <a:solidFill>
                  <a:schemeClr val="tx1"/>
                </a:solidFill>
                <a:latin typeface="Meiryo UI" panose="020B0604030504040204" pitchFamily="50" charset="-128"/>
                <a:ea typeface="Meiryo UI" panose="020B0604030504040204" pitchFamily="50" charset="-128"/>
              </a:rPr>
              <a:t>です。</a:t>
            </a: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251519" y="2708921"/>
            <a:ext cx="3782145" cy="387444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例えば、不動産売買の場合、買主に対して売買契約締結前の段階で、不動産物件の内容や取引条件について、</a:t>
            </a:r>
          </a:p>
          <a:p>
            <a:r>
              <a:rPr kumimoji="1" lang="ja-JP" altLang="en-US" sz="2000" b="1" dirty="0">
                <a:solidFill>
                  <a:schemeClr val="tx1"/>
                </a:solidFill>
                <a:latin typeface="Meiryo UI" panose="020B0604030504040204" pitchFamily="50" charset="-128"/>
                <a:ea typeface="Meiryo UI" panose="020B0604030504040204" pitchFamily="50" charset="-128"/>
              </a:rPr>
              <a:t>取引士によって重要事項説明書（</a:t>
            </a:r>
            <a:r>
              <a:rPr kumimoji="1" lang="en-US" altLang="ja-JP" sz="2000" b="1" dirty="0">
                <a:solidFill>
                  <a:schemeClr val="tx1"/>
                </a:solidFill>
                <a:latin typeface="Meiryo UI" panose="020B0604030504040204" pitchFamily="50" charset="-128"/>
                <a:ea typeface="Meiryo UI" panose="020B0604030504040204" pitchFamily="50" charset="-128"/>
              </a:rPr>
              <a:t>35</a:t>
            </a:r>
            <a:r>
              <a:rPr kumimoji="1" lang="ja-JP" altLang="en-US" sz="2000" b="1" dirty="0">
                <a:solidFill>
                  <a:schemeClr val="tx1"/>
                </a:solidFill>
                <a:latin typeface="Meiryo UI" panose="020B0604030504040204" pitchFamily="50" charset="-128"/>
                <a:ea typeface="Meiryo UI" panose="020B0604030504040204" pitchFamily="50" charset="-128"/>
              </a:rPr>
              <a:t>条書面）を交付して詳しく説明することが義務付けられています。</a:t>
            </a:r>
          </a:p>
        </p:txBody>
      </p:sp>
      <p:grpSp>
        <p:nvGrpSpPr>
          <p:cNvPr id="4" name="グループ化 3">
            <a:extLst>
              <a:ext uri="{FF2B5EF4-FFF2-40B4-BE49-F238E27FC236}">
                <a16:creationId xmlns:a16="http://schemas.microsoft.com/office/drawing/2014/main" id="{B270952F-EE62-4DB4-AEB0-F1B1D31478EC}"/>
              </a:ext>
            </a:extLst>
          </p:cNvPr>
          <p:cNvGrpSpPr/>
          <p:nvPr/>
        </p:nvGrpSpPr>
        <p:grpSpPr>
          <a:xfrm>
            <a:off x="4259177" y="2940233"/>
            <a:ext cx="4671724" cy="3413883"/>
            <a:chOff x="4259177" y="2940233"/>
            <a:chExt cx="4671724" cy="3413883"/>
          </a:xfrm>
        </p:grpSpPr>
        <p:pic>
          <p:nvPicPr>
            <p:cNvPr id="6" name="グラフィックス 5" descr="男性のプロフィール 単色塗りつぶし">
              <a:extLst>
                <a:ext uri="{FF2B5EF4-FFF2-40B4-BE49-F238E27FC236}">
                  <a16:creationId xmlns:a16="http://schemas.microsoft.com/office/drawing/2014/main" id="{C7E1FFE5-08BE-445F-A5F4-BD90A4D4B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52120" y="4983162"/>
              <a:ext cx="914400" cy="914400"/>
            </a:xfrm>
            <a:prstGeom prst="rect">
              <a:avLst/>
            </a:prstGeom>
          </p:spPr>
        </p:pic>
        <p:pic>
          <p:nvPicPr>
            <p:cNvPr id="18" name="グラフィックス 17" descr="ユーザー 単色塗りつぶし">
              <a:extLst>
                <a:ext uri="{FF2B5EF4-FFF2-40B4-BE49-F238E27FC236}">
                  <a16:creationId xmlns:a16="http://schemas.microsoft.com/office/drawing/2014/main" id="{7C10BFC1-62E9-4F43-81AD-586399160E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59177" y="3340343"/>
              <a:ext cx="914400" cy="914400"/>
            </a:xfrm>
            <a:prstGeom prst="rect">
              <a:avLst/>
            </a:prstGeom>
          </p:spPr>
        </p:pic>
        <p:pic>
          <p:nvPicPr>
            <p:cNvPr id="19" name="グラフィックス 18" descr="ユーザー 単色塗りつぶし">
              <a:extLst>
                <a:ext uri="{FF2B5EF4-FFF2-40B4-BE49-F238E27FC236}">
                  <a16:creationId xmlns:a16="http://schemas.microsoft.com/office/drawing/2014/main" id="{53DDB161-5DB2-4E50-8C70-DDF861C5C3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76256" y="3340343"/>
              <a:ext cx="914400" cy="914400"/>
            </a:xfrm>
            <a:prstGeom prst="rect">
              <a:avLst/>
            </a:prstGeom>
          </p:spPr>
        </p:pic>
        <p:sp>
          <p:nvSpPr>
            <p:cNvPr id="21" name="テキスト ボックス 20">
              <a:extLst>
                <a:ext uri="{FF2B5EF4-FFF2-40B4-BE49-F238E27FC236}">
                  <a16:creationId xmlns:a16="http://schemas.microsoft.com/office/drawing/2014/main" id="{E99A86E8-FD34-46E3-A12A-6F76CEA5B899}"/>
                </a:ext>
              </a:extLst>
            </p:cNvPr>
            <p:cNvSpPr txBox="1"/>
            <p:nvPr/>
          </p:nvSpPr>
          <p:spPr>
            <a:xfrm>
              <a:off x="4343400" y="2951496"/>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p>
          </p:txBody>
        </p:sp>
        <p:sp>
          <p:nvSpPr>
            <p:cNvPr id="22" name="テキスト ボックス 21">
              <a:extLst>
                <a:ext uri="{FF2B5EF4-FFF2-40B4-BE49-F238E27FC236}">
                  <a16:creationId xmlns:a16="http://schemas.microsoft.com/office/drawing/2014/main" id="{F2DF7977-0B91-46CB-812A-CC9101199914}"/>
                </a:ext>
              </a:extLst>
            </p:cNvPr>
            <p:cNvSpPr txBox="1"/>
            <p:nvPr/>
          </p:nvSpPr>
          <p:spPr>
            <a:xfrm>
              <a:off x="7020272" y="2940233"/>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23" name="矢印: 右 22">
              <a:extLst>
                <a:ext uri="{FF2B5EF4-FFF2-40B4-BE49-F238E27FC236}">
                  <a16:creationId xmlns:a16="http://schemas.microsoft.com/office/drawing/2014/main" id="{8F896938-CFBB-458A-9569-93AFDDCF2056}"/>
                </a:ext>
              </a:extLst>
            </p:cNvPr>
            <p:cNvSpPr/>
            <p:nvPr/>
          </p:nvSpPr>
          <p:spPr>
            <a:xfrm>
              <a:off x="5436096" y="3797543"/>
              <a:ext cx="1130424" cy="279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D7C1C05-4D15-45F6-AD5D-E7D2DD8D0609}"/>
                </a:ext>
              </a:extLst>
            </p:cNvPr>
            <p:cNvSpPr txBox="1"/>
            <p:nvPr/>
          </p:nvSpPr>
          <p:spPr>
            <a:xfrm>
              <a:off x="5647359" y="5954006"/>
              <a:ext cx="113042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取引士</a:t>
              </a:r>
            </a:p>
          </p:txBody>
        </p:sp>
        <p:sp>
          <p:nvSpPr>
            <p:cNvPr id="25" name="矢印: 上カーブ 24">
              <a:extLst>
                <a:ext uri="{FF2B5EF4-FFF2-40B4-BE49-F238E27FC236}">
                  <a16:creationId xmlns:a16="http://schemas.microsoft.com/office/drawing/2014/main" id="{AFB128F9-0E89-46EC-876F-108ACC20557E}"/>
                </a:ext>
              </a:extLst>
            </p:cNvPr>
            <p:cNvSpPr/>
            <p:nvPr/>
          </p:nvSpPr>
          <p:spPr>
            <a:xfrm rot="18822514">
              <a:off x="6331799" y="4519299"/>
              <a:ext cx="1440881" cy="573396"/>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a:extLst>
                <a:ext uri="{FF2B5EF4-FFF2-40B4-BE49-F238E27FC236}">
                  <a16:creationId xmlns:a16="http://schemas.microsoft.com/office/drawing/2014/main" id="{2ECE985B-5F5D-424B-9D05-608A119F5EDC}"/>
                </a:ext>
              </a:extLst>
            </p:cNvPr>
            <p:cNvSpPr txBox="1"/>
            <p:nvPr/>
          </p:nvSpPr>
          <p:spPr>
            <a:xfrm>
              <a:off x="6934634" y="5180979"/>
              <a:ext cx="1996267"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重要事項説明</a:t>
              </a:r>
            </a:p>
          </p:txBody>
        </p:sp>
      </p:grpSp>
      <p:pic>
        <p:nvPicPr>
          <p:cNvPr id="5" name="オーディオ 4">
            <a:hlinkClick r:id="" action="ppaction://media"/>
            <a:extLst>
              <a:ext uri="{FF2B5EF4-FFF2-40B4-BE49-F238E27FC236}">
                <a16:creationId xmlns:a16="http://schemas.microsoft.com/office/drawing/2014/main" id="{5CE66476-ADA4-41D0-B6DC-118581FD124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332640" y="5989815"/>
            <a:ext cx="609600" cy="609600"/>
          </a:xfrm>
          <a:prstGeom prst="rect">
            <a:avLst/>
          </a:prstGeom>
        </p:spPr>
      </p:pic>
    </p:spTree>
    <p:custDataLst>
      <p:tags r:id="rId1"/>
    </p:custDataLst>
    <p:extLst>
      <p:ext uri="{BB962C8B-B14F-4D97-AF65-F5344CB8AC3E}">
        <p14:creationId xmlns:p14="http://schemas.microsoft.com/office/powerpoint/2010/main" val="2530837640"/>
      </p:ext>
    </p:extLst>
  </p:cSld>
  <p:clrMapOvr>
    <a:masterClrMapping/>
  </p:clrMapOvr>
  <mc:AlternateContent xmlns:mc="http://schemas.openxmlformats.org/markup-compatibility/2006" xmlns:p14="http://schemas.microsoft.com/office/powerpoint/2010/main">
    <mc:Choice Requires="p14">
      <p:transition spd="slow" p14:dur="2000" advTm="47741"/>
    </mc:Choice>
    <mc:Fallback xmlns="">
      <p:transition spd="slow" advTm="4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４．重要事項説明書（</a:t>
            </a:r>
            <a:r>
              <a:rPr lang="en-US" altLang="ja-JP" sz="3200" b="1" dirty="0">
                <a:solidFill>
                  <a:prstClr val="black"/>
                </a:solidFill>
                <a:latin typeface="Meiryo UI" panose="020B0604030504040204" pitchFamily="50" charset="-128"/>
                <a:ea typeface="Meiryo UI" panose="020B0604030504040204" pitchFamily="50" charset="-128"/>
              </a:rPr>
              <a:t>35</a:t>
            </a:r>
            <a:r>
              <a:rPr lang="ja-JP" altLang="en-US" sz="3200" b="1" dirty="0">
                <a:solidFill>
                  <a:prstClr val="black"/>
                </a:solidFill>
                <a:latin typeface="Meiryo UI" panose="020B0604030504040204" pitchFamily="50" charset="-128"/>
                <a:ea typeface="Meiryo UI" panose="020B0604030504040204" pitchFamily="50" charset="-128"/>
              </a:rPr>
              <a:t>条書面）への記名</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417638"/>
            <a:ext cx="8640960" cy="1143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「重要事項説明書（</a:t>
            </a:r>
            <a:r>
              <a:rPr kumimoji="1" lang="en-US" altLang="ja-JP" sz="2000" b="1" dirty="0">
                <a:solidFill>
                  <a:schemeClr val="tx1"/>
                </a:solidFill>
                <a:latin typeface="Meiryo UI" panose="020B0604030504040204" pitchFamily="50" charset="-128"/>
                <a:ea typeface="Meiryo UI" panose="020B0604030504040204" pitchFamily="50" charset="-128"/>
              </a:rPr>
              <a:t>35</a:t>
            </a:r>
            <a:r>
              <a:rPr kumimoji="1" lang="ja-JP" altLang="en-US" sz="2000" b="1" dirty="0">
                <a:solidFill>
                  <a:schemeClr val="tx1"/>
                </a:solidFill>
                <a:latin typeface="Meiryo UI" panose="020B0604030504040204" pitchFamily="50" charset="-128"/>
                <a:ea typeface="Meiryo UI" panose="020B0604030504040204" pitchFamily="50" charset="-128"/>
              </a:rPr>
              <a:t>条書面）への記名」とは、重要事項説明書に重要事項説明を行う</a:t>
            </a:r>
            <a:r>
              <a:rPr kumimoji="1" lang="ja-JP" altLang="en-US" sz="2000" b="1" dirty="0">
                <a:solidFill>
                  <a:srgbClr val="FF0000"/>
                </a:solidFill>
                <a:latin typeface="Meiryo UI" panose="020B0604030504040204" pitchFamily="50" charset="-128"/>
                <a:ea typeface="Meiryo UI" panose="020B0604030504040204" pitchFamily="50" charset="-128"/>
              </a:rPr>
              <a:t>取引士の氏名を記載すること</a:t>
            </a:r>
            <a:r>
              <a:rPr kumimoji="1" lang="ja-JP" altLang="en-US" sz="2000" b="1" dirty="0">
                <a:solidFill>
                  <a:schemeClr val="tx1"/>
                </a:solidFill>
                <a:latin typeface="Meiryo UI" panose="020B0604030504040204" pitchFamily="50" charset="-128"/>
                <a:ea typeface="Meiryo UI" panose="020B0604030504040204" pitchFamily="50" charset="-128"/>
              </a:rPr>
              <a:t>です。</a:t>
            </a: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272637" y="2793058"/>
            <a:ext cx="5699751" cy="341724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重要事項説明は、重要事項説明書を買主・借主に交付して説明します。そしてその書面には、重要事項説明を行った取引士が記名をします。これは、買主等に重要事項説明を法定通りに行ったこと、そしてその説明内容に誤りや偽りがないことについて責任を負うことを確約したことを意味します。</a:t>
            </a:r>
          </a:p>
          <a:p>
            <a:r>
              <a:rPr kumimoji="1" lang="ja-JP" altLang="en-US" sz="2000" b="1" dirty="0">
                <a:solidFill>
                  <a:srgbClr val="FF0000"/>
                </a:solidFill>
                <a:latin typeface="Meiryo UI" panose="020B0604030504040204" pitchFamily="50" charset="-128"/>
                <a:ea typeface="Meiryo UI" panose="020B0604030504040204" pitchFamily="50" charset="-128"/>
              </a:rPr>
              <a:t>重要事項説明及びその説明内容についての責任の明確化</a:t>
            </a:r>
            <a:r>
              <a:rPr kumimoji="1" lang="ja-JP" altLang="en-US" sz="2000" b="1" dirty="0">
                <a:solidFill>
                  <a:schemeClr val="tx1"/>
                </a:solidFill>
                <a:latin typeface="Meiryo UI" panose="020B0604030504040204" pitchFamily="50" charset="-128"/>
                <a:ea typeface="Meiryo UI" panose="020B0604030504040204" pitchFamily="50" charset="-128"/>
              </a:rPr>
              <a:t>を図ります。</a:t>
            </a:r>
          </a:p>
        </p:txBody>
      </p:sp>
      <p:grpSp>
        <p:nvGrpSpPr>
          <p:cNvPr id="4" name="グループ化 3">
            <a:extLst>
              <a:ext uri="{FF2B5EF4-FFF2-40B4-BE49-F238E27FC236}">
                <a16:creationId xmlns:a16="http://schemas.microsoft.com/office/drawing/2014/main" id="{074E0063-D7D8-47DA-95D3-5E926FD408B2}"/>
              </a:ext>
            </a:extLst>
          </p:cNvPr>
          <p:cNvGrpSpPr/>
          <p:nvPr/>
        </p:nvGrpSpPr>
        <p:grpSpPr>
          <a:xfrm>
            <a:off x="6259378" y="2906836"/>
            <a:ext cx="2419483" cy="3465435"/>
            <a:chOff x="6259378" y="2906836"/>
            <a:chExt cx="2419483" cy="3465435"/>
          </a:xfrm>
        </p:grpSpPr>
        <p:pic>
          <p:nvPicPr>
            <p:cNvPr id="6" name="グラフィックス 5" descr="男性のプロフィール 単色塗りつぶし">
              <a:extLst>
                <a:ext uri="{FF2B5EF4-FFF2-40B4-BE49-F238E27FC236}">
                  <a16:creationId xmlns:a16="http://schemas.microsoft.com/office/drawing/2014/main" id="{C7E1FFE5-08BE-445F-A5F4-BD90A4D4B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59378" y="5039606"/>
              <a:ext cx="914400" cy="914400"/>
            </a:xfrm>
            <a:prstGeom prst="rect">
              <a:avLst/>
            </a:prstGeom>
          </p:spPr>
        </p:pic>
        <p:pic>
          <p:nvPicPr>
            <p:cNvPr id="19" name="グラフィックス 18" descr="ユーザー 単色塗りつぶし">
              <a:extLst>
                <a:ext uri="{FF2B5EF4-FFF2-40B4-BE49-F238E27FC236}">
                  <a16:creationId xmlns:a16="http://schemas.microsoft.com/office/drawing/2014/main" id="{53DDB161-5DB2-4E50-8C70-DDF861C5C3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7472" y="3306946"/>
              <a:ext cx="914400" cy="914400"/>
            </a:xfrm>
            <a:prstGeom prst="rect">
              <a:avLst/>
            </a:prstGeom>
          </p:spPr>
        </p:pic>
        <p:sp>
          <p:nvSpPr>
            <p:cNvPr id="22" name="テキスト ボックス 21">
              <a:extLst>
                <a:ext uri="{FF2B5EF4-FFF2-40B4-BE49-F238E27FC236}">
                  <a16:creationId xmlns:a16="http://schemas.microsoft.com/office/drawing/2014/main" id="{F2DF7977-0B91-46CB-812A-CC9101199914}"/>
                </a:ext>
              </a:extLst>
            </p:cNvPr>
            <p:cNvSpPr txBox="1"/>
            <p:nvPr/>
          </p:nvSpPr>
          <p:spPr>
            <a:xfrm>
              <a:off x="7764461" y="2906836"/>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24" name="テキスト ボックス 23">
              <a:extLst>
                <a:ext uri="{FF2B5EF4-FFF2-40B4-BE49-F238E27FC236}">
                  <a16:creationId xmlns:a16="http://schemas.microsoft.com/office/drawing/2014/main" id="{BD7C1C05-4D15-45F6-AD5D-E7D2DD8D0609}"/>
                </a:ext>
              </a:extLst>
            </p:cNvPr>
            <p:cNvSpPr txBox="1"/>
            <p:nvPr/>
          </p:nvSpPr>
          <p:spPr>
            <a:xfrm>
              <a:off x="6345866" y="5972161"/>
              <a:ext cx="113042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取引士</a:t>
              </a:r>
            </a:p>
          </p:txBody>
        </p:sp>
        <p:sp>
          <p:nvSpPr>
            <p:cNvPr id="25" name="矢印: 上カーブ 24">
              <a:extLst>
                <a:ext uri="{FF2B5EF4-FFF2-40B4-BE49-F238E27FC236}">
                  <a16:creationId xmlns:a16="http://schemas.microsoft.com/office/drawing/2014/main" id="{AFB128F9-0E89-46EC-876F-108ACC20557E}"/>
                </a:ext>
              </a:extLst>
            </p:cNvPr>
            <p:cNvSpPr/>
            <p:nvPr/>
          </p:nvSpPr>
          <p:spPr>
            <a:xfrm rot="18822514">
              <a:off x="7044021" y="4578699"/>
              <a:ext cx="1440881" cy="573396"/>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a:extLst>
                <a:ext uri="{FF2B5EF4-FFF2-40B4-BE49-F238E27FC236}">
                  <a16:creationId xmlns:a16="http://schemas.microsoft.com/office/drawing/2014/main" id="{2ECE985B-5F5D-424B-9D05-608A119F5EDC}"/>
                </a:ext>
              </a:extLst>
            </p:cNvPr>
            <p:cNvSpPr txBox="1"/>
            <p:nvPr/>
          </p:nvSpPr>
          <p:spPr>
            <a:xfrm>
              <a:off x="6273823" y="3588400"/>
              <a:ext cx="1684521" cy="707886"/>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35</a:t>
              </a:r>
              <a:r>
                <a:rPr kumimoji="1" lang="ja-JP" altLang="en-US" sz="2000" b="1" dirty="0">
                  <a:solidFill>
                    <a:srgbClr val="FF0000"/>
                  </a:solidFill>
                  <a:latin typeface="Meiryo UI" panose="020B0604030504040204" pitchFamily="50" charset="-128"/>
                  <a:ea typeface="Meiryo UI" panose="020B0604030504040204" pitchFamily="50" charset="-128"/>
                </a:rPr>
                <a:t>条書面</a:t>
              </a:r>
              <a:endParaRPr kumimoji="1" lang="en-US" altLang="ja-JP" sz="2000" b="1" dirty="0">
                <a:solidFill>
                  <a:srgbClr val="FF0000"/>
                </a:solidFill>
                <a:latin typeface="Meiryo UI" panose="020B0604030504040204" pitchFamily="50" charset="-128"/>
                <a:ea typeface="Meiryo UI" panose="020B0604030504040204" pitchFamily="50" charset="-128"/>
              </a:endParaRPr>
            </a:p>
            <a:p>
              <a:r>
                <a:rPr kumimoji="1" lang="ja-JP" altLang="en-US" sz="2000" b="1" dirty="0">
                  <a:solidFill>
                    <a:srgbClr val="FF0000"/>
                  </a:solidFill>
                  <a:latin typeface="Meiryo UI" panose="020B0604030504040204" pitchFamily="50" charset="-128"/>
                  <a:ea typeface="Meiryo UI" panose="020B0604030504040204" pitchFamily="50" charset="-128"/>
                </a:rPr>
                <a:t>への記名</a:t>
              </a:r>
            </a:p>
          </p:txBody>
        </p:sp>
        <p:pic>
          <p:nvPicPr>
            <p:cNvPr id="5" name="グラフィックス 4" descr="ドキュメント 単色塗りつぶし">
              <a:extLst>
                <a:ext uri="{FF2B5EF4-FFF2-40B4-BE49-F238E27FC236}">
                  <a16:creationId xmlns:a16="http://schemas.microsoft.com/office/drawing/2014/main" id="{64FB2765-C294-4BDF-93D3-0B1F48CD13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35273" y="4181840"/>
              <a:ext cx="914400" cy="914400"/>
            </a:xfrm>
            <a:prstGeom prst="rect">
              <a:avLst/>
            </a:prstGeom>
          </p:spPr>
        </p:pic>
      </p:grpSp>
      <p:pic>
        <p:nvPicPr>
          <p:cNvPr id="11" name="オーディオ 10">
            <a:hlinkClick r:id="" action="ppaction://media"/>
            <a:extLst>
              <a:ext uri="{FF2B5EF4-FFF2-40B4-BE49-F238E27FC236}">
                <a16:creationId xmlns:a16="http://schemas.microsoft.com/office/drawing/2014/main" id="{49B53510-0BD7-46F4-A46D-2F543EDE395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116616" y="5905500"/>
            <a:ext cx="609600" cy="609600"/>
          </a:xfrm>
          <a:prstGeom prst="rect">
            <a:avLst/>
          </a:prstGeom>
        </p:spPr>
      </p:pic>
    </p:spTree>
    <p:custDataLst>
      <p:tags r:id="rId1"/>
    </p:custDataLst>
    <p:extLst>
      <p:ext uri="{BB962C8B-B14F-4D97-AF65-F5344CB8AC3E}">
        <p14:creationId xmlns:p14="http://schemas.microsoft.com/office/powerpoint/2010/main" val="1232195546"/>
      </p:ext>
    </p:extLst>
  </p:cSld>
  <p:clrMapOvr>
    <a:masterClrMapping/>
  </p:clrMapOvr>
  <mc:AlternateContent xmlns:mc="http://schemas.openxmlformats.org/markup-compatibility/2006" xmlns:p14="http://schemas.microsoft.com/office/powerpoint/2010/main">
    <mc:Choice Requires="p14">
      <p:transition spd="slow" p14:dur="2000" advTm="68875"/>
    </mc:Choice>
    <mc:Fallback xmlns="">
      <p:transition spd="slow" advTm="6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1"/>
                </p:tgtEl>
              </p:cMediaNode>
            </p:audio>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５．契約内容記載書面（</a:t>
            </a:r>
            <a:r>
              <a:rPr lang="en-US" altLang="ja-JP" sz="3200" b="1" dirty="0">
                <a:solidFill>
                  <a:prstClr val="black"/>
                </a:solidFill>
                <a:latin typeface="Meiryo UI" panose="020B0604030504040204" pitchFamily="50" charset="-128"/>
                <a:ea typeface="Meiryo UI" panose="020B0604030504040204" pitchFamily="50" charset="-128"/>
              </a:rPr>
              <a:t>37</a:t>
            </a:r>
            <a:r>
              <a:rPr lang="ja-JP" altLang="en-US" sz="3200" b="1" dirty="0">
                <a:solidFill>
                  <a:prstClr val="black"/>
                </a:solidFill>
                <a:latin typeface="Meiryo UI" panose="020B0604030504040204" pitchFamily="50" charset="-128"/>
                <a:ea typeface="Meiryo UI" panose="020B0604030504040204" pitchFamily="50" charset="-128"/>
              </a:rPr>
              <a:t>条書面）への記名</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417638"/>
            <a:ext cx="8640960" cy="1143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契約内容記載書面（</a:t>
            </a:r>
            <a:r>
              <a:rPr kumimoji="1" lang="en-US" altLang="ja-JP" sz="2000" b="1" dirty="0">
                <a:solidFill>
                  <a:schemeClr val="tx1"/>
                </a:solidFill>
                <a:latin typeface="Meiryo UI" panose="020B0604030504040204" pitchFamily="50" charset="-128"/>
                <a:ea typeface="Meiryo UI" panose="020B0604030504040204" pitchFamily="50" charset="-128"/>
              </a:rPr>
              <a:t>37</a:t>
            </a:r>
            <a:r>
              <a:rPr kumimoji="1" lang="ja-JP" altLang="en-US" sz="2000" b="1" dirty="0">
                <a:solidFill>
                  <a:schemeClr val="tx1"/>
                </a:solidFill>
                <a:latin typeface="Meiryo UI" panose="020B0604030504040204" pitchFamily="50" charset="-128"/>
                <a:ea typeface="Meiryo UI" panose="020B0604030504040204" pitchFamily="50" charset="-128"/>
              </a:rPr>
              <a:t>条書面）への記名とは、</a:t>
            </a:r>
            <a:r>
              <a:rPr kumimoji="1" lang="ja-JP" altLang="en-US" sz="2000" b="1" dirty="0">
                <a:solidFill>
                  <a:srgbClr val="FF0000"/>
                </a:solidFill>
                <a:latin typeface="Meiryo UI" panose="020B0604030504040204" pitchFamily="50" charset="-128"/>
                <a:ea typeface="Meiryo UI" panose="020B0604030504040204" pitchFamily="50" charset="-128"/>
              </a:rPr>
              <a:t>契約締結後に交付される契約書に取引士の氏名を記載すること</a:t>
            </a:r>
            <a:r>
              <a:rPr kumimoji="1" lang="ja-JP" altLang="en-US" sz="2000" b="1" dirty="0">
                <a:solidFill>
                  <a:schemeClr val="tx1"/>
                </a:solidFill>
                <a:latin typeface="Meiryo UI" panose="020B0604030504040204" pitchFamily="50" charset="-128"/>
                <a:ea typeface="Meiryo UI" panose="020B0604030504040204" pitchFamily="50" charset="-128"/>
              </a:rPr>
              <a:t>です。</a:t>
            </a: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272637" y="2793058"/>
            <a:ext cx="5699751" cy="387444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重要事項説明をして取引物件について納得した買主等が、売主との間で契約を締結します。宅建業者は契約当事者に対して、その契約した内容についての書面（契約内容記載書面（</a:t>
            </a:r>
            <a:r>
              <a:rPr kumimoji="1" lang="en-US" altLang="ja-JP" sz="2000" b="1" dirty="0">
                <a:solidFill>
                  <a:schemeClr val="tx1"/>
                </a:solidFill>
                <a:latin typeface="Meiryo UI" panose="020B0604030504040204" pitchFamily="50" charset="-128"/>
                <a:ea typeface="Meiryo UI" panose="020B0604030504040204" pitchFamily="50" charset="-128"/>
              </a:rPr>
              <a:t>37</a:t>
            </a:r>
            <a:r>
              <a:rPr kumimoji="1" lang="ja-JP" altLang="en-US" sz="2000" b="1" dirty="0">
                <a:solidFill>
                  <a:schemeClr val="tx1"/>
                </a:solidFill>
                <a:latin typeface="Meiryo UI" panose="020B0604030504040204" pitchFamily="50" charset="-128"/>
                <a:ea typeface="Meiryo UI" panose="020B0604030504040204" pitchFamily="50" charset="-128"/>
              </a:rPr>
              <a:t>条書面））を交付することが義務付けられています。通常、この書面は「契約書」として交付されています。この契約書に取引士が、記名をします。これは、取引士が契約及び契約内容に問題がなかったことについて責任を負うことを確約するためです。</a:t>
            </a:r>
          </a:p>
          <a:p>
            <a:r>
              <a:rPr kumimoji="1" lang="ja-JP" altLang="en-US" sz="2000" b="1" dirty="0">
                <a:solidFill>
                  <a:srgbClr val="FF0000"/>
                </a:solidFill>
                <a:latin typeface="Meiryo UI" panose="020B0604030504040204" pitchFamily="50" charset="-128"/>
                <a:ea typeface="Meiryo UI" panose="020B0604030504040204" pitchFamily="50" charset="-128"/>
              </a:rPr>
              <a:t>契約及びその内容についての責任の明確化</a:t>
            </a:r>
            <a:r>
              <a:rPr kumimoji="1" lang="ja-JP" altLang="en-US" sz="2000" b="1" dirty="0">
                <a:solidFill>
                  <a:schemeClr val="tx1"/>
                </a:solidFill>
                <a:latin typeface="Meiryo UI" panose="020B0604030504040204" pitchFamily="50" charset="-128"/>
                <a:ea typeface="Meiryo UI" panose="020B0604030504040204" pitchFamily="50" charset="-128"/>
              </a:rPr>
              <a:t>を図ります。</a:t>
            </a:r>
          </a:p>
        </p:txBody>
      </p:sp>
      <p:grpSp>
        <p:nvGrpSpPr>
          <p:cNvPr id="7" name="グループ化 6">
            <a:extLst>
              <a:ext uri="{FF2B5EF4-FFF2-40B4-BE49-F238E27FC236}">
                <a16:creationId xmlns:a16="http://schemas.microsoft.com/office/drawing/2014/main" id="{8FB67B6F-4839-4F4F-86B4-08F5C147ED95}"/>
              </a:ext>
            </a:extLst>
          </p:cNvPr>
          <p:cNvGrpSpPr/>
          <p:nvPr/>
        </p:nvGrpSpPr>
        <p:grpSpPr>
          <a:xfrm>
            <a:off x="6143945" y="2946633"/>
            <a:ext cx="3011002" cy="3616636"/>
            <a:chOff x="6143945" y="2946633"/>
            <a:chExt cx="3011002" cy="3616636"/>
          </a:xfrm>
        </p:grpSpPr>
        <p:pic>
          <p:nvPicPr>
            <p:cNvPr id="6" name="グラフィックス 5" descr="男性のプロフィール 単色塗りつぶし">
              <a:extLst>
                <a:ext uri="{FF2B5EF4-FFF2-40B4-BE49-F238E27FC236}">
                  <a16:creationId xmlns:a16="http://schemas.microsoft.com/office/drawing/2014/main" id="{C7E1FFE5-08BE-445F-A5F4-BD90A4D4B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4470" y="5367489"/>
              <a:ext cx="914400" cy="914400"/>
            </a:xfrm>
            <a:prstGeom prst="rect">
              <a:avLst/>
            </a:prstGeom>
          </p:spPr>
        </p:pic>
        <p:pic>
          <p:nvPicPr>
            <p:cNvPr id="19" name="グラフィックス 18" descr="ユーザー 単色塗りつぶし">
              <a:extLst>
                <a:ext uri="{FF2B5EF4-FFF2-40B4-BE49-F238E27FC236}">
                  <a16:creationId xmlns:a16="http://schemas.microsoft.com/office/drawing/2014/main" id="{53DDB161-5DB2-4E50-8C70-DDF861C5C3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89823" y="3301433"/>
              <a:ext cx="914400" cy="914400"/>
            </a:xfrm>
            <a:prstGeom prst="rect">
              <a:avLst/>
            </a:prstGeom>
          </p:spPr>
        </p:pic>
        <p:sp>
          <p:nvSpPr>
            <p:cNvPr id="22" name="テキスト ボックス 21">
              <a:extLst>
                <a:ext uri="{FF2B5EF4-FFF2-40B4-BE49-F238E27FC236}">
                  <a16:creationId xmlns:a16="http://schemas.microsoft.com/office/drawing/2014/main" id="{F2DF7977-0B91-46CB-812A-CC9101199914}"/>
                </a:ext>
              </a:extLst>
            </p:cNvPr>
            <p:cNvSpPr txBox="1"/>
            <p:nvPr/>
          </p:nvSpPr>
          <p:spPr>
            <a:xfrm>
              <a:off x="8002296" y="2953282"/>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24" name="テキスト ボックス 23">
              <a:extLst>
                <a:ext uri="{FF2B5EF4-FFF2-40B4-BE49-F238E27FC236}">
                  <a16:creationId xmlns:a16="http://schemas.microsoft.com/office/drawing/2014/main" id="{BD7C1C05-4D15-45F6-AD5D-E7D2DD8D0609}"/>
                </a:ext>
              </a:extLst>
            </p:cNvPr>
            <p:cNvSpPr txBox="1"/>
            <p:nvPr/>
          </p:nvSpPr>
          <p:spPr>
            <a:xfrm>
              <a:off x="7005038" y="6163159"/>
              <a:ext cx="113042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取引士</a:t>
              </a:r>
            </a:p>
          </p:txBody>
        </p:sp>
        <p:pic>
          <p:nvPicPr>
            <p:cNvPr id="5" name="グラフィックス 4" descr="ドキュメント 単色塗りつぶし">
              <a:extLst>
                <a:ext uri="{FF2B5EF4-FFF2-40B4-BE49-F238E27FC236}">
                  <a16:creationId xmlns:a16="http://schemas.microsoft.com/office/drawing/2014/main" id="{64FB2765-C294-4BDF-93D3-0B1F48CD13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95154" y="4113058"/>
              <a:ext cx="914400" cy="914400"/>
            </a:xfrm>
            <a:prstGeom prst="rect">
              <a:avLst/>
            </a:prstGeom>
          </p:spPr>
        </p:pic>
        <p:pic>
          <p:nvPicPr>
            <p:cNvPr id="13" name="グラフィックス 12" descr="ユーザー 単色塗りつぶし">
              <a:extLst>
                <a:ext uri="{FF2B5EF4-FFF2-40B4-BE49-F238E27FC236}">
                  <a16:creationId xmlns:a16="http://schemas.microsoft.com/office/drawing/2014/main" id="{B3C98686-75EF-488F-941F-35F0715517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43945" y="3275539"/>
              <a:ext cx="914400" cy="914400"/>
            </a:xfrm>
            <a:prstGeom prst="rect">
              <a:avLst/>
            </a:prstGeom>
          </p:spPr>
        </p:pic>
        <p:sp>
          <p:nvSpPr>
            <p:cNvPr id="4" name="矢印: 左右 3">
              <a:extLst>
                <a:ext uri="{FF2B5EF4-FFF2-40B4-BE49-F238E27FC236}">
                  <a16:creationId xmlns:a16="http://schemas.microsoft.com/office/drawing/2014/main" id="{C197C8C1-A94A-49B1-8E81-DE4ADAD81C9D}"/>
                </a:ext>
              </a:extLst>
            </p:cNvPr>
            <p:cNvSpPr/>
            <p:nvPr/>
          </p:nvSpPr>
          <p:spPr>
            <a:xfrm>
              <a:off x="6981751" y="3751787"/>
              <a:ext cx="914400" cy="2330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3BEE974-C5D6-484E-ADA9-09C5CCA2578B}"/>
                </a:ext>
              </a:extLst>
            </p:cNvPr>
            <p:cNvSpPr txBox="1"/>
            <p:nvPr/>
          </p:nvSpPr>
          <p:spPr>
            <a:xfrm>
              <a:off x="6380180" y="2946633"/>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売主</a:t>
              </a:r>
            </a:p>
          </p:txBody>
        </p:sp>
        <p:sp>
          <p:nvSpPr>
            <p:cNvPr id="16" name="テキスト ボックス 15">
              <a:extLst>
                <a:ext uri="{FF2B5EF4-FFF2-40B4-BE49-F238E27FC236}">
                  <a16:creationId xmlns:a16="http://schemas.microsoft.com/office/drawing/2014/main" id="{9AC22873-75AA-48E2-99BD-D973B7583FE9}"/>
                </a:ext>
              </a:extLst>
            </p:cNvPr>
            <p:cNvSpPr txBox="1"/>
            <p:nvPr/>
          </p:nvSpPr>
          <p:spPr>
            <a:xfrm>
              <a:off x="8024523" y="5388612"/>
              <a:ext cx="1130424" cy="1015663"/>
            </a:xfrm>
            <a:prstGeom prst="rect">
              <a:avLst/>
            </a:prstGeom>
            <a:noFill/>
          </p:spPr>
          <p:txBody>
            <a:bodyPr wrap="square" rtlCol="0">
              <a:spAutoFit/>
            </a:bodyPr>
            <a:lstStyle/>
            <a:p>
              <a:r>
                <a:rPr kumimoji="1" lang="en-US" altLang="ja-JP" sz="2000" b="1" dirty="0">
                  <a:solidFill>
                    <a:srgbClr val="FF0000"/>
                  </a:solidFill>
                  <a:latin typeface="Meiryo UI" panose="020B0604030504040204" pitchFamily="50" charset="-128"/>
                  <a:ea typeface="Meiryo UI" panose="020B0604030504040204" pitchFamily="50" charset="-128"/>
                </a:rPr>
                <a:t>37</a:t>
              </a:r>
              <a:r>
                <a:rPr kumimoji="1" lang="ja-JP" altLang="en-US" sz="2000" b="1" dirty="0">
                  <a:solidFill>
                    <a:srgbClr val="FF0000"/>
                  </a:solidFill>
                  <a:latin typeface="Meiryo UI" panose="020B0604030504040204" pitchFamily="50" charset="-128"/>
                  <a:ea typeface="Meiryo UI" panose="020B0604030504040204" pitchFamily="50" charset="-128"/>
                </a:rPr>
                <a:t>条書面への記名</a:t>
              </a:r>
            </a:p>
          </p:txBody>
        </p:sp>
        <p:pic>
          <p:nvPicPr>
            <p:cNvPr id="17" name="グラフィックス 16" descr="ドキュメント 単色塗りつぶし">
              <a:extLst>
                <a:ext uri="{FF2B5EF4-FFF2-40B4-BE49-F238E27FC236}">
                  <a16:creationId xmlns:a16="http://schemas.microsoft.com/office/drawing/2014/main" id="{65D33A5F-DBA3-4469-AD25-1A56BAA005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61701" y="4092636"/>
              <a:ext cx="914400" cy="914400"/>
            </a:xfrm>
            <a:prstGeom prst="rect">
              <a:avLst/>
            </a:prstGeom>
          </p:spPr>
        </p:pic>
        <p:sp>
          <p:nvSpPr>
            <p:cNvPr id="8" name="矢印: 右 7">
              <a:extLst>
                <a:ext uri="{FF2B5EF4-FFF2-40B4-BE49-F238E27FC236}">
                  <a16:creationId xmlns:a16="http://schemas.microsoft.com/office/drawing/2014/main" id="{41B7E7B5-ED3C-4DC4-ACAE-C252FF87F97F}"/>
                </a:ext>
              </a:extLst>
            </p:cNvPr>
            <p:cNvSpPr/>
            <p:nvPr/>
          </p:nvSpPr>
          <p:spPr>
            <a:xfrm rot="14333965">
              <a:off x="6607886" y="5099966"/>
              <a:ext cx="638910" cy="34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08BF380B-085F-4BF9-B57B-17192A84ACC7}"/>
                </a:ext>
              </a:extLst>
            </p:cNvPr>
            <p:cNvSpPr/>
            <p:nvPr/>
          </p:nvSpPr>
          <p:spPr>
            <a:xfrm rot="18504997">
              <a:off x="7797586" y="5113395"/>
              <a:ext cx="638910" cy="34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 name="オーディオ 10">
            <a:hlinkClick r:id="" action="ppaction://media"/>
            <a:extLst>
              <a:ext uri="{FF2B5EF4-FFF2-40B4-BE49-F238E27FC236}">
                <a16:creationId xmlns:a16="http://schemas.microsoft.com/office/drawing/2014/main" id="{C06368D7-344A-4ADA-95D9-BEB145A5062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404648" y="6180574"/>
            <a:ext cx="609600" cy="609600"/>
          </a:xfrm>
          <a:prstGeom prst="rect">
            <a:avLst/>
          </a:prstGeom>
        </p:spPr>
      </p:pic>
    </p:spTree>
    <p:custDataLst>
      <p:tags r:id="rId1"/>
    </p:custDataLst>
    <p:extLst>
      <p:ext uri="{BB962C8B-B14F-4D97-AF65-F5344CB8AC3E}">
        <p14:creationId xmlns:p14="http://schemas.microsoft.com/office/powerpoint/2010/main" val="2559847118"/>
      </p:ext>
    </p:extLst>
  </p:cSld>
  <p:clrMapOvr>
    <a:masterClrMapping/>
  </p:clrMapOvr>
  <mc:AlternateContent xmlns:mc="http://schemas.openxmlformats.org/markup-compatibility/2006" xmlns:p14="http://schemas.microsoft.com/office/powerpoint/2010/main">
    <mc:Choice Requires="p14">
      <p:transition spd="slow" p14:dur="2000" advTm="89952"/>
    </mc:Choice>
    <mc:Fallback xmlns="">
      <p:transition spd="slow" advTm="89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1"/>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６．宅地建物取引士への道</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587280"/>
            <a:ext cx="8640960" cy="18417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では、国家資格者である取引士には、どうしたらなれるのでしょうか？</a:t>
            </a:r>
          </a:p>
          <a:p>
            <a:r>
              <a:rPr kumimoji="1" lang="ja-JP" altLang="en-US" sz="2000" b="1" dirty="0">
                <a:solidFill>
                  <a:schemeClr val="tx1"/>
                </a:solidFill>
                <a:latin typeface="Meiryo UI" panose="020B0604030504040204" pitchFamily="50" charset="-128"/>
                <a:ea typeface="Meiryo UI" panose="020B0604030504040204" pitchFamily="50" charset="-128"/>
              </a:rPr>
              <a:t>取引士とは、</a:t>
            </a:r>
            <a:r>
              <a:rPr kumimoji="1" lang="ja-JP" altLang="en-US" sz="2000" b="1" dirty="0">
                <a:solidFill>
                  <a:srgbClr val="FF0000"/>
                </a:solidFill>
                <a:latin typeface="Meiryo UI" panose="020B0604030504040204" pitchFamily="50" charset="-128"/>
                <a:ea typeface="Meiryo UI" panose="020B0604030504040204" pitchFamily="50" charset="-128"/>
              </a:rPr>
              <a:t>取引士証の交付を受けた者</a:t>
            </a:r>
            <a:r>
              <a:rPr kumimoji="1" lang="ja-JP" altLang="en-US" sz="2000" b="1" dirty="0">
                <a:solidFill>
                  <a:schemeClr val="tx1"/>
                </a:solidFill>
                <a:latin typeface="Meiryo UI" panose="020B0604030504040204" pitchFamily="50" charset="-128"/>
                <a:ea typeface="Meiryo UI" panose="020B0604030504040204" pitchFamily="50" charset="-128"/>
              </a:rPr>
              <a:t>のことです。</a:t>
            </a:r>
          </a:p>
          <a:p>
            <a:r>
              <a:rPr kumimoji="1" lang="ja-JP" altLang="en-US" sz="2000" b="1" dirty="0">
                <a:solidFill>
                  <a:schemeClr val="tx1"/>
                </a:solidFill>
                <a:latin typeface="Meiryo UI" panose="020B0604030504040204" pitchFamily="50" charset="-128"/>
                <a:ea typeface="Meiryo UI" panose="020B0604030504040204" pitchFamily="50" charset="-128"/>
              </a:rPr>
              <a:t>従って、宅建試験に合格しただけでも、取引士資格登録をした場合であっても、取引士とは言えません。</a:t>
            </a: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263440" y="3768437"/>
            <a:ext cx="8617121" cy="18417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取引士になるためには、次のとおりです。</a:t>
            </a:r>
          </a:p>
          <a:p>
            <a:pPr algn="ctr"/>
            <a:endParaRPr kumimoji="1" lang="ja-JP" altLang="en-US" sz="2000" b="1" dirty="0">
              <a:solidFill>
                <a:schemeClr val="tx1"/>
              </a:solidFill>
              <a:latin typeface="Meiryo UI" panose="020B0604030504040204" pitchFamily="50" charset="-128"/>
              <a:ea typeface="Meiryo UI" panose="020B0604030504040204" pitchFamily="50" charset="-128"/>
            </a:endParaRPr>
          </a:p>
          <a:p>
            <a:pPr algn="ctr"/>
            <a:r>
              <a:rPr kumimoji="1" lang="ja-JP" altLang="en-US" sz="2000" b="1" dirty="0">
                <a:solidFill>
                  <a:srgbClr val="FF0000"/>
                </a:solidFill>
                <a:latin typeface="Meiryo UI" panose="020B0604030504040204" pitchFamily="50" charset="-128"/>
                <a:ea typeface="Meiryo UI" panose="020B0604030504040204" pitchFamily="50" charset="-128"/>
              </a:rPr>
              <a:t>宅建試験合格⇒資格登録⇒取引士証の交付</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pic>
        <p:nvPicPr>
          <p:cNvPr id="4" name="オーディオ 3">
            <a:hlinkClick r:id="" action="ppaction://media"/>
            <a:extLst>
              <a:ext uri="{FF2B5EF4-FFF2-40B4-BE49-F238E27FC236}">
                <a16:creationId xmlns:a16="http://schemas.microsoft.com/office/drawing/2014/main" id="{E37AB779-9806-4A2A-9450-783222F5273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116616" y="6057900"/>
            <a:ext cx="609600" cy="609600"/>
          </a:xfrm>
          <a:prstGeom prst="rect">
            <a:avLst/>
          </a:prstGeom>
        </p:spPr>
      </p:pic>
    </p:spTree>
    <p:custDataLst>
      <p:tags r:id="rId1"/>
    </p:custDataLst>
    <p:extLst>
      <p:ext uri="{BB962C8B-B14F-4D97-AF65-F5344CB8AC3E}">
        <p14:creationId xmlns:p14="http://schemas.microsoft.com/office/powerpoint/2010/main" val="2971824533"/>
      </p:ext>
    </p:extLst>
  </p:cSld>
  <p:clrMapOvr>
    <a:masterClrMapping/>
  </p:clrMapOvr>
  <mc:AlternateContent xmlns:mc="http://schemas.openxmlformats.org/markup-compatibility/2006" xmlns:p14="http://schemas.microsoft.com/office/powerpoint/2010/main">
    <mc:Choice Requires="p14">
      <p:transition spd="slow" p14:dur="2000" advTm="49405"/>
    </mc:Choice>
    <mc:Fallback xmlns="">
      <p:transition spd="slow" advTm="4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517754" y="472199"/>
            <a:ext cx="8435281" cy="895412"/>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７．取引士証交付の流れ</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grpSp>
        <p:nvGrpSpPr>
          <p:cNvPr id="8" name="グループ化 7">
            <a:extLst>
              <a:ext uri="{FF2B5EF4-FFF2-40B4-BE49-F238E27FC236}">
                <a16:creationId xmlns:a16="http://schemas.microsoft.com/office/drawing/2014/main" id="{84C0CA64-6ECA-4C2A-A695-6CE25276F3A6}"/>
              </a:ext>
            </a:extLst>
          </p:cNvPr>
          <p:cNvGrpSpPr/>
          <p:nvPr/>
        </p:nvGrpSpPr>
        <p:grpSpPr>
          <a:xfrm>
            <a:off x="271342" y="1455808"/>
            <a:ext cx="4970059" cy="4718409"/>
            <a:chOff x="271342" y="1455808"/>
            <a:chExt cx="4970059" cy="4718409"/>
          </a:xfrm>
        </p:grpSpPr>
        <p:sp>
          <p:nvSpPr>
            <p:cNvPr id="9" name="四角形: 角を丸くする 8">
              <a:extLst>
                <a:ext uri="{FF2B5EF4-FFF2-40B4-BE49-F238E27FC236}">
                  <a16:creationId xmlns:a16="http://schemas.microsoft.com/office/drawing/2014/main" id="{833E4DC2-665E-437B-B569-FDFCE8CE0E46}"/>
                </a:ext>
              </a:extLst>
            </p:cNvPr>
            <p:cNvSpPr/>
            <p:nvPr/>
          </p:nvSpPr>
          <p:spPr>
            <a:xfrm>
              <a:off x="289292" y="1509972"/>
              <a:ext cx="1412775" cy="174418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宅建試験合格</a:t>
              </a: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3784316" y="1455808"/>
              <a:ext cx="1457085" cy="174418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資格登録</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C347229E-708F-45E6-888E-514CCCAA561B}"/>
                </a:ext>
              </a:extLst>
            </p:cNvPr>
            <p:cNvSpPr/>
            <p:nvPr/>
          </p:nvSpPr>
          <p:spPr>
            <a:xfrm>
              <a:off x="271342" y="4332497"/>
              <a:ext cx="2036856" cy="18417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宅建登録</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gn="ctr"/>
              <a:r>
                <a:rPr kumimoji="1" lang="ja-JP" altLang="en-US" sz="2000" b="1" dirty="0">
                  <a:solidFill>
                    <a:schemeClr val="tx1"/>
                  </a:solidFill>
                  <a:latin typeface="Meiryo UI" panose="020B0604030504040204" pitchFamily="50" charset="-128"/>
                  <a:ea typeface="Meiryo UI" panose="020B0604030504040204" pitchFamily="50" charset="-128"/>
                </a:rPr>
                <a:t>実務講習</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（大臣指定）</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4" name="矢印: 右 3">
              <a:extLst>
                <a:ext uri="{FF2B5EF4-FFF2-40B4-BE49-F238E27FC236}">
                  <a16:creationId xmlns:a16="http://schemas.microsoft.com/office/drawing/2014/main" id="{B10539AA-2842-48D4-AA60-AB87952022F2}"/>
                </a:ext>
              </a:extLst>
            </p:cNvPr>
            <p:cNvSpPr/>
            <p:nvPr/>
          </p:nvSpPr>
          <p:spPr>
            <a:xfrm>
              <a:off x="1976782" y="2599387"/>
              <a:ext cx="1532665" cy="469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FB642840-D075-4A4A-A564-5314D7B22018}"/>
                </a:ext>
              </a:extLst>
            </p:cNvPr>
            <p:cNvSpPr/>
            <p:nvPr/>
          </p:nvSpPr>
          <p:spPr>
            <a:xfrm>
              <a:off x="476340" y="3431245"/>
              <a:ext cx="524548" cy="789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30C78C74-3FBA-4813-829A-D1FEF61C7189}"/>
                </a:ext>
              </a:extLst>
            </p:cNvPr>
            <p:cNvSpPr/>
            <p:nvPr/>
          </p:nvSpPr>
          <p:spPr>
            <a:xfrm rot="18633163">
              <a:off x="2095277" y="3988400"/>
              <a:ext cx="2261954" cy="469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745EDFE-6B42-4DB4-847A-EA2213709545}"/>
                </a:ext>
              </a:extLst>
            </p:cNvPr>
            <p:cNvSpPr txBox="1"/>
            <p:nvPr/>
          </p:nvSpPr>
          <p:spPr>
            <a:xfrm>
              <a:off x="1192655" y="3377022"/>
              <a:ext cx="1759997" cy="707886"/>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2</a:t>
              </a:r>
              <a:r>
                <a:rPr kumimoji="1" lang="ja-JP" altLang="en-US" sz="2000" b="1" dirty="0">
                  <a:latin typeface="Meiryo UI" panose="020B0604030504040204" pitchFamily="50" charset="-128"/>
                  <a:ea typeface="Meiryo UI" panose="020B0604030504040204" pitchFamily="50" charset="-128"/>
                </a:rPr>
                <a:t>年以上の</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実務経験なし</a:t>
              </a:r>
            </a:p>
          </p:txBody>
        </p:sp>
        <p:sp>
          <p:nvSpPr>
            <p:cNvPr id="17" name="テキスト ボックス 16">
              <a:extLst>
                <a:ext uri="{FF2B5EF4-FFF2-40B4-BE49-F238E27FC236}">
                  <a16:creationId xmlns:a16="http://schemas.microsoft.com/office/drawing/2014/main" id="{5EE24DF2-A82D-439F-BC6A-17B78F10722E}"/>
                </a:ext>
              </a:extLst>
            </p:cNvPr>
            <p:cNvSpPr txBox="1"/>
            <p:nvPr/>
          </p:nvSpPr>
          <p:spPr>
            <a:xfrm>
              <a:off x="1976782" y="1801875"/>
              <a:ext cx="1623771" cy="707886"/>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2</a:t>
              </a:r>
              <a:r>
                <a:rPr kumimoji="1" lang="ja-JP" altLang="en-US" sz="2000" b="1" dirty="0">
                  <a:latin typeface="Meiryo UI" panose="020B0604030504040204" pitchFamily="50" charset="-128"/>
                  <a:ea typeface="Meiryo UI" panose="020B0604030504040204" pitchFamily="50" charset="-128"/>
                </a:rPr>
                <a:t>年以上の実務経験あり</a:t>
              </a:r>
            </a:p>
          </p:txBody>
        </p:sp>
      </p:grpSp>
      <p:grpSp>
        <p:nvGrpSpPr>
          <p:cNvPr id="20" name="グループ化 19">
            <a:extLst>
              <a:ext uri="{FF2B5EF4-FFF2-40B4-BE49-F238E27FC236}">
                <a16:creationId xmlns:a16="http://schemas.microsoft.com/office/drawing/2014/main" id="{2009E737-3601-4DB4-A5BC-B7C960D935E4}"/>
              </a:ext>
            </a:extLst>
          </p:cNvPr>
          <p:cNvGrpSpPr/>
          <p:nvPr/>
        </p:nvGrpSpPr>
        <p:grpSpPr>
          <a:xfrm>
            <a:off x="4775729" y="1380789"/>
            <a:ext cx="4120297" cy="4793428"/>
            <a:chOff x="4775729" y="1380789"/>
            <a:chExt cx="4120297" cy="4793428"/>
          </a:xfrm>
        </p:grpSpPr>
        <p:sp>
          <p:nvSpPr>
            <p:cNvPr id="6" name="四角形: 角を丸くする 5">
              <a:extLst>
                <a:ext uri="{FF2B5EF4-FFF2-40B4-BE49-F238E27FC236}">
                  <a16:creationId xmlns:a16="http://schemas.microsoft.com/office/drawing/2014/main" id="{ED742599-A470-4D40-BCC9-548C873A6642}"/>
                </a:ext>
              </a:extLst>
            </p:cNvPr>
            <p:cNvSpPr/>
            <p:nvPr/>
          </p:nvSpPr>
          <p:spPr>
            <a:xfrm>
              <a:off x="7347706" y="1380789"/>
              <a:ext cx="1513054" cy="180870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latin typeface="Meiryo UI" panose="020B0604030504040204" pitchFamily="50" charset="-128"/>
                  <a:ea typeface="Meiryo UI" panose="020B0604030504040204" pitchFamily="50" charset="-128"/>
                </a:rPr>
                <a:t>取引士証の交付</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11" name="四角形: 角を丸くする 10">
              <a:extLst>
                <a:ext uri="{FF2B5EF4-FFF2-40B4-BE49-F238E27FC236}">
                  <a16:creationId xmlns:a16="http://schemas.microsoft.com/office/drawing/2014/main" id="{EEB8EC00-DC7A-4353-BEF5-316AEB02822C}"/>
                </a:ext>
              </a:extLst>
            </p:cNvPr>
            <p:cNvSpPr/>
            <p:nvPr/>
          </p:nvSpPr>
          <p:spPr>
            <a:xfrm>
              <a:off x="6859170" y="4332497"/>
              <a:ext cx="2036856" cy="18417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法定講習</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gn="ctr"/>
              <a:r>
                <a:rPr lang="ja-JP" altLang="en-US" sz="2000" b="1" dirty="0">
                  <a:solidFill>
                    <a:schemeClr val="tx1"/>
                  </a:solidFill>
                  <a:latin typeface="Meiryo UI" panose="020B0604030504040204" pitchFamily="50" charset="-128"/>
                  <a:ea typeface="Meiryo UI" panose="020B0604030504040204" pitchFamily="50" charset="-128"/>
                </a:rPr>
                <a:t>（知事指定）</a:t>
              </a:r>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sp>
          <p:nvSpPr>
            <p:cNvPr id="12" name="矢印: 右 11">
              <a:extLst>
                <a:ext uri="{FF2B5EF4-FFF2-40B4-BE49-F238E27FC236}">
                  <a16:creationId xmlns:a16="http://schemas.microsoft.com/office/drawing/2014/main" id="{5D56326E-CA76-47D8-A671-317B77EC74A4}"/>
                </a:ext>
              </a:extLst>
            </p:cNvPr>
            <p:cNvSpPr/>
            <p:nvPr/>
          </p:nvSpPr>
          <p:spPr>
            <a:xfrm>
              <a:off x="5677354" y="2540232"/>
              <a:ext cx="1513054" cy="469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F08C883D-FD6E-4C1E-B320-5095DBD8F88C}"/>
                </a:ext>
              </a:extLst>
            </p:cNvPr>
            <p:cNvSpPr/>
            <p:nvPr/>
          </p:nvSpPr>
          <p:spPr>
            <a:xfrm rot="2387639">
              <a:off x="4775729" y="3821861"/>
              <a:ext cx="2261954" cy="469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B2FA26DD-F635-4B55-8C94-DBCBE603ED82}"/>
                </a:ext>
              </a:extLst>
            </p:cNvPr>
            <p:cNvSpPr/>
            <p:nvPr/>
          </p:nvSpPr>
          <p:spPr>
            <a:xfrm rot="16200000">
              <a:off x="7863633" y="3595487"/>
              <a:ext cx="780281" cy="469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FA52F966-03DD-4384-B441-4837B47F13DE}"/>
                </a:ext>
              </a:extLst>
            </p:cNvPr>
            <p:cNvSpPr txBox="1"/>
            <p:nvPr/>
          </p:nvSpPr>
          <p:spPr>
            <a:xfrm>
              <a:off x="5508104" y="1761166"/>
              <a:ext cx="1532665"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試験合格後１年以内</a:t>
              </a:r>
            </a:p>
          </p:txBody>
        </p:sp>
        <p:sp>
          <p:nvSpPr>
            <p:cNvPr id="19" name="テキスト ボックス 18">
              <a:extLst>
                <a:ext uri="{FF2B5EF4-FFF2-40B4-BE49-F238E27FC236}">
                  <a16:creationId xmlns:a16="http://schemas.microsoft.com/office/drawing/2014/main" id="{7C1F9957-4783-4799-AC8B-8A7A5DDA3C0C}"/>
                </a:ext>
              </a:extLst>
            </p:cNvPr>
            <p:cNvSpPr txBox="1"/>
            <p:nvPr/>
          </p:nvSpPr>
          <p:spPr>
            <a:xfrm>
              <a:off x="5980182" y="3356640"/>
              <a:ext cx="1532665"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試験合格後１年以降</a:t>
              </a:r>
            </a:p>
          </p:txBody>
        </p:sp>
      </p:grpSp>
      <p:pic>
        <p:nvPicPr>
          <p:cNvPr id="21" name="オーディオ 20">
            <a:hlinkClick r:id="" action="ppaction://media"/>
            <a:extLst>
              <a:ext uri="{FF2B5EF4-FFF2-40B4-BE49-F238E27FC236}">
                <a16:creationId xmlns:a16="http://schemas.microsoft.com/office/drawing/2014/main" id="{BF72ED34-F244-4429-8293-2176BC654F9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116616" y="6048270"/>
            <a:ext cx="609600" cy="609600"/>
          </a:xfrm>
          <a:prstGeom prst="rect">
            <a:avLst/>
          </a:prstGeom>
        </p:spPr>
      </p:pic>
    </p:spTree>
    <p:custDataLst>
      <p:tags r:id="rId1"/>
    </p:custDataLst>
    <p:extLst>
      <p:ext uri="{BB962C8B-B14F-4D97-AF65-F5344CB8AC3E}">
        <p14:creationId xmlns:p14="http://schemas.microsoft.com/office/powerpoint/2010/main" val="418147353"/>
      </p:ext>
    </p:extLst>
  </p:cSld>
  <p:clrMapOvr>
    <a:masterClrMapping/>
  </p:clrMapOvr>
  <mc:AlternateContent xmlns:mc="http://schemas.openxmlformats.org/markup-compatibility/2006" xmlns:p14="http://schemas.microsoft.com/office/powerpoint/2010/main">
    <mc:Choice Requires="p14">
      <p:transition spd="slow" p14:dur="2000" advTm="74080"/>
    </mc:Choice>
    <mc:Fallback xmlns="">
      <p:transition spd="slow" advTm="7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479EC-FFB9-406A-BFB8-9B7BC34F1902}"/>
              </a:ext>
            </a:extLst>
          </p:cNvPr>
          <p:cNvSpPr>
            <a:spLocks noGrp="1"/>
          </p:cNvSpPr>
          <p:nvPr>
            <p:ph type="title"/>
          </p:nvPr>
        </p:nvSpPr>
        <p:spPr>
          <a:xfrm>
            <a:off x="460745" y="258212"/>
            <a:ext cx="8435281" cy="1143000"/>
          </a:xfrm>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８．</a:t>
            </a:r>
            <a:r>
              <a:rPr lang="zh-TW" altLang="en-US" sz="3200" b="1" dirty="0">
                <a:solidFill>
                  <a:prstClr val="black"/>
                </a:solidFill>
                <a:latin typeface="Meiryo UI" panose="020B0604030504040204" pitchFamily="50" charset="-128"/>
                <a:ea typeface="Meiryo UI" panose="020B0604030504040204" pitchFamily="50" charset="-128"/>
              </a:rPr>
              <a:t>宅建試験合格</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C28B3D8D-5351-41A8-A223-7CC00250B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9" name="四角形: 角を丸くする 8">
            <a:extLst>
              <a:ext uri="{FF2B5EF4-FFF2-40B4-BE49-F238E27FC236}">
                <a16:creationId xmlns:a16="http://schemas.microsoft.com/office/drawing/2014/main" id="{833E4DC2-665E-437B-B569-FDFCE8CE0E46}"/>
              </a:ext>
            </a:extLst>
          </p:cNvPr>
          <p:cNvSpPr/>
          <p:nvPr/>
        </p:nvSpPr>
        <p:spPr>
          <a:xfrm>
            <a:off x="251520" y="1402690"/>
            <a:ext cx="8640960" cy="150228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取引士となるためには、まず、</a:t>
            </a:r>
            <a:r>
              <a:rPr kumimoji="1" lang="zh-TW"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宅地建物取引士資格試験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宅建試験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合格</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することが必要です。</a:t>
            </a:r>
          </a:p>
        </p:txBody>
      </p:sp>
      <p:sp>
        <p:nvSpPr>
          <p:cNvPr id="10" name="四角形: 角を丸くする 9">
            <a:extLst>
              <a:ext uri="{FF2B5EF4-FFF2-40B4-BE49-F238E27FC236}">
                <a16:creationId xmlns:a16="http://schemas.microsoft.com/office/drawing/2014/main" id="{C04F7D51-A6E5-4EE5-8C33-E088F0652F88}"/>
              </a:ext>
            </a:extLst>
          </p:cNvPr>
          <p:cNvSpPr/>
          <p:nvPr/>
        </p:nvSpPr>
        <p:spPr>
          <a:xfrm>
            <a:off x="263440" y="3140968"/>
            <a:ext cx="8617121" cy="25202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試験の合格の効力は、原則、１回合格すれば生涯有効です。</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合格の時点で、「</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取引士試験合格者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」となります。</a:t>
            </a:r>
          </a:p>
        </p:txBody>
      </p:sp>
      <p:pic>
        <p:nvPicPr>
          <p:cNvPr id="4" name="オーディオ 3">
            <a:hlinkClick r:id="" action="ppaction://media"/>
            <a:extLst>
              <a:ext uri="{FF2B5EF4-FFF2-40B4-BE49-F238E27FC236}">
                <a16:creationId xmlns:a16="http://schemas.microsoft.com/office/drawing/2014/main" id="{5BA484E0-A8D0-4607-8677-A7B189C6772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116616" y="6057900"/>
            <a:ext cx="609600" cy="609600"/>
          </a:xfrm>
          <a:prstGeom prst="rect">
            <a:avLst/>
          </a:prstGeom>
        </p:spPr>
      </p:pic>
    </p:spTree>
    <p:custDataLst>
      <p:tags r:id="rId1"/>
    </p:custDataLst>
    <p:extLst>
      <p:ext uri="{BB962C8B-B14F-4D97-AF65-F5344CB8AC3E}">
        <p14:creationId xmlns:p14="http://schemas.microsoft.com/office/powerpoint/2010/main" val="818785945"/>
      </p:ext>
    </p:extLst>
  </p:cSld>
  <p:clrMapOvr>
    <a:masterClrMapping/>
  </p:clrMapOvr>
  <mc:AlternateContent xmlns:mc="http://schemas.openxmlformats.org/markup-compatibility/2006" xmlns:p14="http://schemas.microsoft.com/office/powerpoint/2010/main">
    <mc:Choice Requires="p14">
      <p:transition spd="slow" p14:dur="2000" advTm="35346"/>
    </mc:Choice>
    <mc:Fallback xmlns="">
      <p:transition spd="slow" advTm="35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ppt_w</p:attrName>
                                        </p:attrNameLst>
                                      </p:cBhvr>
                                      <p:tavLst>
                                        <p:tav tm="0" fmla="#ppt_w*sin(2.5*pi*$)">
                                          <p:val>
                                            <p:fltVal val="0"/>
                                          </p:val>
                                        </p:tav>
                                        <p:tav tm="100000">
                                          <p:val>
                                            <p:fltVal val="1"/>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1|12.2|1.7"/>
</p:tagLst>
</file>

<file path=ppt/tags/tag10.xml><?xml version="1.0" encoding="utf-8"?>
<p:tagLst xmlns:a="http://schemas.openxmlformats.org/drawingml/2006/main" xmlns:r="http://schemas.openxmlformats.org/officeDocument/2006/relationships" xmlns:p="http://schemas.openxmlformats.org/presentationml/2006/main">
  <p:tag name="TIMING" val="|5.4|13.7|25.3|2.5"/>
</p:tagLst>
</file>

<file path=ppt/tags/tag11.xml><?xml version="1.0" encoding="utf-8"?>
<p:tagLst xmlns:a="http://schemas.openxmlformats.org/drawingml/2006/main" xmlns:r="http://schemas.openxmlformats.org/officeDocument/2006/relationships" xmlns:p="http://schemas.openxmlformats.org/presentationml/2006/main">
  <p:tag name="TIMING" val="|7.1|26.4|28.9"/>
</p:tagLst>
</file>

<file path=ppt/tags/tag12.xml><?xml version="1.0" encoding="utf-8"?>
<p:tagLst xmlns:a="http://schemas.openxmlformats.org/drawingml/2006/main" xmlns:r="http://schemas.openxmlformats.org/officeDocument/2006/relationships" xmlns:p="http://schemas.openxmlformats.org/presentationml/2006/main">
  <p:tag name="TIMING" val="|5.7|14.9|34.2"/>
</p:tagLst>
</file>

<file path=ppt/tags/tag13.xml><?xml version="1.0" encoding="utf-8"?>
<p:tagLst xmlns:a="http://schemas.openxmlformats.org/drawingml/2006/main" xmlns:r="http://schemas.openxmlformats.org/officeDocument/2006/relationships" xmlns:p="http://schemas.openxmlformats.org/presentationml/2006/main">
  <p:tag name="TIMING" val="|5.1|20.5"/>
</p:tagLst>
</file>

<file path=ppt/tags/tag14.xml><?xml version="1.0" encoding="utf-8"?>
<p:tagLst xmlns:a="http://schemas.openxmlformats.org/drawingml/2006/main" xmlns:r="http://schemas.openxmlformats.org/officeDocument/2006/relationships" xmlns:p="http://schemas.openxmlformats.org/presentationml/2006/main">
  <p:tag name="TIMING" val="|7.4|14.5|16.8"/>
</p:tagLst>
</file>

<file path=ppt/tags/tag15.xml><?xml version="1.0" encoding="utf-8"?>
<p:tagLst xmlns:a="http://schemas.openxmlformats.org/drawingml/2006/main" xmlns:r="http://schemas.openxmlformats.org/officeDocument/2006/relationships" xmlns:p="http://schemas.openxmlformats.org/presentationml/2006/main">
  <p:tag name="TIMING" val="|8.9|12"/>
</p:tagLst>
</file>

<file path=ppt/tags/tag16.xml><?xml version="1.0" encoding="utf-8"?>
<p:tagLst xmlns:a="http://schemas.openxmlformats.org/drawingml/2006/main" xmlns:r="http://schemas.openxmlformats.org/officeDocument/2006/relationships" xmlns:p="http://schemas.openxmlformats.org/presentationml/2006/main">
  <p:tag name="TIMING" val="|7.9|17.1|1.4"/>
</p:tagLst>
</file>

<file path=ppt/tags/tag17.xml><?xml version="1.0" encoding="utf-8"?>
<p:tagLst xmlns:a="http://schemas.openxmlformats.org/drawingml/2006/main" xmlns:r="http://schemas.openxmlformats.org/officeDocument/2006/relationships" xmlns:p="http://schemas.openxmlformats.org/presentationml/2006/main">
  <p:tag name="TIMING" val="|6.9|24.6"/>
</p:tagLst>
</file>

<file path=ppt/tags/tag18.xml><?xml version="1.0" encoding="utf-8"?>
<p:tagLst xmlns:a="http://schemas.openxmlformats.org/drawingml/2006/main" xmlns:r="http://schemas.openxmlformats.org/officeDocument/2006/relationships" xmlns:p="http://schemas.openxmlformats.org/presentationml/2006/main">
  <p:tag name="TIMING" val="|8.7|41.4|13"/>
</p:tagLst>
</file>

<file path=ppt/tags/tag19.xml><?xml version="1.0" encoding="utf-8"?>
<p:tagLst xmlns:a="http://schemas.openxmlformats.org/drawingml/2006/main" xmlns:r="http://schemas.openxmlformats.org/officeDocument/2006/relationships" xmlns:p="http://schemas.openxmlformats.org/presentationml/2006/main">
  <p:tag name="TIMING" val="|8.7|32.3|1.3"/>
</p:tagLst>
</file>

<file path=ppt/tags/tag2.xml><?xml version="1.0" encoding="utf-8"?>
<p:tagLst xmlns:a="http://schemas.openxmlformats.org/drawingml/2006/main" xmlns:r="http://schemas.openxmlformats.org/officeDocument/2006/relationships" xmlns:p="http://schemas.openxmlformats.org/presentationml/2006/main">
  <p:tag name="TIMING" val="|6.9|22.3|2.3|3.1|2.4|7.4|1.7"/>
</p:tagLst>
</file>

<file path=ppt/tags/tag20.xml><?xml version="1.0" encoding="utf-8"?>
<p:tagLst xmlns:a="http://schemas.openxmlformats.org/drawingml/2006/main" xmlns:r="http://schemas.openxmlformats.org/officeDocument/2006/relationships" xmlns:p="http://schemas.openxmlformats.org/presentationml/2006/main">
  <p:tag name="TIMING" val="|9|20.1|1.3"/>
</p:tagLst>
</file>

<file path=ppt/tags/tag21.xml><?xml version="1.0" encoding="utf-8"?>
<p:tagLst xmlns:a="http://schemas.openxmlformats.org/drawingml/2006/main" xmlns:r="http://schemas.openxmlformats.org/officeDocument/2006/relationships" xmlns:p="http://schemas.openxmlformats.org/presentationml/2006/main">
  <p:tag name="TIMING" val="|9.2|30.8|1"/>
</p:tagLst>
</file>

<file path=ppt/tags/tag22.xml><?xml version="1.0" encoding="utf-8"?>
<p:tagLst xmlns:a="http://schemas.openxmlformats.org/drawingml/2006/main" xmlns:r="http://schemas.openxmlformats.org/officeDocument/2006/relationships" xmlns:p="http://schemas.openxmlformats.org/presentationml/2006/main">
  <p:tag name="TIMING" val="|9.9|30.4|2"/>
</p:tagLst>
</file>

<file path=ppt/tags/tag23.xml><?xml version="1.0" encoding="utf-8"?>
<p:tagLst xmlns:a="http://schemas.openxmlformats.org/drawingml/2006/main" xmlns:r="http://schemas.openxmlformats.org/officeDocument/2006/relationships" xmlns:p="http://schemas.openxmlformats.org/presentationml/2006/main">
  <p:tag name="TIMING" val="|9.3|43.7"/>
</p:tagLst>
</file>

<file path=ppt/tags/tag24.xml><?xml version="1.0" encoding="utf-8"?>
<p:tagLst xmlns:a="http://schemas.openxmlformats.org/drawingml/2006/main" xmlns:r="http://schemas.openxmlformats.org/officeDocument/2006/relationships" xmlns:p="http://schemas.openxmlformats.org/presentationml/2006/main">
  <p:tag name="TIMING" val="|9.4|32.5"/>
</p:tagLst>
</file>

<file path=ppt/tags/tag25.xml><?xml version="1.0" encoding="utf-8"?>
<p:tagLst xmlns:a="http://schemas.openxmlformats.org/drawingml/2006/main" xmlns:r="http://schemas.openxmlformats.org/officeDocument/2006/relationships" xmlns:p="http://schemas.openxmlformats.org/presentationml/2006/main">
  <p:tag name="TIMING" val="|13.2|13.2|18.6|14.7"/>
</p:tagLst>
</file>

<file path=ppt/tags/tag26.xml><?xml version="1.0" encoding="utf-8"?>
<p:tagLst xmlns:a="http://schemas.openxmlformats.org/drawingml/2006/main" xmlns:r="http://schemas.openxmlformats.org/officeDocument/2006/relationships" xmlns:p="http://schemas.openxmlformats.org/presentationml/2006/main">
  <p:tag name="TIMING" val="|7.1|27.9|1"/>
</p:tagLst>
</file>

<file path=ppt/tags/tag27.xml><?xml version="1.0" encoding="utf-8"?>
<p:tagLst xmlns:a="http://schemas.openxmlformats.org/drawingml/2006/main" xmlns:r="http://schemas.openxmlformats.org/officeDocument/2006/relationships" xmlns:p="http://schemas.openxmlformats.org/presentationml/2006/main">
  <p:tag name="TIMING" val="|7.7|3.9|16.5"/>
</p:tagLst>
</file>

<file path=ppt/tags/tag28.xml><?xml version="1.0" encoding="utf-8"?>
<p:tagLst xmlns:a="http://schemas.openxmlformats.org/drawingml/2006/main" xmlns:r="http://schemas.openxmlformats.org/officeDocument/2006/relationships" xmlns:p="http://schemas.openxmlformats.org/presentationml/2006/main">
  <p:tag name="TIMING" val="|5.9|18.6|1.4"/>
</p:tagLst>
</file>

<file path=ppt/tags/tag29.xml><?xml version="1.0" encoding="utf-8"?>
<p:tagLst xmlns:a="http://schemas.openxmlformats.org/drawingml/2006/main" xmlns:r="http://schemas.openxmlformats.org/officeDocument/2006/relationships" xmlns:p="http://schemas.openxmlformats.org/presentationml/2006/main">
  <p:tag name="TIMING" val="|6.8|3|21.5"/>
</p:tagLst>
</file>

<file path=ppt/tags/tag3.xml><?xml version="1.0" encoding="utf-8"?>
<p:tagLst xmlns:a="http://schemas.openxmlformats.org/drawingml/2006/main" xmlns:r="http://schemas.openxmlformats.org/officeDocument/2006/relationships" xmlns:p="http://schemas.openxmlformats.org/presentationml/2006/main">
  <p:tag name="TIMING" val="|4|11.9|1.7"/>
</p:tagLst>
</file>

<file path=ppt/tags/tag30.xml><?xml version="1.0" encoding="utf-8"?>
<p:tagLst xmlns:a="http://schemas.openxmlformats.org/drawingml/2006/main" xmlns:r="http://schemas.openxmlformats.org/officeDocument/2006/relationships" xmlns:p="http://schemas.openxmlformats.org/presentationml/2006/main">
  <p:tag name="TIMING" val="|5.4|26.5|2.4|17.8|21.6"/>
</p:tagLst>
</file>

<file path=ppt/tags/tag4.xml><?xml version="1.0" encoding="utf-8"?>
<p:tagLst xmlns:a="http://schemas.openxmlformats.org/drawingml/2006/main" xmlns:r="http://schemas.openxmlformats.org/officeDocument/2006/relationships" xmlns:p="http://schemas.openxmlformats.org/presentationml/2006/main">
  <p:tag name="TIMING" val="|8.2|15.8|1.2"/>
</p:tagLst>
</file>

<file path=ppt/tags/tag5.xml><?xml version="1.0" encoding="utf-8"?>
<p:tagLst xmlns:a="http://schemas.openxmlformats.org/drawingml/2006/main" xmlns:r="http://schemas.openxmlformats.org/officeDocument/2006/relationships" xmlns:p="http://schemas.openxmlformats.org/presentationml/2006/main">
  <p:tag name="TIMING" val="|8.2|15.5|0.9"/>
</p:tagLst>
</file>

<file path=ppt/tags/tag6.xml><?xml version="1.0" encoding="utf-8"?>
<p:tagLst xmlns:a="http://schemas.openxmlformats.org/drawingml/2006/main" xmlns:r="http://schemas.openxmlformats.org/officeDocument/2006/relationships" xmlns:p="http://schemas.openxmlformats.org/presentationml/2006/main">
  <p:tag name="TIMING" val="|7|25.8"/>
</p:tagLst>
</file>

<file path=ppt/tags/tag7.xml><?xml version="1.0" encoding="utf-8"?>
<p:tagLst xmlns:a="http://schemas.openxmlformats.org/drawingml/2006/main" xmlns:r="http://schemas.openxmlformats.org/officeDocument/2006/relationships" xmlns:p="http://schemas.openxmlformats.org/presentationml/2006/main">
  <p:tag name="TIMING" val="|4.7|32.4"/>
</p:tagLst>
</file>

<file path=ppt/tags/tag8.xml><?xml version="1.0" encoding="utf-8"?>
<p:tagLst xmlns:a="http://schemas.openxmlformats.org/drawingml/2006/main" xmlns:r="http://schemas.openxmlformats.org/officeDocument/2006/relationships" xmlns:p="http://schemas.openxmlformats.org/presentationml/2006/main">
  <p:tag name="TIMING" val="|3.6|12.2"/>
</p:tagLst>
</file>

<file path=ppt/tags/tag9.xml><?xml version="1.0" encoding="utf-8"?>
<p:tagLst xmlns:a="http://schemas.openxmlformats.org/drawingml/2006/main" xmlns:r="http://schemas.openxmlformats.org/officeDocument/2006/relationships" xmlns:p="http://schemas.openxmlformats.org/presentationml/2006/main">
  <p:tag name="TIMING" val="|8.4|16|3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ジャパネスク">
  <a:themeElements>
    <a:clrScheme name="ジャパネスク">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ジャパネスク">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ジャパネスク">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1525</TotalTime>
  <Words>3940</Words>
  <Application>Microsoft Office PowerPoint</Application>
  <PresentationFormat>画面に合わせる (4:3)</PresentationFormat>
  <Paragraphs>296</Paragraphs>
  <Slides>32</Slides>
  <Notes>1</Notes>
  <HiddenSlides>0</HiddenSlides>
  <MMClips>32</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32</vt:i4>
      </vt:variant>
    </vt:vector>
  </HeadingPairs>
  <TitlesOfParts>
    <vt:vector size="38" baseType="lpstr">
      <vt:lpstr>Meiryo UI</vt:lpstr>
      <vt:lpstr>Calibri</vt:lpstr>
      <vt:lpstr>Franklin Gothic Book</vt:lpstr>
      <vt:lpstr>Perpetua</vt:lpstr>
      <vt:lpstr>Wingdings 2</vt:lpstr>
      <vt:lpstr>ジャパネスク</vt:lpstr>
      <vt:lpstr>不動産法特論⑥</vt:lpstr>
      <vt:lpstr>１．宅地建物取引士とは</vt:lpstr>
      <vt:lpstr>２．宅地建物取引士の法定事務</vt:lpstr>
      <vt:lpstr>３．重要事項説明</vt:lpstr>
      <vt:lpstr>４．重要事項説明書（35条書面）への記名</vt:lpstr>
      <vt:lpstr>５．契約内容記載書面（37条書面）への記名</vt:lpstr>
      <vt:lpstr>６．宅地建物取引士への道</vt:lpstr>
      <vt:lpstr>７．取引士証交付の流れ</vt:lpstr>
      <vt:lpstr>８．宅建試験合格</vt:lpstr>
      <vt:lpstr>９．宅地建物取引士資格登録簿への登録</vt:lpstr>
      <vt:lpstr>10．取引士証の交付</vt:lpstr>
      <vt:lpstr>11．取引士資格登録と登録の変更</vt:lpstr>
      <vt:lpstr>12．登録の移転</vt:lpstr>
      <vt:lpstr>13．登録の基準</vt:lpstr>
      <vt:lpstr>14．登録の基準（未成年者）</vt:lpstr>
      <vt:lpstr>15．登録の基準（破産者）</vt:lpstr>
      <vt:lpstr>16．登録の基準（犯罪者）</vt:lpstr>
      <vt:lpstr>17．執行猶予等の場合</vt:lpstr>
      <vt:lpstr>18．登録の基準（犯罪者・罰金刑）</vt:lpstr>
      <vt:lpstr>19．登録の基準（免許を取り消された者）</vt:lpstr>
      <vt:lpstr>20．登録の基準（法人の役員）</vt:lpstr>
      <vt:lpstr>21．登録の基準（廃業の届出をした者）</vt:lpstr>
      <vt:lpstr>22．登録の基準（廃業した法人の役員）</vt:lpstr>
      <vt:lpstr>23．登録の基準（登録を消除された取引士）</vt:lpstr>
      <vt:lpstr>24．登録の基準（登録を消除された資格者）</vt:lpstr>
      <vt:lpstr>25．登録の基準（事務の禁止・心身の故障）</vt:lpstr>
      <vt:lpstr>26．宅地建物取引士証の交付</vt:lpstr>
      <vt:lpstr>27．宅地建物取引士証の提示義務</vt:lpstr>
      <vt:lpstr>28．専任の取引士</vt:lpstr>
      <vt:lpstr>29．専任の取引士</vt:lpstr>
      <vt:lpstr>30．取引士の業務処理原則</vt:lpstr>
      <vt:lpstr>31．死亡等の届出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宅建業法</dc:title>
  <dc:creator>matsunaga</dc:creator>
  <cp:lastModifiedBy>大学院教務課</cp:lastModifiedBy>
  <cp:revision>171</cp:revision>
  <cp:lastPrinted>2023-05-29T01:03:46Z</cp:lastPrinted>
  <dcterms:created xsi:type="dcterms:W3CDTF">2015-02-01T15:02:23Z</dcterms:created>
  <dcterms:modified xsi:type="dcterms:W3CDTF">2025-03-13T07:55:21Z</dcterms:modified>
</cp:coreProperties>
</file>