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7" r:id="rId3"/>
    <p:sldId id="323" r:id="rId4"/>
    <p:sldId id="324" r:id="rId5"/>
    <p:sldId id="325" r:id="rId6"/>
    <p:sldId id="302" r:id="rId7"/>
    <p:sldId id="326" r:id="rId8"/>
    <p:sldId id="340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41" r:id="rId17"/>
    <p:sldId id="334" r:id="rId18"/>
    <p:sldId id="335" r:id="rId19"/>
  </p:sldIdLst>
  <p:sldSz cx="9144000" cy="6858000" type="screen4x3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84528" autoAdjust="0"/>
  </p:normalViewPr>
  <p:slideViewPr>
    <p:cSldViewPr>
      <p:cViewPr varScale="1">
        <p:scale>
          <a:sx n="108" d="100"/>
          <a:sy n="108" d="100"/>
        </p:scale>
        <p:origin x="7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3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4872" cy="337215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89167" y="1"/>
            <a:ext cx="4274872" cy="337215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25151224-0106-4177-AB79-0AE7EB76EE3C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398548"/>
            <a:ext cx="4274872" cy="337215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89167" y="6398548"/>
            <a:ext cx="4274872" cy="337215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C7935568-A651-4069-A4A4-67AF38A4EF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1963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7958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3" cy="337958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300"/>
            </a:lvl1pPr>
          </a:lstStyle>
          <a:p>
            <a:fld id="{C2F79601-C833-4F6E-9AEB-4C855B73BED3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16300" y="841375"/>
            <a:ext cx="3033713" cy="2274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3" y="3241586"/>
            <a:ext cx="7893049" cy="2652207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7958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3" cy="337958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300"/>
            </a:lvl1pPr>
          </a:lstStyle>
          <a:p>
            <a:fld id="{E1E894D3-0229-4BA5-8515-9C156F149E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57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角丸四角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ED74-83D9-4172-951B-5E655805545B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49F3-2BA4-464F-B505-662FE1C94F8F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6EA6-DF97-42E6-8340-F967644D9AA4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B7A4-78E1-48E7-87E8-36BF1DF51323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角丸四角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CC5F-FB17-4FE5-B1C7-DA68284ACEEF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正方形/長方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63-9A9D-4981-A95E-8F31E9D07396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4BD9-EE61-4E29-ACC7-4580C2AE31D3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DDD3-3B48-4108-8049-CFF10123EA42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BDD3-74E8-49B3-B148-56BA7AC735BF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角丸四角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4FA5-BED0-447E-A44A-031DDCAC7963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AB3F-5073-48A4-ABB7-86375067EDB3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正方形/長方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角丸四角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CD75DD7-56AD-4590-8972-74D87010B020}" type="datetime1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73BF74F-ADAC-4014-B165-61D674A34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0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sv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sz="4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重要事項説明</a:t>
            </a:r>
            <a:endParaRPr lang="en-US" altLang="ja-JP" sz="4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ja-JP" altLang="en-US" sz="4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不動産法特論⑩</a:t>
            </a:r>
            <a:endParaRPr kumimoji="1" lang="ja-JP" altLang="en-US" sz="4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B621D39-03F0-4AE2-8DA5-ECDA55739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6576" y="5816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4"/>
    </mc:Choice>
    <mc:Fallback xmlns="">
      <p:transition spd="slow" advTm="1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711683"/>
            <a:ext cx="7772400" cy="1143000"/>
          </a:xfrm>
        </p:spPr>
        <p:txBody>
          <a:bodyPr>
            <a:normAutofit/>
          </a:bodyPr>
          <a:lstStyle/>
          <a:p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９．重要事項の説明内容</a:t>
            </a:r>
            <a:b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売買・交換に関する説明事項</a:t>
            </a:r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946FC0F-867C-4247-835B-0D0DA05F0119}"/>
              </a:ext>
            </a:extLst>
          </p:cNvPr>
          <p:cNvSpPr/>
          <p:nvPr/>
        </p:nvSpPr>
        <p:spPr>
          <a:xfrm>
            <a:off x="256710" y="1994859"/>
            <a:ext cx="8640960" cy="58092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重要事項説明の内容は、次のとおりです。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D189E9E-3DC1-46E5-B39F-2CEB661A37BC}"/>
              </a:ext>
            </a:extLst>
          </p:cNvPr>
          <p:cNvSpPr/>
          <p:nvPr/>
        </p:nvSpPr>
        <p:spPr>
          <a:xfrm>
            <a:off x="251520" y="2733341"/>
            <a:ext cx="864096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①物件の上に存在する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登記された権利の種類・内容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→登記されている所有権、抵当権等を説明します。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0A0D50D-0506-4F8D-8520-5BED896ACF73}"/>
              </a:ext>
            </a:extLst>
          </p:cNvPr>
          <p:cNvSpPr/>
          <p:nvPr/>
        </p:nvSpPr>
        <p:spPr>
          <a:xfrm>
            <a:off x="274930" y="3967765"/>
            <a:ext cx="864096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②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法令に基づく制限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の概要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→都市計画法の都市計画上の内容、建築基準法等の法令上の制限事項を説　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明します。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0F32F83-4EA7-4DF5-8567-AC4BFB7D4BFC}"/>
              </a:ext>
            </a:extLst>
          </p:cNvPr>
          <p:cNvSpPr/>
          <p:nvPr/>
        </p:nvSpPr>
        <p:spPr>
          <a:xfrm>
            <a:off x="251520" y="5174458"/>
            <a:ext cx="864096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③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私道に関する負担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に関する事項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→負担が無い場合でも、「負担が無い」旨の説明をします。</a:t>
            </a: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E7F866C3-FDF9-4F0B-86BD-2CB680C213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5905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3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54"/>
    </mc:Choice>
    <mc:Fallback xmlns="">
      <p:transition spd="slow" advTm="7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711683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．重要事項の説明内容</a:t>
            </a:r>
            <a:b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売買・交換に関する説明事項</a:t>
            </a:r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D189E9E-3DC1-46E5-B39F-2CEB661A37BC}"/>
              </a:ext>
            </a:extLst>
          </p:cNvPr>
          <p:cNvSpPr/>
          <p:nvPr/>
        </p:nvSpPr>
        <p:spPr>
          <a:xfrm>
            <a:off x="274930" y="2053264"/>
            <a:ext cx="8640960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④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飲用水・電気・ガスの供給・排水施設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の整備の状況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→これらの施設が整備されていないときは，その整備の見通し，及びその整備に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ついての特別の負担に関する事項を説明します。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0A0D50D-0506-4F8D-8520-5BED896ACF73}"/>
              </a:ext>
            </a:extLst>
          </p:cNvPr>
          <p:cNvSpPr/>
          <p:nvPr/>
        </p:nvSpPr>
        <p:spPr>
          <a:xfrm>
            <a:off x="282316" y="3376094"/>
            <a:ext cx="864096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⑤物件が工事完了前（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未完成物件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）のときは，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工事完了時の形状・構造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→未完成物件について、完成予定図等で説明します。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70E8B40-9BDC-4D0E-A531-73B92D0390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057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0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37"/>
    </mc:Choice>
    <mc:Fallback xmlns="">
      <p:transition spd="slow" advTm="5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96" y="620688"/>
            <a:ext cx="7772400" cy="763869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．重要事項の説明内容</a:t>
            </a:r>
            <a:r>
              <a:rPr lang="zh-CN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（区分所有建物）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D189E9E-3DC1-46E5-B39F-2CEB661A37BC}"/>
              </a:ext>
            </a:extLst>
          </p:cNvPr>
          <p:cNvSpPr/>
          <p:nvPr/>
        </p:nvSpPr>
        <p:spPr>
          <a:xfrm>
            <a:off x="251520" y="1556792"/>
            <a:ext cx="8640960" cy="76386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⑥物件が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マンション（区分所有建物）である場合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には、次の事項を説明します。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0A0D50D-0506-4F8D-8520-5BED896ACF73}"/>
              </a:ext>
            </a:extLst>
          </p:cNvPr>
          <p:cNvSpPr/>
          <p:nvPr/>
        </p:nvSpPr>
        <p:spPr>
          <a:xfrm>
            <a:off x="282316" y="2492896"/>
            <a:ext cx="8640960" cy="39604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・１棟の建物の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敷地に関する権利の種類と内容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→敷地が所有権、地上権、賃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借権、使用借権の別を説明します。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共用部分に関する規約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の定め（その案を含む）があるときは，その内容→マ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ンション管理規約を渡して説明します。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・専有部分の用途その他の利用の制限に関する規約の定め（その案を含む）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があるときは，その内容→ペット飼育禁止の規約等について説明します。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・その１棟の建物またはその敷地の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一部を特定の者にのみ使用を許す旨の規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の定め（その案を含む）があるときは，その内容→駐車場や専用庭の専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用使用権について説明します。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・その１棟の建物の計画的な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維持修繕のための費用の積み立てを行う旨の規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の定め（その案を含む）があるときは，その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内容及び積立額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→修繕積立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金の月額と積立額を説明します。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14127B7-67BB-47E4-A1CC-CA8FF04492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616" y="59492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5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20"/>
    </mc:Choice>
    <mc:Fallback xmlns="">
      <p:transition spd="slow" advTm="12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711683"/>
            <a:ext cx="7772400" cy="629085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．重要事項の説明内容</a:t>
            </a:r>
            <a:r>
              <a:rPr lang="zh-CN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（区分所有建物）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0A0D50D-0506-4F8D-8520-5BED896ACF73}"/>
              </a:ext>
            </a:extLst>
          </p:cNvPr>
          <p:cNvSpPr/>
          <p:nvPr/>
        </p:nvSpPr>
        <p:spPr>
          <a:xfrm>
            <a:off x="251520" y="1753829"/>
            <a:ext cx="8640960" cy="43924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・そのマンションの所有者が負担しなければならない通常の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管理費用の額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→管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理費の月額を説明します。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・その１棟の建物及び敷地の管理が委託されているときは，その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委託を受けて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いる者の氏名・住所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→マンション管理会社の名称と所在地を説明します。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・その１棟の建物の計画的な維持修繕のための費用，通常の管理費用，そ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の他建物の所有者が負担しなければならない費用を，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特定の者にのみ減免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する旨の規約の定め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（その案を含む）があるときは，その内容→特定の区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分所有者に費用を減免する内容があるときは、その内容を説明します。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・その１棟の建物の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維持修繕の実施状況が記録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されているときは，その内容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→建物修繕の状況を説明します。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B3562737-DC0E-4925-8B47-691DD84E3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640" y="6057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6"/>
    </mc:Choice>
    <mc:Fallback xmlns="">
      <p:transition spd="slow" advTm="9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711683"/>
            <a:ext cx="7772400" cy="763869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．重要事項の説明内容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D189E9E-3DC1-46E5-B39F-2CEB661A37BC}"/>
              </a:ext>
            </a:extLst>
          </p:cNvPr>
          <p:cNvSpPr/>
          <p:nvPr/>
        </p:nvSpPr>
        <p:spPr>
          <a:xfrm>
            <a:off x="251520" y="1556792"/>
            <a:ext cx="8640960" cy="2173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⑦当該建物が既存建物（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中古建物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）であるときは、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建物状況調査を実施しているかどうか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、およびこれを実施している場合における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結果の概要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・設計図書、点検記録その他の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建物の建築および維持保全の状況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に関する書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類で国土交通省令で定めるものの保存の状況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→インスペクションの状況とその内容を説明します。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CF78539-E974-4D7E-8EF0-C99E8BD24E08}"/>
              </a:ext>
            </a:extLst>
          </p:cNvPr>
          <p:cNvSpPr/>
          <p:nvPr/>
        </p:nvSpPr>
        <p:spPr>
          <a:xfrm>
            <a:off x="251520" y="4016320"/>
            <a:ext cx="8640960" cy="11766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⑧代金、交換差金、借賃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以外に授受される金銭の額及びその金銭の授受の目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→手付金、中間金、敷金、礼金について、その額と目的について説明します。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A7397D1-E096-4599-8FD4-A70B1B73D865}"/>
              </a:ext>
            </a:extLst>
          </p:cNvPr>
          <p:cNvSpPr/>
          <p:nvPr/>
        </p:nvSpPr>
        <p:spPr>
          <a:xfrm>
            <a:off x="251520" y="5371356"/>
            <a:ext cx="8640960" cy="10099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⑨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契約の解除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に関する事項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73FEAD9E-FEC1-4F12-8C9C-B9E95E926D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0672" y="6057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8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47"/>
    </mc:Choice>
    <mc:Fallback xmlns="">
      <p:transition spd="slow" advTm="7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14318"/>
            <a:ext cx="7772400" cy="763869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．重要事項の説明内容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D189E9E-3DC1-46E5-B39F-2CEB661A37BC}"/>
              </a:ext>
            </a:extLst>
          </p:cNvPr>
          <p:cNvSpPr/>
          <p:nvPr/>
        </p:nvSpPr>
        <p:spPr>
          <a:xfrm>
            <a:off x="267091" y="1482782"/>
            <a:ext cx="8640960" cy="7577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⑩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損害賠償額の予定または違約金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に関する事項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CF78539-E974-4D7E-8EF0-C99E8BD24E08}"/>
              </a:ext>
            </a:extLst>
          </p:cNvPr>
          <p:cNvSpPr/>
          <p:nvPr/>
        </p:nvSpPr>
        <p:spPr>
          <a:xfrm>
            <a:off x="225878" y="3219136"/>
            <a:ext cx="8640960" cy="7577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⑫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支払金、預り金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50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万円未満のもの、登記以後に受領するもの、報酬は含みません。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A7397D1-E096-4599-8FD4-A70B1B73D865}"/>
              </a:ext>
            </a:extLst>
          </p:cNvPr>
          <p:cNvSpPr/>
          <p:nvPr/>
        </p:nvSpPr>
        <p:spPr>
          <a:xfrm>
            <a:off x="220234" y="4075897"/>
            <a:ext cx="8640960" cy="10099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⑬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代金、交換差金に関する金銭の貸借（融資）のあっせんの内容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、あっせんに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係る金銭貸借の不成立のときの措置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→ローンのあっせんと不成立のときの対応を説明します。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43FAD764-3880-4CE3-82CA-C98B946E11F7}"/>
              </a:ext>
            </a:extLst>
          </p:cNvPr>
          <p:cNvSpPr/>
          <p:nvPr/>
        </p:nvSpPr>
        <p:spPr>
          <a:xfrm>
            <a:off x="251520" y="2308119"/>
            <a:ext cx="8640960" cy="7577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⑪手付金等を受領しようとする場合は、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手付金等の保全措置の概要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を説明しま　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す。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77CDA8FF-17ED-4463-BA2B-13E6CC9A7CB9}"/>
              </a:ext>
            </a:extLst>
          </p:cNvPr>
          <p:cNvSpPr/>
          <p:nvPr/>
        </p:nvSpPr>
        <p:spPr>
          <a:xfrm>
            <a:off x="261483" y="5200226"/>
            <a:ext cx="8640960" cy="1486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⑭新築物件の瑕疵を担保すべき責任の履行に関し、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保証保険契約の締結その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他の措置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→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住宅瑕疵担保保証金の供託で国土交通省令・内閣府令で定めるものを講ず　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るかどうか、及びその措置を講ずる場合におけるその措置の概要を説明します。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5C0C7A10-18F8-4893-BFC8-B1E43BA6CF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6656" y="58696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2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00"/>
    </mc:Choice>
    <mc:Fallback xmlns="">
      <p:transition spd="slow" advTm="10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816746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．重要事項の説明内容</a:t>
            </a:r>
            <a:b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（国土交通省令・内閣府令で定める事項）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CF78539-E974-4D7E-8EF0-C99E8BD24E08}"/>
              </a:ext>
            </a:extLst>
          </p:cNvPr>
          <p:cNvSpPr/>
          <p:nvPr/>
        </p:nvSpPr>
        <p:spPr>
          <a:xfrm>
            <a:off x="231558" y="1902439"/>
            <a:ext cx="8640960" cy="73447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⑮国土交通省令・内閣府令で定める次の事項について、該当するものがある場合には説明します。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A7397D1-E096-4599-8FD4-A70B1B73D865}"/>
              </a:ext>
            </a:extLst>
          </p:cNvPr>
          <p:cNvSpPr/>
          <p:nvPr/>
        </p:nvSpPr>
        <p:spPr>
          <a:xfrm>
            <a:off x="231558" y="2975266"/>
            <a:ext cx="8640960" cy="30572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・売買または交換の建物が、住宅の品質確保の促進等に関する法律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（住宅品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確法）の住宅性能評価を受けた新築住宅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であるときは，その旨を説明します。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・物件が、「土砂災害警戒区域等における土砂災害防止対策の推進に関する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法律（土砂災害防止法）」による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「土砂災害警戒区域内」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にあるときは，そ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の旨を説明します。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2C665E09-A4E1-45B8-9C94-6D186B021D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6656" y="5829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4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54"/>
    </mc:Choice>
    <mc:Fallback xmlns="">
      <p:transition spd="slow" advTm="7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816746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．重要事項の説明内容</a:t>
            </a:r>
            <a:b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（国土交通省令・内閣府令で定める事項）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A7397D1-E096-4599-8FD4-A70B1B73D865}"/>
              </a:ext>
            </a:extLst>
          </p:cNvPr>
          <p:cNvSpPr/>
          <p:nvPr/>
        </p:nvSpPr>
        <p:spPr>
          <a:xfrm>
            <a:off x="251520" y="2080072"/>
            <a:ext cx="8640960" cy="3797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・物件が、「盛土規制法」による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「造成宅地防災区域内」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にあるときは、その旨を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説明します。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lvl="0"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・物件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が、「盛土規制法」による</a:t>
            </a: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宅地造成等工事規制区域内における宅地造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lvl="0"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成等に関する許可（宅地造成、特定盛土等又は土石の堆積に関する許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lvl="0"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可）」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が必要な場合、その旨を説明します。</a:t>
            </a:r>
          </a:p>
          <a:p>
            <a:pPr lvl="0"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・物件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が、「盛土規制法」による</a:t>
            </a: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特定盛土等規制区域内における特定盛土等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lvl="0"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又は土石の堆積に関する工事の許可・届出」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が必要な場合、その旨を説明し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lvl="0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ます。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lvl="0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・建物が、</a:t>
            </a: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石綿（アスベスト）の使用の有無の調査の結果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が記録されていると</a:t>
            </a:r>
            <a:endParaRPr lang="en-US" altLang="ja-JP" sz="20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きは、その内容を説明します。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066D3125-DF21-4346-B6EC-FD89187935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0672" y="5905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5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85"/>
    </mc:Choice>
    <mc:Fallback xmlns="">
      <p:transition spd="slow" advTm="8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48680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．重要事項の説明内容</a:t>
            </a:r>
            <a:b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（国土交通省令・内閣府令で定める事項）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A7397D1-E096-4599-8FD4-A70B1B73D865}"/>
              </a:ext>
            </a:extLst>
          </p:cNvPr>
          <p:cNvSpPr/>
          <p:nvPr/>
        </p:nvSpPr>
        <p:spPr>
          <a:xfrm>
            <a:off x="251520" y="1664804"/>
            <a:ext cx="8640960" cy="35283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・建物が、「建築物の耐震改修の促進に関する法律」により，建築基準法の指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定確認検査機関等による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耐震診断を受けたものであるとき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は、その内容を説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明します。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・物件が、「津波防災地域づくりに関する法律」による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「津波災害警戒区域内」　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あるときは、その旨を説明します。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土壌汚染対策法に係る「土地の形質の変更に関する届出」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があるときは、その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旨を説明します。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・水害ハザードマップに取引の対象となる宅地・建物の位置が表示されていると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きは、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当該水害ハザードマップにおける当該宅地・建物の所在地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を説明します。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F171F66E-5CF2-418B-8303-BA561ECA3FC7}"/>
              </a:ext>
            </a:extLst>
          </p:cNvPr>
          <p:cNvSpPr/>
          <p:nvPr/>
        </p:nvSpPr>
        <p:spPr>
          <a:xfrm>
            <a:off x="251520" y="5336813"/>
            <a:ext cx="8640960" cy="10656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⑯割賦販売の場合は、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現金販売価格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割賦販売価格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引渡しまでに支払う金銭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賦払金の額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その支払時期・方法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を説明します。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CD896E6-37E6-407E-8487-924653BF81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640" y="6057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92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48"/>
    </mc:Choice>
    <mc:Fallback xmlns="">
      <p:transition spd="slow" advTm="10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66F97-F57B-447C-9701-32432FC2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１．重要事項説明の意義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FEAE0-EAFF-48F2-83F5-35F50405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946FC0F-867C-4247-835B-0D0DA05F0119}"/>
              </a:ext>
            </a:extLst>
          </p:cNvPr>
          <p:cNvSpPr/>
          <p:nvPr/>
        </p:nvSpPr>
        <p:spPr>
          <a:xfrm>
            <a:off x="251520" y="1700808"/>
            <a:ext cx="8640960" cy="25922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不動産の購入希望者は、通常、宅建業者を通じて購入希望物件を探してもらいます。物件探索の結果、購入希望者が購入希望物件を決定すると、売買契約の段階に入ります。</a:t>
            </a:r>
          </a:p>
          <a:p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かし、不動産の場合、売買契約を行う一般人は、不動産取引の経験が少なく、不動産及び契約についての知識が乏しいのが通常です。特に買主において、大きな買い物である不動産について、詳しい内容や取引の条件を確認した上で、購入の意思表示を行うことが求められます。また、そうすることで、契約上のミスやトラブルを未然に防止することができます。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D189E9E-3DC1-46E5-B39F-2CEB661A37BC}"/>
              </a:ext>
            </a:extLst>
          </p:cNvPr>
          <p:cNvSpPr/>
          <p:nvPr/>
        </p:nvSpPr>
        <p:spPr>
          <a:xfrm>
            <a:off x="268832" y="4576266"/>
            <a:ext cx="8640960" cy="16340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そのため、宅建業者には契約締結までに、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取引士による重要事項説明を買主に対して行うこと</a:t>
            </a:r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が義務付けられています。重要事項説明は、宅建業者による買主に対する、契約のための物件内容及び取引条件についての情報提供行為です。</a:t>
            </a:r>
          </a:p>
          <a:p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従って、必ず、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契約締結前に</a:t>
            </a:r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行うことが義務付けられています。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6B828FE-E529-4F3A-BEBF-7AEAE328F9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58784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7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12"/>
    </mc:Choice>
    <mc:Fallback xmlns="">
      <p:transition spd="slow" advTm="118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79EC-FFB9-406A-BFB8-9B7BC34F1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２．重要事項説明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28B3D8D-5351-41A8-A223-7CC0025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33E4DC2-665E-437B-B569-FDFCE8CE0E46}"/>
              </a:ext>
            </a:extLst>
          </p:cNvPr>
          <p:cNvSpPr/>
          <p:nvPr/>
        </p:nvSpPr>
        <p:spPr>
          <a:xfrm>
            <a:off x="251520" y="1417638"/>
            <a:ext cx="8640960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「重要事項説明」とは、取引の対象となっている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物件の内容及び取引条件について、買主等に対して行う宅建業者による説明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です。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04F7D51-A6E5-4EE5-8C33-E088F0652F88}"/>
              </a:ext>
            </a:extLst>
          </p:cNvPr>
          <p:cNvSpPr/>
          <p:nvPr/>
        </p:nvSpPr>
        <p:spPr>
          <a:xfrm>
            <a:off x="251519" y="2708921"/>
            <a:ext cx="3782145" cy="387444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宅建業者は、物件を取得し、または借りようとする人に対し、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契約が成立するまでの間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宅地建物取引士をして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宅地建物取引士の記名のある重要事項説明書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35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条書面）を交付して重要事項説明をさせなければなりません。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08C6E2F-BB86-4138-A416-A18D51EE2570}"/>
              </a:ext>
            </a:extLst>
          </p:cNvPr>
          <p:cNvGrpSpPr/>
          <p:nvPr/>
        </p:nvGrpSpPr>
        <p:grpSpPr>
          <a:xfrm>
            <a:off x="4259177" y="2940233"/>
            <a:ext cx="4671724" cy="3413883"/>
            <a:chOff x="4259177" y="2940233"/>
            <a:chExt cx="4671724" cy="3413883"/>
          </a:xfrm>
        </p:grpSpPr>
        <p:pic>
          <p:nvPicPr>
            <p:cNvPr id="6" name="グラフィックス 5" descr="男性のプロフィール 単色塗りつぶし">
              <a:extLst>
                <a:ext uri="{FF2B5EF4-FFF2-40B4-BE49-F238E27FC236}">
                  <a16:creationId xmlns:a16="http://schemas.microsoft.com/office/drawing/2014/main" id="{C7E1FFE5-08BE-445F-A5F4-BD90A4D4B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52120" y="4983162"/>
              <a:ext cx="914400" cy="914400"/>
            </a:xfrm>
            <a:prstGeom prst="rect">
              <a:avLst/>
            </a:prstGeom>
          </p:spPr>
        </p:pic>
        <p:pic>
          <p:nvPicPr>
            <p:cNvPr id="18" name="グラフィックス 17" descr="ユーザー 単色塗りつぶし">
              <a:extLst>
                <a:ext uri="{FF2B5EF4-FFF2-40B4-BE49-F238E27FC236}">
                  <a16:creationId xmlns:a16="http://schemas.microsoft.com/office/drawing/2014/main" id="{7C10BFC1-62E9-4F43-81AD-586399160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59177" y="3340343"/>
              <a:ext cx="914400" cy="914400"/>
            </a:xfrm>
            <a:prstGeom prst="rect">
              <a:avLst/>
            </a:prstGeom>
          </p:spPr>
        </p:pic>
        <p:pic>
          <p:nvPicPr>
            <p:cNvPr id="19" name="グラフィックス 18" descr="ユーザー 単色塗りつぶし">
              <a:extLst>
                <a:ext uri="{FF2B5EF4-FFF2-40B4-BE49-F238E27FC236}">
                  <a16:creationId xmlns:a16="http://schemas.microsoft.com/office/drawing/2014/main" id="{53DDB161-5DB2-4E50-8C70-DDF861C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76256" y="3340343"/>
              <a:ext cx="914400" cy="914400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99A86E8-FD34-46E3-A12A-6F76CEA5B899}"/>
                </a:ext>
              </a:extLst>
            </p:cNvPr>
            <p:cNvSpPr txBox="1"/>
            <p:nvPr/>
          </p:nvSpPr>
          <p:spPr>
            <a:xfrm>
              <a:off x="4343400" y="2951496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売主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2DF7977-0B91-46CB-812A-CC9101199914}"/>
                </a:ext>
              </a:extLst>
            </p:cNvPr>
            <p:cNvSpPr txBox="1"/>
            <p:nvPr/>
          </p:nvSpPr>
          <p:spPr>
            <a:xfrm>
              <a:off x="7020272" y="2940233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買主</a:t>
              </a:r>
            </a:p>
          </p:txBody>
        </p:sp>
        <p:sp>
          <p:nvSpPr>
            <p:cNvPr id="23" name="矢印: 右 22">
              <a:extLst>
                <a:ext uri="{FF2B5EF4-FFF2-40B4-BE49-F238E27FC236}">
                  <a16:creationId xmlns:a16="http://schemas.microsoft.com/office/drawing/2014/main" id="{8F896938-CFBB-458A-9569-93AFDDCF2056}"/>
                </a:ext>
              </a:extLst>
            </p:cNvPr>
            <p:cNvSpPr/>
            <p:nvPr/>
          </p:nvSpPr>
          <p:spPr>
            <a:xfrm>
              <a:off x="5436096" y="3797543"/>
              <a:ext cx="1130424" cy="27952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D7C1C05-4D15-45F6-AD5D-E7D2DD8D0609}"/>
                </a:ext>
              </a:extLst>
            </p:cNvPr>
            <p:cNvSpPr txBox="1"/>
            <p:nvPr/>
          </p:nvSpPr>
          <p:spPr>
            <a:xfrm>
              <a:off x="5647359" y="5954006"/>
              <a:ext cx="1130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取引士</a:t>
              </a:r>
            </a:p>
          </p:txBody>
        </p:sp>
        <p:sp>
          <p:nvSpPr>
            <p:cNvPr id="25" name="矢印: 上カーブ 24">
              <a:extLst>
                <a:ext uri="{FF2B5EF4-FFF2-40B4-BE49-F238E27FC236}">
                  <a16:creationId xmlns:a16="http://schemas.microsoft.com/office/drawing/2014/main" id="{AFB128F9-0E89-46EC-876F-108ACC20557E}"/>
                </a:ext>
              </a:extLst>
            </p:cNvPr>
            <p:cNvSpPr/>
            <p:nvPr/>
          </p:nvSpPr>
          <p:spPr>
            <a:xfrm rot="18822514">
              <a:off x="6331799" y="4519299"/>
              <a:ext cx="1440881" cy="57339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CE985B-5F5D-424B-9D05-608A119F5EDC}"/>
                </a:ext>
              </a:extLst>
            </p:cNvPr>
            <p:cNvSpPr txBox="1"/>
            <p:nvPr/>
          </p:nvSpPr>
          <p:spPr>
            <a:xfrm>
              <a:off x="6934634" y="5180979"/>
              <a:ext cx="1996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重要事項説明</a:t>
              </a:r>
            </a:p>
          </p:txBody>
        </p:sp>
      </p:grp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D0594705-EFEA-4DF3-A9D1-23389BEBD3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560" y="60627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8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73"/>
    </mc:Choice>
    <mc:Fallback xmlns="">
      <p:transition spd="slow" advTm="5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79EC-FFB9-406A-BFB8-9B7BC34F1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３．重要事項の説明者と相手方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28B3D8D-5351-41A8-A223-7CC0025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33E4DC2-665E-437B-B569-FDFCE8CE0E46}"/>
              </a:ext>
            </a:extLst>
          </p:cNvPr>
          <p:cNvSpPr/>
          <p:nvPr/>
        </p:nvSpPr>
        <p:spPr>
          <a:xfrm>
            <a:off x="251520" y="1417638"/>
            <a:ext cx="8640960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重要事項説明は、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宅地建物取引士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がしなければなりません。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説明者である宅地建物取引士は、専任または一般のいずれでもかまいません。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04F7D51-A6E5-4EE5-8C33-E088F0652F88}"/>
              </a:ext>
            </a:extLst>
          </p:cNvPr>
          <p:cNvSpPr/>
          <p:nvPr/>
        </p:nvSpPr>
        <p:spPr>
          <a:xfrm>
            <a:off x="251519" y="2708921"/>
            <a:ext cx="3782145" cy="158844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宅建業者が自ら売買、交換の当事者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となる場合、買主または交換の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相手方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に対して説明します。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965C55D-0498-4CD2-81BF-A3671FD10BD3}"/>
              </a:ext>
            </a:extLst>
          </p:cNvPr>
          <p:cNvSpPr/>
          <p:nvPr/>
        </p:nvSpPr>
        <p:spPr>
          <a:xfrm>
            <a:off x="326432" y="4565619"/>
            <a:ext cx="3782145" cy="158844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宅建業者が売買、交換、貸借の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代理・媒介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を行う場合、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買主、または交換により物件を取得する者、借主もしくはそれらの代理人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に対して説明します。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2E90EC1-3EA1-44F5-B8A6-A3591FB52101}"/>
              </a:ext>
            </a:extLst>
          </p:cNvPr>
          <p:cNvGrpSpPr/>
          <p:nvPr/>
        </p:nvGrpSpPr>
        <p:grpSpPr>
          <a:xfrm>
            <a:off x="4195938" y="2723709"/>
            <a:ext cx="4296567" cy="2030854"/>
            <a:chOff x="4195938" y="2723709"/>
            <a:chExt cx="4296567" cy="2030854"/>
          </a:xfrm>
        </p:grpSpPr>
        <p:pic>
          <p:nvPicPr>
            <p:cNvPr id="6" name="グラフィックス 5" descr="男性のプロフィール 単色塗りつぶし">
              <a:extLst>
                <a:ext uri="{FF2B5EF4-FFF2-40B4-BE49-F238E27FC236}">
                  <a16:creationId xmlns:a16="http://schemas.microsoft.com/office/drawing/2014/main" id="{C7E1FFE5-08BE-445F-A5F4-BD90A4D4B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95938" y="3840163"/>
              <a:ext cx="914400" cy="914400"/>
            </a:xfrm>
            <a:prstGeom prst="rect">
              <a:avLst/>
            </a:prstGeom>
          </p:spPr>
        </p:pic>
        <p:pic>
          <p:nvPicPr>
            <p:cNvPr id="18" name="グラフィックス 17" descr="ユーザー 単色塗りつぶし">
              <a:extLst>
                <a:ext uri="{FF2B5EF4-FFF2-40B4-BE49-F238E27FC236}">
                  <a16:creationId xmlns:a16="http://schemas.microsoft.com/office/drawing/2014/main" id="{7C10BFC1-62E9-4F43-81AD-586399160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00068" y="2995653"/>
              <a:ext cx="914400" cy="914400"/>
            </a:xfrm>
            <a:prstGeom prst="rect">
              <a:avLst/>
            </a:prstGeom>
          </p:spPr>
        </p:pic>
        <p:pic>
          <p:nvPicPr>
            <p:cNvPr id="19" name="グラフィックス 18" descr="ユーザー 単色塗りつぶし">
              <a:extLst>
                <a:ext uri="{FF2B5EF4-FFF2-40B4-BE49-F238E27FC236}">
                  <a16:creationId xmlns:a16="http://schemas.microsoft.com/office/drawing/2014/main" id="{53DDB161-5DB2-4E50-8C70-DDF861C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36406" y="3001862"/>
              <a:ext cx="914400" cy="914400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99A86E8-FD34-46E3-A12A-6F76CEA5B899}"/>
                </a:ext>
              </a:extLst>
            </p:cNvPr>
            <p:cNvSpPr txBox="1"/>
            <p:nvPr/>
          </p:nvSpPr>
          <p:spPr>
            <a:xfrm>
              <a:off x="4239954" y="2723709"/>
              <a:ext cx="2107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宅建業者＝売主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2DF7977-0B91-46CB-812A-CC9101199914}"/>
                </a:ext>
              </a:extLst>
            </p:cNvPr>
            <p:cNvSpPr txBox="1"/>
            <p:nvPr/>
          </p:nvSpPr>
          <p:spPr>
            <a:xfrm>
              <a:off x="6579972" y="2749055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買主</a:t>
              </a:r>
            </a:p>
          </p:txBody>
        </p:sp>
        <p:sp>
          <p:nvSpPr>
            <p:cNvPr id="23" name="矢印: 右 22">
              <a:extLst>
                <a:ext uri="{FF2B5EF4-FFF2-40B4-BE49-F238E27FC236}">
                  <a16:creationId xmlns:a16="http://schemas.microsoft.com/office/drawing/2014/main" id="{8F896938-CFBB-458A-9569-93AFDDCF2056}"/>
                </a:ext>
              </a:extLst>
            </p:cNvPr>
            <p:cNvSpPr/>
            <p:nvPr/>
          </p:nvSpPr>
          <p:spPr>
            <a:xfrm>
              <a:off x="5165611" y="3393214"/>
              <a:ext cx="1130424" cy="27952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D7C1C05-4D15-45F6-AD5D-E7D2DD8D0609}"/>
                </a:ext>
              </a:extLst>
            </p:cNvPr>
            <p:cNvSpPr txBox="1"/>
            <p:nvPr/>
          </p:nvSpPr>
          <p:spPr>
            <a:xfrm>
              <a:off x="4700500" y="3779338"/>
              <a:ext cx="1130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取引士</a:t>
              </a:r>
            </a:p>
          </p:txBody>
        </p:sp>
        <p:sp>
          <p:nvSpPr>
            <p:cNvPr id="25" name="矢印: 上カーブ 24">
              <a:extLst>
                <a:ext uri="{FF2B5EF4-FFF2-40B4-BE49-F238E27FC236}">
                  <a16:creationId xmlns:a16="http://schemas.microsoft.com/office/drawing/2014/main" id="{AFB128F9-0E89-46EC-876F-108ACC20557E}"/>
                </a:ext>
              </a:extLst>
            </p:cNvPr>
            <p:cNvSpPr/>
            <p:nvPr/>
          </p:nvSpPr>
          <p:spPr>
            <a:xfrm rot="20670927">
              <a:off x="5216002" y="3977691"/>
              <a:ext cx="1440881" cy="57339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CE985B-5F5D-424B-9D05-608A119F5EDC}"/>
                </a:ext>
              </a:extLst>
            </p:cNvPr>
            <p:cNvSpPr txBox="1"/>
            <p:nvPr/>
          </p:nvSpPr>
          <p:spPr>
            <a:xfrm>
              <a:off x="6496238" y="3984172"/>
              <a:ext cx="1996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重要事項説明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E9304D85-8C88-4133-AC51-9437DDCD14C1}"/>
                </a:ext>
              </a:extLst>
            </p:cNvPr>
            <p:cNvSpPr txBox="1"/>
            <p:nvPr/>
          </p:nvSpPr>
          <p:spPr>
            <a:xfrm>
              <a:off x="5280872" y="3076163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売買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3279358-666B-4637-8471-261D6437EF0E}"/>
              </a:ext>
            </a:extLst>
          </p:cNvPr>
          <p:cNvGrpSpPr/>
          <p:nvPr/>
        </p:nvGrpSpPr>
        <p:grpSpPr>
          <a:xfrm>
            <a:off x="4272017" y="4791587"/>
            <a:ext cx="4013230" cy="2066413"/>
            <a:chOff x="4272017" y="4791587"/>
            <a:chExt cx="4013230" cy="2066413"/>
          </a:xfrm>
        </p:grpSpPr>
        <p:pic>
          <p:nvPicPr>
            <p:cNvPr id="16" name="グラフィックス 15" descr="ユーザー 単色塗りつぶし">
              <a:extLst>
                <a:ext uri="{FF2B5EF4-FFF2-40B4-BE49-F238E27FC236}">
                  <a16:creationId xmlns:a16="http://schemas.microsoft.com/office/drawing/2014/main" id="{53204FEC-E962-4851-90ED-C1BBCDAB1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72017" y="4895792"/>
              <a:ext cx="914400" cy="914400"/>
            </a:xfrm>
            <a:prstGeom prst="rect">
              <a:avLst/>
            </a:prstGeom>
          </p:spPr>
        </p:pic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C27AD0B6-84E5-401E-B368-9939AD37693C}"/>
                </a:ext>
              </a:extLst>
            </p:cNvPr>
            <p:cNvSpPr/>
            <p:nvPr/>
          </p:nvSpPr>
          <p:spPr>
            <a:xfrm>
              <a:off x="5382078" y="5379613"/>
              <a:ext cx="1130424" cy="27952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pic>
          <p:nvPicPr>
            <p:cNvPr id="20" name="グラフィックス 19" descr="ユーザー 単色塗りつぶし">
              <a:extLst>
                <a:ext uri="{FF2B5EF4-FFF2-40B4-BE49-F238E27FC236}">
                  <a16:creationId xmlns:a16="http://schemas.microsoft.com/office/drawing/2014/main" id="{5FFA1C8C-3893-4623-B5AA-E4D34754D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9971" y="4791587"/>
              <a:ext cx="914400" cy="914400"/>
            </a:xfrm>
            <a:prstGeom prst="rect">
              <a:avLst/>
            </a:prstGeom>
          </p:spPr>
        </p:pic>
        <p:pic>
          <p:nvPicPr>
            <p:cNvPr id="27" name="グラフィックス 26" descr="ユーザー 単色塗りつぶし">
              <a:extLst>
                <a:ext uri="{FF2B5EF4-FFF2-40B4-BE49-F238E27FC236}">
                  <a16:creationId xmlns:a16="http://schemas.microsoft.com/office/drawing/2014/main" id="{C86EB5A7-E559-42D6-9153-6C0083E03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17699" y="5943600"/>
              <a:ext cx="914400" cy="914400"/>
            </a:xfrm>
            <a:prstGeom prst="rect">
              <a:avLst/>
            </a:prstGeom>
          </p:spPr>
        </p:pic>
        <p:pic>
          <p:nvPicPr>
            <p:cNvPr id="28" name="グラフィックス 27" descr="男性のプロフィール 単色塗りつぶし">
              <a:extLst>
                <a:ext uri="{FF2B5EF4-FFF2-40B4-BE49-F238E27FC236}">
                  <a16:creationId xmlns:a16="http://schemas.microsoft.com/office/drawing/2014/main" id="{980E6F55-E331-408C-AC74-CCB2C4774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36442" y="5943600"/>
              <a:ext cx="914400" cy="914400"/>
            </a:xfrm>
            <a:prstGeom prst="rect">
              <a:avLst/>
            </a:prstGeom>
          </p:spPr>
        </p:pic>
        <p:sp>
          <p:nvSpPr>
            <p:cNvPr id="29" name="矢印: 上カーブ 28">
              <a:extLst>
                <a:ext uri="{FF2B5EF4-FFF2-40B4-BE49-F238E27FC236}">
                  <a16:creationId xmlns:a16="http://schemas.microsoft.com/office/drawing/2014/main" id="{0C449434-E434-41C5-BB74-81F1E4D9434D}"/>
                </a:ext>
              </a:extLst>
            </p:cNvPr>
            <p:cNvSpPr/>
            <p:nvPr/>
          </p:nvSpPr>
          <p:spPr>
            <a:xfrm rot="17839411">
              <a:off x="6759758" y="5892979"/>
              <a:ext cx="1222178" cy="57339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BE6F4AA-B695-42B8-9442-8E09BE45D3F3}"/>
                </a:ext>
              </a:extLst>
            </p:cNvPr>
            <p:cNvSpPr txBox="1"/>
            <p:nvPr/>
          </p:nvSpPr>
          <p:spPr>
            <a:xfrm>
              <a:off x="5912894" y="5713182"/>
              <a:ext cx="1130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取引士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2F08863-BD2A-41DC-AE1B-01AD7455A200}"/>
                </a:ext>
              </a:extLst>
            </p:cNvPr>
            <p:cNvSpPr txBox="1"/>
            <p:nvPr/>
          </p:nvSpPr>
          <p:spPr>
            <a:xfrm>
              <a:off x="7370847" y="4983707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買主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473FCB6-27BE-4F49-B27F-BD45967651BB}"/>
                </a:ext>
              </a:extLst>
            </p:cNvPr>
            <p:cNvSpPr txBox="1"/>
            <p:nvPr/>
          </p:nvSpPr>
          <p:spPr>
            <a:xfrm>
              <a:off x="4918987" y="4983707"/>
              <a:ext cx="791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売主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B9E9CD4-1FE8-4236-887C-5DB25E5334D5}"/>
                </a:ext>
              </a:extLst>
            </p:cNvPr>
            <p:cNvSpPr txBox="1"/>
            <p:nvPr/>
          </p:nvSpPr>
          <p:spPr>
            <a:xfrm>
              <a:off x="4572000" y="5745266"/>
              <a:ext cx="13843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宅建業者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45D994D-1D2A-4EAB-A444-A1A1450779E4}"/>
                </a:ext>
              </a:extLst>
            </p:cNvPr>
            <p:cNvSpPr txBox="1"/>
            <p:nvPr/>
          </p:nvSpPr>
          <p:spPr>
            <a:xfrm>
              <a:off x="5711085" y="4983707"/>
              <a:ext cx="7253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売買</a:t>
              </a:r>
            </a:p>
          </p:txBody>
        </p:sp>
      </p:grp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6C499BF6-394B-4904-91D5-18862E2133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31"/>
    </mc:Choice>
    <mc:Fallback xmlns="">
      <p:transition spd="slow" advTm="67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79EC-FFB9-406A-BFB8-9B7BC34F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8212"/>
            <a:ext cx="8068442" cy="1143000"/>
          </a:xfrm>
        </p:spPr>
        <p:txBody>
          <a:bodyPr>
            <a:normAutofit/>
          </a:bodyPr>
          <a:lstStyle/>
          <a:p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４．重要事項説明の方法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28B3D8D-5351-41A8-A223-7CC0025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33E4DC2-665E-437B-B569-FDFCE8CE0E46}"/>
              </a:ext>
            </a:extLst>
          </p:cNvPr>
          <p:cNvSpPr/>
          <p:nvPr/>
        </p:nvSpPr>
        <p:spPr>
          <a:xfrm>
            <a:off x="251520" y="1417638"/>
            <a:ext cx="8640960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重要事項説明の時期は、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契約が成立するまでの間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に行わなければなりません。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04F7D51-A6E5-4EE5-8C33-E088F0652F88}"/>
              </a:ext>
            </a:extLst>
          </p:cNvPr>
          <p:cNvSpPr/>
          <p:nvPr/>
        </p:nvSpPr>
        <p:spPr>
          <a:xfrm>
            <a:off x="272637" y="2793058"/>
            <a:ext cx="5699751" cy="341724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宅地建物取引士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をして、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重要事項説明書（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35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条書面）を相手方に交付して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説明しなければなりません。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そして、その重要事項説明書には、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宅地建物取引士が記名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をしなければなりません。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なお、宅建業者は、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依頼者の承諾を得て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、重要事項説明書（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35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条書面）の交付に代えて、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電磁的方法（電子メール等）で交付する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ことができます。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486466D-ED20-4094-A5FD-3F0128DAA1DF}"/>
              </a:ext>
            </a:extLst>
          </p:cNvPr>
          <p:cNvGrpSpPr/>
          <p:nvPr/>
        </p:nvGrpSpPr>
        <p:grpSpPr>
          <a:xfrm>
            <a:off x="6259378" y="2906836"/>
            <a:ext cx="2419483" cy="3465435"/>
            <a:chOff x="6259378" y="2906836"/>
            <a:chExt cx="2419483" cy="3465435"/>
          </a:xfrm>
        </p:grpSpPr>
        <p:pic>
          <p:nvPicPr>
            <p:cNvPr id="6" name="グラフィックス 5" descr="男性のプロフィール 単色塗りつぶし">
              <a:extLst>
                <a:ext uri="{FF2B5EF4-FFF2-40B4-BE49-F238E27FC236}">
                  <a16:creationId xmlns:a16="http://schemas.microsoft.com/office/drawing/2014/main" id="{C7E1FFE5-08BE-445F-A5F4-BD90A4D4B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59378" y="5039606"/>
              <a:ext cx="914400" cy="914400"/>
            </a:xfrm>
            <a:prstGeom prst="rect">
              <a:avLst/>
            </a:prstGeom>
          </p:spPr>
        </p:pic>
        <p:pic>
          <p:nvPicPr>
            <p:cNvPr id="19" name="グラフィックス 18" descr="ユーザー 単色塗りつぶし">
              <a:extLst>
                <a:ext uri="{FF2B5EF4-FFF2-40B4-BE49-F238E27FC236}">
                  <a16:creationId xmlns:a16="http://schemas.microsoft.com/office/drawing/2014/main" id="{53DDB161-5DB2-4E50-8C70-DDF861C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77472" y="3306946"/>
              <a:ext cx="914400" cy="9144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2DF7977-0B91-46CB-812A-CC9101199914}"/>
                </a:ext>
              </a:extLst>
            </p:cNvPr>
            <p:cNvSpPr txBox="1"/>
            <p:nvPr/>
          </p:nvSpPr>
          <p:spPr>
            <a:xfrm>
              <a:off x="7764461" y="2906836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買主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D7C1C05-4D15-45F6-AD5D-E7D2DD8D0609}"/>
                </a:ext>
              </a:extLst>
            </p:cNvPr>
            <p:cNvSpPr txBox="1"/>
            <p:nvPr/>
          </p:nvSpPr>
          <p:spPr>
            <a:xfrm>
              <a:off x="6345866" y="5972161"/>
              <a:ext cx="1130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取引士</a:t>
              </a:r>
            </a:p>
          </p:txBody>
        </p:sp>
        <p:sp>
          <p:nvSpPr>
            <p:cNvPr id="25" name="矢印: 上カーブ 24">
              <a:extLst>
                <a:ext uri="{FF2B5EF4-FFF2-40B4-BE49-F238E27FC236}">
                  <a16:creationId xmlns:a16="http://schemas.microsoft.com/office/drawing/2014/main" id="{AFB128F9-0E89-46EC-876F-108ACC20557E}"/>
                </a:ext>
              </a:extLst>
            </p:cNvPr>
            <p:cNvSpPr/>
            <p:nvPr/>
          </p:nvSpPr>
          <p:spPr>
            <a:xfrm rot="18822514">
              <a:off x="7044021" y="4578699"/>
              <a:ext cx="1440881" cy="57339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CE985B-5F5D-424B-9D05-608A119F5EDC}"/>
                </a:ext>
              </a:extLst>
            </p:cNvPr>
            <p:cNvSpPr txBox="1"/>
            <p:nvPr/>
          </p:nvSpPr>
          <p:spPr>
            <a:xfrm>
              <a:off x="6273823" y="3588400"/>
              <a:ext cx="1684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35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条書面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への記名</a:t>
              </a:r>
            </a:p>
          </p:txBody>
        </p:sp>
        <p:pic>
          <p:nvPicPr>
            <p:cNvPr id="5" name="グラフィックス 4" descr="ドキュメント 単色塗りつぶし">
              <a:extLst>
                <a:ext uri="{FF2B5EF4-FFF2-40B4-BE49-F238E27FC236}">
                  <a16:creationId xmlns:a16="http://schemas.microsoft.com/office/drawing/2014/main" id="{64FB2765-C294-4BDF-93D3-0B1F48CD1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35273" y="4181840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993128D7-D966-4A96-805B-45A23E3F84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20672" y="54968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1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67"/>
    </mc:Choice>
    <mc:Fallback xmlns="">
      <p:transition spd="slow" advTm="6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lvl="0" indent="-274320">
              <a:spcBef>
                <a:spcPts val="580"/>
              </a:spcBef>
            </a:pP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５．重要事項説明書（</a:t>
            </a:r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条書面）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914400" y="1417637"/>
            <a:ext cx="7618040" cy="4603651"/>
          </a:xfrm>
        </p:spPr>
        <p:txBody>
          <a:bodyPr>
            <a:noAutofit/>
          </a:bodyPr>
          <a:lstStyle/>
          <a:p>
            <a:pPr lvl="0">
              <a:buClr>
                <a:srgbClr val="D34817"/>
              </a:buClr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HG創英ﾌﾟﾚｾﾞﾝｽEB" panose="02020809000000000000" pitchFamily="17" charset="-128"/>
              <a:cs typeface="+mn-cs"/>
            </a:endParaRPr>
          </a:p>
          <a:p>
            <a:pPr lvl="0">
              <a:buClr>
                <a:srgbClr val="D34817"/>
              </a:buClr>
            </a:pPr>
            <a:endParaRPr lang="en-US" altLang="ja-JP" sz="1600" dirty="0">
              <a:solidFill>
                <a:prstClr val="black"/>
              </a:solidFill>
            </a:endParaRPr>
          </a:p>
          <a:p>
            <a:pPr lvl="0">
              <a:buClr>
                <a:srgbClr val="D34817"/>
              </a:buClr>
            </a:pPr>
            <a:endParaRPr lang="en-US" altLang="ja-JP" sz="1600" dirty="0">
              <a:solidFill>
                <a:prstClr val="black"/>
              </a:solidFill>
            </a:endParaRPr>
          </a:p>
          <a:p>
            <a:endParaRPr lang="en-US" altLang="ja-JP" sz="1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F74F-ADAC-4014-B165-61D674A3450C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DCF4DA-44AC-4339-A3B9-32BA09A8C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65" r="1377"/>
          <a:stretch/>
        </p:blipFill>
        <p:spPr>
          <a:xfrm>
            <a:off x="611561" y="1417637"/>
            <a:ext cx="7848872" cy="5290204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81F33C8F-3885-4E1D-A2AD-D3BA1F865F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0592" y="56232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8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8"/>
    </mc:Choice>
    <mc:Fallback xmlns="">
      <p:transition spd="slow" advTm="1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79EC-FFB9-406A-BFB8-9B7BC34F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258212"/>
            <a:ext cx="7970142" cy="1143000"/>
          </a:xfrm>
        </p:spPr>
        <p:txBody>
          <a:bodyPr>
            <a:normAutofit/>
          </a:bodyPr>
          <a:lstStyle/>
          <a:p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６．重要事項説明の注意点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28B3D8D-5351-41A8-A223-7CC0025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33E4DC2-665E-437B-B569-FDFCE8CE0E46}"/>
              </a:ext>
            </a:extLst>
          </p:cNvPr>
          <p:cNvSpPr/>
          <p:nvPr/>
        </p:nvSpPr>
        <p:spPr>
          <a:xfrm>
            <a:off x="251520" y="1564894"/>
            <a:ext cx="8640960" cy="10604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重要事項の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説明場所については、特に定めはありません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04F7D51-A6E5-4EE5-8C33-E088F0652F88}"/>
              </a:ext>
            </a:extLst>
          </p:cNvPr>
          <p:cNvSpPr/>
          <p:nvPr/>
        </p:nvSpPr>
        <p:spPr>
          <a:xfrm>
            <a:off x="251521" y="3157598"/>
            <a:ext cx="5361958" cy="233920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重要事項の説明の際に、宅地建物取引士は、説明を受ける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相手方からの請求がなくても、取引士証を提示しなければなりません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。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AC5F987-5796-4C90-8FBB-B0B16446AEB6}"/>
              </a:ext>
            </a:extLst>
          </p:cNvPr>
          <p:cNvGrpSpPr/>
          <p:nvPr/>
        </p:nvGrpSpPr>
        <p:grpSpPr>
          <a:xfrm>
            <a:off x="6012160" y="2954819"/>
            <a:ext cx="2419483" cy="3465435"/>
            <a:chOff x="6259378" y="2906836"/>
            <a:chExt cx="2419483" cy="3465435"/>
          </a:xfrm>
        </p:grpSpPr>
        <p:pic>
          <p:nvPicPr>
            <p:cNvPr id="6" name="グラフィックス 5" descr="男性のプロフィール 単色塗りつぶし">
              <a:extLst>
                <a:ext uri="{FF2B5EF4-FFF2-40B4-BE49-F238E27FC236}">
                  <a16:creationId xmlns:a16="http://schemas.microsoft.com/office/drawing/2014/main" id="{C7E1FFE5-08BE-445F-A5F4-BD90A4D4B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59378" y="5039606"/>
              <a:ext cx="914400" cy="914400"/>
            </a:xfrm>
            <a:prstGeom prst="rect">
              <a:avLst/>
            </a:prstGeom>
          </p:spPr>
        </p:pic>
        <p:pic>
          <p:nvPicPr>
            <p:cNvPr id="19" name="グラフィックス 18" descr="ユーザー 単色塗りつぶし">
              <a:extLst>
                <a:ext uri="{FF2B5EF4-FFF2-40B4-BE49-F238E27FC236}">
                  <a16:creationId xmlns:a16="http://schemas.microsoft.com/office/drawing/2014/main" id="{53DDB161-5DB2-4E50-8C70-DDF861C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77472" y="3306946"/>
              <a:ext cx="914400" cy="9144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2DF7977-0B91-46CB-812A-CC9101199914}"/>
                </a:ext>
              </a:extLst>
            </p:cNvPr>
            <p:cNvSpPr txBox="1"/>
            <p:nvPr/>
          </p:nvSpPr>
          <p:spPr>
            <a:xfrm>
              <a:off x="7764461" y="2906836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買主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D7C1C05-4D15-45F6-AD5D-E7D2DD8D0609}"/>
                </a:ext>
              </a:extLst>
            </p:cNvPr>
            <p:cNvSpPr txBox="1"/>
            <p:nvPr/>
          </p:nvSpPr>
          <p:spPr>
            <a:xfrm>
              <a:off x="6345866" y="5972161"/>
              <a:ext cx="1130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取引士</a:t>
              </a:r>
            </a:p>
          </p:txBody>
        </p:sp>
        <p:sp>
          <p:nvSpPr>
            <p:cNvPr id="25" name="矢印: 上カーブ 24">
              <a:extLst>
                <a:ext uri="{FF2B5EF4-FFF2-40B4-BE49-F238E27FC236}">
                  <a16:creationId xmlns:a16="http://schemas.microsoft.com/office/drawing/2014/main" id="{AFB128F9-0E89-46EC-876F-108ACC20557E}"/>
                </a:ext>
              </a:extLst>
            </p:cNvPr>
            <p:cNvSpPr/>
            <p:nvPr/>
          </p:nvSpPr>
          <p:spPr>
            <a:xfrm rot="18822514">
              <a:off x="7550122" y="4809542"/>
              <a:ext cx="1440881" cy="57339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CE985B-5F5D-424B-9D05-608A119F5EDC}"/>
                </a:ext>
              </a:extLst>
            </p:cNvPr>
            <p:cNvSpPr txBox="1"/>
            <p:nvPr/>
          </p:nvSpPr>
          <p:spPr>
            <a:xfrm>
              <a:off x="6273823" y="3588400"/>
              <a:ext cx="1684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取引士証の提示</a:t>
              </a:r>
            </a:p>
          </p:txBody>
        </p:sp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4AD9BAC0-7F8C-4077-BC61-71F127620AE2}"/>
                </a:ext>
              </a:extLst>
            </p:cNvPr>
            <p:cNvSpPr/>
            <p:nvPr/>
          </p:nvSpPr>
          <p:spPr>
            <a:xfrm>
              <a:off x="6654430" y="4307437"/>
              <a:ext cx="1675294" cy="7140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取引士証</a:t>
              </a:r>
            </a:p>
          </p:txBody>
        </p:sp>
      </p:grp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67597387-D56E-4F94-8DAA-2BAC78E014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2600" y="56167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7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1"/>
    </mc:Choice>
    <mc:Fallback xmlns="">
      <p:transition spd="slow" advTm="3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79EC-FFB9-406A-BFB8-9B7BC34F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258212"/>
            <a:ext cx="7970142" cy="1143000"/>
          </a:xfrm>
        </p:spPr>
        <p:txBody>
          <a:bodyPr>
            <a:normAutofit/>
          </a:bodyPr>
          <a:lstStyle/>
          <a:p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７．重要事項説明の注意点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28B3D8D-5351-41A8-A223-7CC0025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974A048B-FA03-40DE-8E6D-F6D8002CDB3E}"/>
              </a:ext>
            </a:extLst>
          </p:cNvPr>
          <p:cNvSpPr/>
          <p:nvPr/>
        </p:nvSpPr>
        <p:spPr>
          <a:xfrm>
            <a:off x="280145" y="1550986"/>
            <a:ext cx="5699751" cy="1755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買主等が宅建業者である場合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には、重要事項説明書（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35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条書面）の交付をするだけで、宅地建物取引士による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説明は省略できます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。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C74F18B0-76A9-4DDF-B994-4C8C95740622}"/>
              </a:ext>
            </a:extLst>
          </p:cNvPr>
          <p:cNvSpPr/>
          <p:nvPr/>
        </p:nvSpPr>
        <p:spPr>
          <a:xfrm>
            <a:off x="227723" y="3576930"/>
            <a:ext cx="4056245" cy="263336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複数の宅建業者が１つの取引に関与した場合、原則として、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すべての宅建業者に重要事項説明の義務が課されます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。ただし、１業者の宅地建物取引士が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他の宅建業者を代表して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、説明ができます。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3CD7625-F33B-4D37-9A27-5678293921C0}"/>
              </a:ext>
            </a:extLst>
          </p:cNvPr>
          <p:cNvGrpSpPr/>
          <p:nvPr/>
        </p:nvGrpSpPr>
        <p:grpSpPr>
          <a:xfrm>
            <a:off x="6309362" y="1374282"/>
            <a:ext cx="2583118" cy="2882790"/>
            <a:chOff x="6403495" y="1387754"/>
            <a:chExt cx="2583118" cy="2882790"/>
          </a:xfrm>
        </p:grpSpPr>
        <p:pic>
          <p:nvPicPr>
            <p:cNvPr id="6" name="グラフィックス 5" descr="男性のプロフィール 単色塗りつぶし">
              <a:extLst>
                <a:ext uri="{FF2B5EF4-FFF2-40B4-BE49-F238E27FC236}">
                  <a16:creationId xmlns:a16="http://schemas.microsoft.com/office/drawing/2014/main" id="{C7E1FFE5-08BE-445F-A5F4-BD90A4D4B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26560" y="3047256"/>
              <a:ext cx="914400" cy="914400"/>
            </a:xfrm>
            <a:prstGeom prst="rect">
              <a:avLst/>
            </a:prstGeom>
          </p:spPr>
        </p:pic>
        <p:pic>
          <p:nvPicPr>
            <p:cNvPr id="19" name="グラフィックス 18" descr="ユーザー 単色塗りつぶし">
              <a:extLst>
                <a:ext uri="{FF2B5EF4-FFF2-40B4-BE49-F238E27FC236}">
                  <a16:creationId xmlns:a16="http://schemas.microsoft.com/office/drawing/2014/main" id="{53DDB161-5DB2-4E50-8C70-DDF861C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11228" y="1730774"/>
              <a:ext cx="914400" cy="9144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2DF7977-0B91-46CB-812A-CC9101199914}"/>
                </a:ext>
              </a:extLst>
            </p:cNvPr>
            <p:cNvSpPr txBox="1"/>
            <p:nvPr/>
          </p:nvSpPr>
          <p:spPr>
            <a:xfrm>
              <a:off x="6403495" y="1387754"/>
              <a:ext cx="23329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買主（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宅建業者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）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D7C1C05-4D15-45F6-AD5D-E7D2DD8D0609}"/>
                </a:ext>
              </a:extLst>
            </p:cNvPr>
            <p:cNvSpPr txBox="1"/>
            <p:nvPr/>
          </p:nvSpPr>
          <p:spPr>
            <a:xfrm>
              <a:off x="6595586" y="3870434"/>
              <a:ext cx="1130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取引士</a:t>
              </a:r>
            </a:p>
          </p:txBody>
        </p:sp>
        <p:sp>
          <p:nvSpPr>
            <p:cNvPr id="25" name="矢印: 上カーブ 24">
              <a:extLst>
                <a:ext uri="{FF2B5EF4-FFF2-40B4-BE49-F238E27FC236}">
                  <a16:creationId xmlns:a16="http://schemas.microsoft.com/office/drawing/2014/main" id="{AFB128F9-0E89-46EC-876F-108ACC20557E}"/>
                </a:ext>
              </a:extLst>
            </p:cNvPr>
            <p:cNvSpPr/>
            <p:nvPr/>
          </p:nvSpPr>
          <p:spPr>
            <a:xfrm rot="17610679">
              <a:off x="7331731" y="2812565"/>
              <a:ext cx="1169472" cy="57339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CE985B-5F5D-424B-9D05-608A119F5EDC}"/>
                </a:ext>
              </a:extLst>
            </p:cNvPr>
            <p:cNvSpPr txBox="1"/>
            <p:nvPr/>
          </p:nvSpPr>
          <p:spPr>
            <a:xfrm>
              <a:off x="7628505" y="3590403"/>
              <a:ext cx="13581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説明省略</a:t>
              </a:r>
            </a:p>
          </p:txBody>
        </p:sp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4AD9BAC0-7F8C-4077-BC61-71F127620AE2}"/>
                </a:ext>
              </a:extLst>
            </p:cNvPr>
            <p:cNvSpPr/>
            <p:nvPr/>
          </p:nvSpPr>
          <p:spPr>
            <a:xfrm>
              <a:off x="6524644" y="1894917"/>
              <a:ext cx="911071" cy="7140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35</a:t>
              </a:r>
              <a:r>
                <a:rPr kumimoji="1" lang="ja-JP" altLang="en-US" sz="2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条書面</a:t>
              </a:r>
            </a:p>
          </p:txBody>
        </p:sp>
        <p:sp>
          <p:nvSpPr>
            <p:cNvPr id="7" name="矢印: 左 6">
              <a:extLst>
                <a:ext uri="{FF2B5EF4-FFF2-40B4-BE49-F238E27FC236}">
                  <a16:creationId xmlns:a16="http://schemas.microsoft.com/office/drawing/2014/main" id="{FE0BC84B-54D8-4D4D-815D-F60D4221BA51}"/>
                </a:ext>
              </a:extLst>
            </p:cNvPr>
            <p:cNvSpPr/>
            <p:nvPr/>
          </p:nvSpPr>
          <p:spPr>
            <a:xfrm rot="5400000">
              <a:off x="6720001" y="2779700"/>
              <a:ext cx="446694" cy="27085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乗算記号 7">
              <a:extLst>
                <a:ext uri="{FF2B5EF4-FFF2-40B4-BE49-F238E27FC236}">
                  <a16:creationId xmlns:a16="http://schemas.microsoft.com/office/drawing/2014/main" id="{76985642-4425-4775-B3AD-660A72C270CA}"/>
                </a:ext>
              </a:extLst>
            </p:cNvPr>
            <p:cNvSpPr/>
            <p:nvPr/>
          </p:nvSpPr>
          <p:spPr>
            <a:xfrm>
              <a:off x="7741689" y="2530754"/>
              <a:ext cx="914400" cy="914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707529D-DD9B-4186-A44B-96D833495BF1}"/>
              </a:ext>
            </a:extLst>
          </p:cNvPr>
          <p:cNvGrpSpPr/>
          <p:nvPr/>
        </p:nvGrpSpPr>
        <p:grpSpPr>
          <a:xfrm>
            <a:off x="4593781" y="3533613"/>
            <a:ext cx="2506121" cy="3029299"/>
            <a:chOff x="4397217" y="3839433"/>
            <a:chExt cx="2506121" cy="3029299"/>
          </a:xfrm>
        </p:grpSpPr>
        <p:pic>
          <p:nvPicPr>
            <p:cNvPr id="21" name="グラフィックス 20" descr="男性のプロフィール 単色塗りつぶし">
              <a:extLst>
                <a:ext uri="{FF2B5EF4-FFF2-40B4-BE49-F238E27FC236}">
                  <a16:creationId xmlns:a16="http://schemas.microsoft.com/office/drawing/2014/main" id="{55BDA9A5-E181-4152-B58A-620BBAC42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45367" y="5361667"/>
              <a:ext cx="914400" cy="914400"/>
            </a:xfrm>
            <a:prstGeom prst="rect">
              <a:avLst/>
            </a:prstGeom>
          </p:spPr>
        </p:pic>
        <p:pic>
          <p:nvPicPr>
            <p:cNvPr id="23" name="グラフィックス 22" descr="ユーザー 単色塗りつぶし">
              <a:extLst>
                <a:ext uri="{FF2B5EF4-FFF2-40B4-BE49-F238E27FC236}">
                  <a16:creationId xmlns:a16="http://schemas.microsoft.com/office/drawing/2014/main" id="{FE895EA2-72D3-4FCA-860E-F58616609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97217" y="3839433"/>
              <a:ext cx="914400" cy="914400"/>
            </a:xfrm>
            <a:prstGeom prst="rect">
              <a:avLst/>
            </a:prstGeom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84A8DB74-7EEF-41B7-AA5A-CFD607E7BD4B}"/>
                </a:ext>
              </a:extLst>
            </p:cNvPr>
            <p:cNvSpPr txBox="1"/>
            <p:nvPr/>
          </p:nvSpPr>
          <p:spPr>
            <a:xfrm>
              <a:off x="4981069" y="3927065"/>
              <a:ext cx="844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買主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3873899-A852-48D6-8032-E3AC9B948B80}"/>
                </a:ext>
              </a:extLst>
            </p:cNvPr>
            <p:cNvSpPr txBox="1"/>
            <p:nvPr/>
          </p:nvSpPr>
          <p:spPr>
            <a:xfrm>
              <a:off x="4527593" y="6160846"/>
              <a:ext cx="11304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A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業者の取引士</a:t>
              </a:r>
            </a:p>
          </p:txBody>
        </p:sp>
        <p:sp>
          <p:nvSpPr>
            <p:cNvPr id="29" name="矢印: 上カーブ 28">
              <a:extLst>
                <a:ext uri="{FF2B5EF4-FFF2-40B4-BE49-F238E27FC236}">
                  <a16:creationId xmlns:a16="http://schemas.microsoft.com/office/drawing/2014/main" id="{400F5DD7-C11D-4875-93C7-BC0F85265328}"/>
                </a:ext>
              </a:extLst>
            </p:cNvPr>
            <p:cNvSpPr/>
            <p:nvPr/>
          </p:nvSpPr>
          <p:spPr>
            <a:xfrm rot="16200000">
              <a:off x="4901480" y="4657770"/>
              <a:ext cx="1169472" cy="57339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FF2CA96-2D71-484D-93AC-CBC06EE75AEE}"/>
                </a:ext>
              </a:extLst>
            </p:cNvPr>
            <p:cNvSpPr txBox="1"/>
            <p:nvPr/>
          </p:nvSpPr>
          <p:spPr>
            <a:xfrm>
              <a:off x="4494922" y="4734954"/>
              <a:ext cx="11957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代表して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説明</a:t>
              </a:r>
            </a:p>
          </p:txBody>
        </p:sp>
        <p:pic>
          <p:nvPicPr>
            <p:cNvPr id="34" name="グラフィックス 33" descr="ユーザー 単色塗りつぶし">
              <a:extLst>
                <a:ext uri="{FF2B5EF4-FFF2-40B4-BE49-F238E27FC236}">
                  <a16:creationId xmlns:a16="http://schemas.microsoft.com/office/drawing/2014/main" id="{87E8B42A-126C-42E9-888C-FDEBA837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49329" y="5376471"/>
              <a:ext cx="914400" cy="914400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6E674160-0780-426F-9BC9-5067E5031291}"/>
                </a:ext>
              </a:extLst>
            </p:cNvPr>
            <p:cNvSpPr txBox="1"/>
            <p:nvPr/>
          </p:nvSpPr>
          <p:spPr>
            <a:xfrm>
              <a:off x="5772914" y="6164581"/>
              <a:ext cx="1130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B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業者</a:t>
              </a:r>
            </a:p>
          </p:txBody>
        </p:sp>
      </p:grpSp>
      <p:pic>
        <p:nvPicPr>
          <p:cNvPr id="18" name="オーディオ 17">
            <a:hlinkClick r:id="" action="ppaction://media"/>
            <a:extLst>
              <a:ext uri="{FF2B5EF4-FFF2-40B4-BE49-F238E27FC236}">
                <a16:creationId xmlns:a16="http://schemas.microsoft.com/office/drawing/2014/main" id="{A0427FA5-7F20-4D8B-B818-6A86B53A3D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0592" y="59533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4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60"/>
    </mc:Choice>
    <mc:Fallback xmlns="">
      <p:transition spd="slow" advTm="5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79EC-FFB9-406A-BFB8-9B7BC34F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28" y="312747"/>
            <a:ext cx="8173417" cy="1143000"/>
          </a:xfrm>
        </p:spPr>
        <p:txBody>
          <a:bodyPr>
            <a:normAutofit/>
          </a:bodyPr>
          <a:lstStyle/>
          <a:p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８．</a:t>
            </a:r>
            <a:r>
              <a: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</a:t>
            </a: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重説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28B3D8D-5351-41A8-A223-7CC0025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BF74F-ADAC-4014-B165-61D674A3450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HGｺﾞｼｯｸM" panose="020B0609000000000000" pitchFamily="49" charset="-128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HGｺﾞｼｯｸM" panose="020B0609000000000000" pitchFamily="49" charset="-128"/>
              <a:cs typeface="+mj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33E4DC2-665E-437B-B569-FDFCE8CE0E46}"/>
              </a:ext>
            </a:extLst>
          </p:cNvPr>
          <p:cNvSpPr/>
          <p:nvPr/>
        </p:nvSpPr>
        <p:spPr>
          <a:xfrm>
            <a:off x="251520" y="1417637"/>
            <a:ext cx="8640960" cy="13770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重要事項説明は、原則、買主等に対しては対面で行います。しかし、一定のルールのもと、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IT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（テレビ会議システム、テレビ電話スカイプ等）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を使用して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非対面のリモート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で説明することができます。これを「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IT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重説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」と言います。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974A048B-FA03-40DE-8E6D-F6D8002CDB3E}"/>
              </a:ext>
            </a:extLst>
          </p:cNvPr>
          <p:cNvSpPr/>
          <p:nvPr/>
        </p:nvSpPr>
        <p:spPr>
          <a:xfrm>
            <a:off x="251520" y="2906836"/>
            <a:ext cx="5699751" cy="369295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IT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重説をする上での一定のルールとは、次の通りです。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双方向のやりとりができる環境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であること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②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重要事項説明書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をあらかじめ説明を受ける者に　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事前に送付していること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③説明を受ける者が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説明を受けられる状態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である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ことを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取引士が事前確認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していること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④説明を受ける者が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取引士証を画面上で視認で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きたことを確認している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こと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E2A7A05-253E-4BD4-93F2-D9FE566D4F7A}"/>
              </a:ext>
            </a:extLst>
          </p:cNvPr>
          <p:cNvGrpSpPr/>
          <p:nvPr/>
        </p:nvGrpSpPr>
        <p:grpSpPr>
          <a:xfrm>
            <a:off x="6199191" y="3122332"/>
            <a:ext cx="2715201" cy="3249939"/>
            <a:chOff x="6199191" y="3122332"/>
            <a:chExt cx="2715201" cy="3249939"/>
          </a:xfrm>
        </p:grpSpPr>
        <p:pic>
          <p:nvPicPr>
            <p:cNvPr id="6" name="グラフィックス 5" descr="男性のプロフィール 単色塗りつぶし">
              <a:extLst>
                <a:ext uri="{FF2B5EF4-FFF2-40B4-BE49-F238E27FC236}">
                  <a16:creationId xmlns:a16="http://schemas.microsoft.com/office/drawing/2014/main" id="{C7E1FFE5-08BE-445F-A5F4-BD90A4D4B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9191" y="5092406"/>
              <a:ext cx="914400" cy="914400"/>
            </a:xfrm>
            <a:prstGeom prst="rect">
              <a:avLst/>
            </a:prstGeom>
          </p:spPr>
        </p:pic>
        <p:pic>
          <p:nvPicPr>
            <p:cNvPr id="19" name="グラフィックス 18" descr="ユーザー 単色塗りつぶし">
              <a:extLst>
                <a:ext uri="{FF2B5EF4-FFF2-40B4-BE49-F238E27FC236}">
                  <a16:creationId xmlns:a16="http://schemas.microsoft.com/office/drawing/2014/main" id="{53DDB161-5DB2-4E50-8C70-DDF861C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93735" y="3311612"/>
              <a:ext cx="914400" cy="9144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2DF7977-0B91-46CB-812A-CC9101199914}"/>
                </a:ext>
              </a:extLst>
            </p:cNvPr>
            <p:cNvSpPr txBox="1"/>
            <p:nvPr/>
          </p:nvSpPr>
          <p:spPr>
            <a:xfrm>
              <a:off x="7764460" y="3122332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買主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D7C1C05-4D15-45F6-AD5D-E7D2DD8D0609}"/>
                </a:ext>
              </a:extLst>
            </p:cNvPr>
            <p:cNvSpPr txBox="1"/>
            <p:nvPr/>
          </p:nvSpPr>
          <p:spPr>
            <a:xfrm>
              <a:off x="6345866" y="5972161"/>
              <a:ext cx="1130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取引士</a:t>
              </a:r>
            </a:p>
          </p:txBody>
        </p:sp>
        <p:sp>
          <p:nvSpPr>
            <p:cNvPr id="25" name="矢印: 上カーブ 24">
              <a:extLst>
                <a:ext uri="{FF2B5EF4-FFF2-40B4-BE49-F238E27FC236}">
                  <a16:creationId xmlns:a16="http://schemas.microsoft.com/office/drawing/2014/main" id="{AFB128F9-0E89-46EC-876F-108ACC20557E}"/>
                </a:ext>
              </a:extLst>
            </p:cNvPr>
            <p:cNvSpPr/>
            <p:nvPr/>
          </p:nvSpPr>
          <p:spPr>
            <a:xfrm rot="18822514">
              <a:off x="7906130" y="4809542"/>
              <a:ext cx="1440881" cy="57339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HG創英ﾌﾟﾚｾﾞﾝｽEB" panose="02020809000000000000" pitchFamily="17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CE985B-5F5D-424B-9D05-608A119F5EDC}"/>
                </a:ext>
              </a:extLst>
            </p:cNvPr>
            <p:cNvSpPr txBox="1"/>
            <p:nvPr/>
          </p:nvSpPr>
          <p:spPr>
            <a:xfrm>
              <a:off x="7649274" y="4681428"/>
              <a:ext cx="1144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IT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重説</a:t>
              </a:r>
            </a:p>
          </p:txBody>
        </p:sp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4AD9BAC0-7F8C-4077-BC61-71F127620AE2}"/>
                </a:ext>
              </a:extLst>
            </p:cNvPr>
            <p:cNvSpPr/>
            <p:nvPr/>
          </p:nvSpPr>
          <p:spPr>
            <a:xfrm>
              <a:off x="7003181" y="5292792"/>
              <a:ext cx="946217" cy="7140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PC</a:t>
              </a:r>
              <a:endPara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36768829-CCF4-4A9B-9925-B8D769582EF8}"/>
                </a:ext>
              </a:extLst>
            </p:cNvPr>
            <p:cNvSpPr/>
            <p:nvPr/>
          </p:nvSpPr>
          <p:spPr>
            <a:xfrm>
              <a:off x="7968175" y="3674479"/>
              <a:ext cx="946217" cy="7140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PC</a:t>
              </a:r>
              <a:endPara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3369A3B1-F659-4A61-B072-9F47D40DD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0592" y="59325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6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10"/>
    </mc:Choice>
    <mc:Fallback xmlns="">
      <p:transition spd="slow" advTm="93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6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0.5|2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8.5|12.8|16.5|2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6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6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1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9.2|1.1|14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1.7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8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1|19.4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3.3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7.3|17.3|2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ジャパネスク">
  <a:themeElements>
    <a:clrScheme name="ジャパネスク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ジャパネスク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ジャパネス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1766</TotalTime>
  <Words>2396</Words>
  <Application>Microsoft Office PowerPoint</Application>
  <PresentationFormat>画面に合わせる (4:3)</PresentationFormat>
  <Paragraphs>190</Paragraphs>
  <Slides>18</Slides>
  <Notes>0</Notes>
  <HiddenSlides>0</HiddenSlides>
  <MMClips>18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4" baseType="lpstr">
      <vt:lpstr>Meiryo UI</vt:lpstr>
      <vt:lpstr>Calibri</vt:lpstr>
      <vt:lpstr>Franklin Gothic Book</vt:lpstr>
      <vt:lpstr>Perpetua</vt:lpstr>
      <vt:lpstr>Wingdings 2</vt:lpstr>
      <vt:lpstr>ジャパネスク</vt:lpstr>
      <vt:lpstr>不動産法特論⑩</vt:lpstr>
      <vt:lpstr>１．重要事項説明の意義</vt:lpstr>
      <vt:lpstr>２．重要事項説明</vt:lpstr>
      <vt:lpstr>３．重要事項の説明者と相手方</vt:lpstr>
      <vt:lpstr>４．重要事項説明の方法</vt:lpstr>
      <vt:lpstr>５．重要事項説明書（35条書面）</vt:lpstr>
      <vt:lpstr>６．重要事項説明の注意点</vt:lpstr>
      <vt:lpstr>７．重要事項説明の注意点</vt:lpstr>
      <vt:lpstr>８．IT重説</vt:lpstr>
      <vt:lpstr>９．重要事項の説明内容 【売買・交換に関する説明事項】</vt:lpstr>
      <vt:lpstr>10．重要事項の説明内容 【売買・交換に関する説明事項】</vt:lpstr>
      <vt:lpstr>11．重要事項の説明内容（区分所有建物）</vt:lpstr>
      <vt:lpstr>12．重要事項の説明内容（区分所有建物）</vt:lpstr>
      <vt:lpstr>13．重要事項の説明内容</vt:lpstr>
      <vt:lpstr>14．重要事項の説明内容</vt:lpstr>
      <vt:lpstr>15．重要事項の説明内容 （国土交通省令・内閣府令で定める事項）</vt:lpstr>
      <vt:lpstr>16．重要事項の説明内容 （国土交通省令・内閣府令で定める事項）</vt:lpstr>
      <vt:lpstr>17．重要事項の説明内容 （国土交通省令・内閣府令で定める事項）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宅建業法</dc:title>
  <dc:creator>matsunaga</dc:creator>
  <cp:lastModifiedBy>大学院教務課</cp:lastModifiedBy>
  <cp:revision>139</cp:revision>
  <cp:lastPrinted>2023-07-03T01:14:27Z</cp:lastPrinted>
  <dcterms:created xsi:type="dcterms:W3CDTF">2015-02-01T15:02:23Z</dcterms:created>
  <dcterms:modified xsi:type="dcterms:W3CDTF">2025-03-13T06:42:08Z</dcterms:modified>
</cp:coreProperties>
</file>