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56" r:id="rId2"/>
    <p:sldId id="259" r:id="rId3"/>
    <p:sldId id="308" r:id="rId4"/>
    <p:sldId id="309" r:id="rId5"/>
    <p:sldId id="276" r:id="rId6"/>
    <p:sldId id="310" r:id="rId7"/>
    <p:sldId id="312" r:id="rId8"/>
    <p:sldId id="313" r:id="rId9"/>
    <p:sldId id="314" r:id="rId10"/>
    <p:sldId id="315" r:id="rId11"/>
    <p:sldId id="316" r:id="rId12"/>
    <p:sldId id="317" r:id="rId13"/>
    <p:sldId id="318" r:id="rId14"/>
    <p:sldId id="320" r:id="rId15"/>
    <p:sldId id="319" r:id="rId16"/>
    <p:sldId id="322" r:id="rId17"/>
    <p:sldId id="321" r:id="rId18"/>
    <p:sldId id="323" r:id="rId19"/>
    <p:sldId id="324" r:id="rId20"/>
    <p:sldId id="325" r:id="rId21"/>
    <p:sldId id="332" r:id="rId22"/>
    <p:sldId id="326" r:id="rId23"/>
    <p:sldId id="327" r:id="rId24"/>
  </p:sldIdLst>
  <p:sldSz cx="9144000" cy="6858000" type="screen4x3"/>
  <p:notesSz cx="10017125" cy="6886575"/>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7" d="100"/>
          <a:sy n="67" d="100"/>
        </p:scale>
        <p:origin x="1476"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340754" cy="345525"/>
          </a:xfrm>
          <a:prstGeom prst="rect">
            <a:avLst/>
          </a:prstGeom>
        </p:spPr>
        <p:txBody>
          <a:bodyPr vert="horz" lIns="96588" tIns="48294" rIns="96588" bIns="48294" rtlCol="0"/>
          <a:lstStyle>
            <a:lvl1pPr algn="l">
              <a:defRPr sz="1300"/>
            </a:lvl1pPr>
          </a:lstStyle>
          <a:p>
            <a:endParaRPr kumimoji="1" lang="ja-JP" altLang="en-US"/>
          </a:p>
        </p:txBody>
      </p:sp>
      <p:sp>
        <p:nvSpPr>
          <p:cNvPr id="3" name="日付プレースホルダー 2"/>
          <p:cNvSpPr>
            <a:spLocks noGrp="1"/>
          </p:cNvSpPr>
          <p:nvPr>
            <p:ph type="dt" idx="1"/>
          </p:nvPr>
        </p:nvSpPr>
        <p:spPr>
          <a:xfrm>
            <a:off x="5674053" y="0"/>
            <a:ext cx="4340754" cy="345525"/>
          </a:xfrm>
          <a:prstGeom prst="rect">
            <a:avLst/>
          </a:prstGeom>
        </p:spPr>
        <p:txBody>
          <a:bodyPr vert="horz" lIns="96588" tIns="48294" rIns="96588" bIns="48294" rtlCol="0"/>
          <a:lstStyle>
            <a:lvl1pPr algn="r">
              <a:defRPr sz="1300"/>
            </a:lvl1pPr>
          </a:lstStyle>
          <a:p>
            <a:fld id="{6DC21E0F-92FE-4D16-A235-96D79444963F}" type="datetimeFigureOut">
              <a:rPr kumimoji="1" lang="ja-JP" altLang="en-US" smtClean="0"/>
              <a:t>2025/2/6</a:t>
            </a:fld>
            <a:endParaRPr kumimoji="1" lang="ja-JP" altLang="en-US"/>
          </a:p>
        </p:txBody>
      </p:sp>
      <p:sp>
        <p:nvSpPr>
          <p:cNvPr id="4" name="スライド イメージ プレースホルダー 3"/>
          <p:cNvSpPr>
            <a:spLocks noGrp="1" noRot="1" noChangeAspect="1"/>
          </p:cNvSpPr>
          <p:nvPr>
            <p:ph type="sldImg" idx="2"/>
          </p:nvPr>
        </p:nvSpPr>
        <p:spPr>
          <a:xfrm>
            <a:off x="3459163" y="860425"/>
            <a:ext cx="3098800" cy="2324100"/>
          </a:xfrm>
          <a:prstGeom prst="rect">
            <a:avLst/>
          </a:prstGeom>
          <a:noFill/>
          <a:ln w="12700">
            <a:solidFill>
              <a:prstClr val="black"/>
            </a:solidFill>
          </a:ln>
        </p:spPr>
        <p:txBody>
          <a:bodyPr vert="horz" lIns="96588" tIns="48294" rIns="96588" bIns="48294" rtlCol="0" anchor="ctr"/>
          <a:lstStyle/>
          <a:p>
            <a:endParaRPr lang="ja-JP" altLang="en-US"/>
          </a:p>
        </p:txBody>
      </p:sp>
      <p:sp>
        <p:nvSpPr>
          <p:cNvPr id="5" name="ノート プレースホルダー 4"/>
          <p:cNvSpPr>
            <a:spLocks noGrp="1"/>
          </p:cNvSpPr>
          <p:nvPr>
            <p:ph type="body" sz="quarter" idx="3"/>
          </p:nvPr>
        </p:nvSpPr>
        <p:spPr>
          <a:xfrm>
            <a:off x="1001713" y="3314164"/>
            <a:ext cx="8013700" cy="2711589"/>
          </a:xfrm>
          <a:prstGeom prst="rect">
            <a:avLst/>
          </a:prstGeom>
        </p:spPr>
        <p:txBody>
          <a:bodyPr vert="horz" lIns="96588" tIns="48294" rIns="96588" bIns="4829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541051"/>
            <a:ext cx="4340754" cy="345524"/>
          </a:xfrm>
          <a:prstGeom prst="rect">
            <a:avLst/>
          </a:prstGeom>
        </p:spPr>
        <p:txBody>
          <a:bodyPr vert="horz" lIns="96588" tIns="48294" rIns="96588" bIns="48294"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5674053" y="6541051"/>
            <a:ext cx="4340754" cy="345524"/>
          </a:xfrm>
          <a:prstGeom prst="rect">
            <a:avLst/>
          </a:prstGeom>
        </p:spPr>
        <p:txBody>
          <a:bodyPr vert="horz" lIns="96588" tIns="48294" rIns="96588" bIns="48294" rtlCol="0" anchor="b"/>
          <a:lstStyle>
            <a:lvl1pPr algn="r">
              <a:defRPr sz="1300"/>
            </a:lvl1pPr>
          </a:lstStyle>
          <a:p>
            <a:fld id="{509F6BDE-DFD1-4938-B100-A03E0DF2C77C}" type="slidenum">
              <a:rPr kumimoji="1" lang="ja-JP" altLang="en-US" smtClean="0"/>
              <a:t>‹#›</a:t>
            </a:fld>
            <a:endParaRPr kumimoji="1" lang="ja-JP" altLang="en-US"/>
          </a:p>
        </p:txBody>
      </p:sp>
    </p:spTree>
    <p:extLst>
      <p:ext uri="{BB962C8B-B14F-4D97-AF65-F5344CB8AC3E}">
        <p14:creationId xmlns:p14="http://schemas.microsoft.com/office/powerpoint/2010/main" val="390703214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09F6BDE-DFD1-4938-B100-A03E0DF2C77C}" type="slidenum">
              <a:rPr kumimoji="1" lang="ja-JP" altLang="en-US" smtClean="0"/>
              <a:t>1</a:t>
            </a:fld>
            <a:endParaRPr kumimoji="1" lang="ja-JP" altLang="en-US"/>
          </a:p>
        </p:txBody>
      </p:sp>
    </p:spTree>
    <p:extLst>
      <p:ext uri="{BB962C8B-B14F-4D97-AF65-F5344CB8AC3E}">
        <p14:creationId xmlns:p14="http://schemas.microsoft.com/office/powerpoint/2010/main" val="2324313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Ref idx="1003">
        <a:schemeClr val="bg1"/>
      </p:bgRef>
    </p:bg>
    <p:spTree>
      <p:nvGrpSpPr>
        <p:cNvPr id="1" name=""/>
        <p:cNvGrpSpPr/>
        <p:nvPr/>
      </p:nvGrpSpPr>
      <p:grpSpPr>
        <a:xfrm>
          <a:off x="0" y="0"/>
          <a:ext cx="0" cy="0"/>
          <a:chOff x="0" y="0"/>
          <a:chExt cx="0" cy="0"/>
        </a:xfrm>
      </p:grpSpPr>
      <p:sp>
        <p:nvSpPr>
          <p:cNvPr id="12" name="正方形/長方形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角丸四角形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サブタイトル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a:t>マスター サブタイトルの書式設定</a:t>
            </a:r>
            <a:endParaRPr kumimoji="0" lang="en-US"/>
          </a:p>
        </p:txBody>
      </p:sp>
      <p:sp>
        <p:nvSpPr>
          <p:cNvPr id="28" name="日付プレースホルダー 27"/>
          <p:cNvSpPr>
            <a:spLocks noGrp="1"/>
          </p:cNvSpPr>
          <p:nvPr>
            <p:ph type="dt" sz="half" idx="10"/>
          </p:nvPr>
        </p:nvSpPr>
        <p:spPr/>
        <p:txBody>
          <a:bodyPr/>
          <a:lstStyle/>
          <a:p>
            <a:fld id="{F72515DB-8DAE-4DD5-B10E-82ACB00E3F21}" type="datetime1">
              <a:rPr kumimoji="1" lang="ja-JP" altLang="en-US" smtClean="0"/>
              <a:t>2025/2/6</a:t>
            </a:fld>
            <a:endParaRPr kumimoji="1" lang="ja-JP" altLang="en-US"/>
          </a:p>
        </p:txBody>
      </p:sp>
      <p:sp>
        <p:nvSpPr>
          <p:cNvPr id="17" name="フッター プレースホルダー 16"/>
          <p:cNvSpPr>
            <a:spLocks noGrp="1"/>
          </p:cNvSpPr>
          <p:nvPr>
            <p:ph type="ftr" sz="quarter" idx="11"/>
          </p:nvPr>
        </p:nvSpPr>
        <p:spPr/>
        <p:txBody>
          <a:bodyPr/>
          <a:lstStyle/>
          <a:p>
            <a:endParaRPr kumimoji="1" lang="ja-JP" altLang="en-US"/>
          </a:p>
        </p:txBody>
      </p:sp>
      <p:sp>
        <p:nvSpPr>
          <p:cNvPr id="29" name="スライド番号プレースホルダー 28"/>
          <p:cNvSpPr>
            <a:spLocks noGrp="1"/>
          </p:cNvSpPr>
          <p:nvPr>
            <p:ph type="sldNum" sz="quarter" idx="12"/>
          </p:nvPr>
        </p:nvSpPr>
        <p:spPr/>
        <p:txBody>
          <a:bodyPr lIns="0" tIns="0" rIns="0" bIns="0">
            <a:noAutofit/>
          </a:bodyPr>
          <a:lstStyle>
            <a:lvl1pPr>
              <a:defRPr sz="1400">
                <a:solidFill>
                  <a:srgbClr val="FFFFFF"/>
                </a:solidFill>
              </a:defRPr>
            </a:lvl1pPr>
          </a:lstStyle>
          <a:p>
            <a:fld id="{D73BF74F-ADAC-4014-B165-61D674A3450C}" type="slidenum">
              <a:rPr kumimoji="1" lang="ja-JP" altLang="en-US" smtClean="0"/>
              <a:t>‹#›</a:t>
            </a:fld>
            <a:endParaRPr kumimoji="1" lang="ja-JP" altLang="en-US"/>
          </a:p>
        </p:txBody>
      </p:sp>
      <p:sp>
        <p:nvSpPr>
          <p:cNvPr id="7" name="正方形/長方形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正方形/長方形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正方形/長方形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タイトル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ja-JP" altLang="en-US"/>
              <a:t>マスター タイトルの書式設定</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マスター タイトルの書式設定</a:t>
            </a:r>
            <a:endParaRPr kumimoji="0" lang="en-US"/>
          </a:p>
        </p:txBody>
      </p:sp>
      <p:sp>
        <p:nvSpPr>
          <p:cNvPr id="3" name="縦書きテキスト プレースホルダー 2"/>
          <p:cNvSpPr>
            <a:spLocks noGrp="1"/>
          </p:cNvSpPr>
          <p:nvPr>
            <p:ph type="body" orient="vert" idx="1"/>
          </p:nvPr>
        </p:nvSpPr>
        <p:spPr/>
        <p:txBody>
          <a:bodyPr vert="eaVer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ー 3"/>
          <p:cNvSpPr>
            <a:spLocks noGrp="1"/>
          </p:cNvSpPr>
          <p:nvPr>
            <p:ph type="dt" sz="half" idx="10"/>
          </p:nvPr>
        </p:nvSpPr>
        <p:spPr/>
        <p:txBody>
          <a:bodyPr/>
          <a:lstStyle/>
          <a:p>
            <a:fld id="{3A00D73C-A96A-4902-8F72-84E576364D89}" type="datetime1">
              <a:rPr kumimoji="1" lang="ja-JP" altLang="en-US" smtClean="0"/>
              <a:t>2025/2/6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73BF74F-ADAC-4014-B165-61D674A3450C}"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1"/>
            <a:ext cx="2011680" cy="5851525"/>
          </a:xfrm>
        </p:spPr>
        <p:txBody>
          <a:bodyPr vert="eaVert"/>
          <a:lstStyle/>
          <a:p>
            <a:r>
              <a:rPr kumimoji="0" lang="ja-JP" altLang="en-US"/>
              <a:t>マスター タイトルの書式設定</a:t>
            </a:r>
            <a:endParaRPr kumimoji="0" lang="en-US"/>
          </a:p>
        </p:txBody>
      </p:sp>
      <p:sp>
        <p:nvSpPr>
          <p:cNvPr id="3" name="縦書きテキスト プレースホルダー 2"/>
          <p:cNvSpPr>
            <a:spLocks noGrp="1"/>
          </p:cNvSpPr>
          <p:nvPr>
            <p:ph type="body" orient="vert" idx="1"/>
          </p:nvPr>
        </p:nvSpPr>
        <p:spPr>
          <a:xfrm>
            <a:off x="914400" y="274640"/>
            <a:ext cx="5562600" cy="5851525"/>
          </a:xfrm>
        </p:spPr>
        <p:txBody>
          <a:bodyPr vert="eaVer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ー 3"/>
          <p:cNvSpPr>
            <a:spLocks noGrp="1"/>
          </p:cNvSpPr>
          <p:nvPr>
            <p:ph type="dt" sz="half" idx="10"/>
          </p:nvPr>
        </p:nvSpPr>
        <p:spPr/>
        <p:txBody>
          <a:bodyPr/>
          <a:lstStyle/>
          <a:p>
            <a:fld id="{C0493BF3-7D44-4522-83E9-002972F73519}" type="datetime1">
              <a:rPr kumimoji="1" lang="ja-JP" altLang="en-US" smtClean="0"/>
              <a:t>2025/2/6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73BF74F-ADAC-4014-B165-61D674A3450C}"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マスター タイトルの書式設定</a:t>
            </a:r>
            <a:endParaRPr kumimoji="0" lang="en-US"/>
          </a:p>
        </p:txBody>
      </p:sp>
      <p:sp>
        <p:nvSpPr>
          <p:cNvPr id="4" name="日付プレースホルダー 3"/>
          <p:cNvSpPr>
            <a:spLocks noGrp="1"/>
          </p:cNvSpPr>
          <p:nvPr>
            <p:ph type="dt" sz="half" idx="10"/>
          </p:nvPr>
        </p:nvSpPr>
        <p:spPr/>
        <p:txBody>
          <a:bodyPr/>
          <a:lstStyle/>
          <a:p>
            <a:fld id="{6BEA8CD9-711E-4594-B50A-20A8530609F2}" type="datetime1">
              <a:rPr kumimoji="1" lang="ja-JP" altLang="en-US" smtClean="0"/>
              <a:t>2025/2/6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73BF74F-ADAC-4014-B165-61D674A3450C}" type="slidenum">
              <a:rPr kumimoji="1" lang="ja-JP" altLang="en-US" smtClean="0"/>
              <a:t>‹#›</a:t>
            </a:fld>
            <a:endParaRPr kumimoji="1" lang="ja-JP" altLang="en-US"/>
          </a:p>
        </p:txBody>
      </p:sp>
      <p:sp>
        <p:nvSpPr>
          <p:cNvPr id="8" name="コンテンツ プレースホルダー 7"/>
          <p:cNvSpPr>
            <a:spLocks noGrp="1"/>
          </p:cNvSpPr>
          <p:nvPr>
            <p:ph sz="quarter" idx="1"/>
          </p:nvPr>
        </p:nvSpPr>
        <p:spPr>
          <a:xfrm>
            <a:off x="914400" y="1447800"/>
            <a:ext cx="7772400" cy="4572000"/>
          </a:xfrm>
        </p:spPr>
        <p:txBody>
          <a:bodyPr vert="horz"/>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Ref idx="1003">
        <a:schemeClr val="bg1"/>
      </p:bgRef>
    </p:bg>
    <p:spTree>
      <p:nvGrpSpPr>
        <p:cNvPr id="1" name=""/>
        <p:cNvGrpSpPr/>
        <p:nvPr/>
      </p:nvGrpSpPr>
      <p:grpSpPr>
        <a:xfrm>
          <a:off x="0" y="0"/>
          <a:ext cx="0" cy="0"/>
          <a:chOff x="0" y="0"/>
          <a:chExt cx="0" cy="0"/>
        </a:xfrm>
      </p:grpSpPr>
      <p:sp>
        <p:nvSpPr>
          <p:cNvPr id="11" name="正方形/長方形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角丸四角形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タイトル 1"/>
          <p:cNvSpPr>
            <a:spLocks noGrp="1"/>
          </p:cNvSpPr>
          <p:nvPr>
            <p:ph type="title"/>
          </p:nvPr>
        </p:nvSpPr>
        <p:spPr>
          <a:xfrm>
            <a:off x="722313" y="952500"/>
            <a:ext cx="7772400" cy="1362075"/>
          </a:xfrm>
        </p:spPr>
        <p:txBody>
          <a:bodyPr anchor="b" anchorCtr="0"/>
          <a:lstStyle>
            <a:lvl1pPr algn="l">
              <a:buNone/>
              <a:defRPr sz="4000" b="0" cap="none"/>
            </a:lvl1pPr>
          </a:lstStyle>
          <a:p>
            <a:r>
              <a:rPr kumimoji="0" lang="ja-JP" altLang="en-US"/>
              <a:t>マスター タイトルの書式設定</a:t>
            </a:r>
            <a:endParaRPr kumimoji="0" lang="en-US"/>
          </a:p>
        </p:txBody>
      </p:sp>
      <p:sp>
        <p:nvSpPr>
          <p:cNvPr id="3" name="テキスト プレースホルダー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a:t>マスター テキストの書式設定</a:t>
            </a:r>
          </a:p>
        </p:txBody>
      </p:sp>
      <p:sp>
        <p:nvSpPr>
          <p:cNvPr id="4" name="日付プレースホルダー 3"/>
          <p:cNvSpPr>
            <a:spLocks noGrp="1"/>
          </p:cNvSpPr>
          <p:nvPr>
            <p:ph type="dt" sz="half" idx="10"/>
          </p:nvPr>
        </p:nvSpPr>
        <p:spPr/>
        <p:txBody>
          <a:bodyPr/>
          <a:lstStyle/>
          <a:p>
            <a:fld id="{A4BA348B-910F-4545-8E60-81676239096A}" type="datetime1">
              <a:rPr kumimoji="1" lang="ja-JP" altLang="en-US" smtClean="0"/>
              <a:t>2025/2/6</a:t>
            </a:fld>
            <a:endParaRPr kumimoji="1" lang="ja-JP" altLang="en-US"/>
          </a:p>
        </p:txBody>
      </p:sp>
      <p:sp>
        <p:nvSpPr>
          <p:cNvPr id="5" name="フッター プレースホルダー 4"/>
          <p:cNvSpPr>
            <a:spLocks noGrp="1"/>
          </p:cNvSpPr>
          <p:nvPr>
            <p:ph type="ftr" sz="quarter" idx="11"/>
          </p:nvPr>
        </p:nvSpPr>
        <p:spPr>
          <a:xfrm>
            <a:off x="800100" y="6172200"/>
            <a:ext cx="4000500" cy="457200"/>
          </a:xfrm>
        </p:spPr>
        <p:txBody>
          <a:bodyPr/>
          <a:lstStyle/>
          <a:p>
            <a:endParaRPr kumimoji="1" lang="ja-JP" altLang="en-US"/>
          </a:p>
        </p:txBody>
      </p:sp>
      <p:sp>
        <p:nvSpPr>
          <p:cNvPr id="7" name="正方形/長方形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正方形/長方形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正方形/長方形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スライド番号プレースホルダー 5"/>
          <p:cNvSpPr>
            <a:spLocks noGrp="1"/>
          </p:cNvSpPr>
          <p:nvPr>
            <p:ph type="sldNum" sz="quarter" idx="12"/>
          </p:nvPr>
        </p:nvSpPr>
        <p:spPr>
          <a:xfrm>
            <a:off x="146304" y="6208776"/>
            <a:ext cx="457200" cy="457200"/>
          </a:xfrm>
        </p:spPr>
        <p:txBody>
          <a:bodyPr/>
          <a:lstStyle/>
          <a:p>
            <a:fld id="{D73BF74F-ADAC-4014-B165-61D674A3450C}" type="slidenum">
              <a:rPr kumimoji="1" lang="ja-JP" altLang="en-US" smtClean="0"/>
              <a:t>‹#›</a:t>
            </a:fld>
            <a:endParaRPr kumimoji="1" lang="ja-JP"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マスター タイトルの書式設定</a:t>
            </a:r>
            <a:endParaRPr kumimoji="0" lang="en-US"/>
          </a:p>
        </p:txBody>
      </p:sp>
      <p:sp>
        <p:nvSpPr>
          <p:cNvPr id="5" name="日付プレースホルダー 4"/>
          <p:cNvSpPr>
            <a:spLocks noGrp="1"/>
          </p:cNvSpPr>
          <p:nvPr>
            <p:ph type="dt" sz="half" idx="10"/>
          </p:nvPr>
        </p:nvSpPr>
        <p:spPr/>
        <p:txBody>
          <a:bodyPr/>
          <a:lstStyle/>
          <a:p>
            <a:fld id="{38863ACA-6808-4EFB-9D86-C36010122B07}" type="datetime1">
              <a:rPr kumimoji="1" lang="ja-JP" altLang="en-US" smtClean="0"/>
              <a:t>2025/2/6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73BF74F-ADAC-4014-B165-61D674A3450C}" type="slidenum">
              <a:rPr kumimoji="1" lang="ja-JP" altLang="en-US" smtClean="0"/>
              <a:t>‹#›</a:t>
            </a:fld>
            <a:endParaRPr kumimoji="1" lang="ja-JP" altLang="en-US"/>
          </a:p>
        </p:txBody>
      </p:sp>
      <p:sp>
        <p:nvSpPr>
          <p:cNvPr id="9" name="コンテンツ プレースホルダー 8"/>
          <p:cNvSpPr>
            <a:spLocks noGrp="1"/>
          </p:cNvSpPr>
          <p:nvPr>
            <p:ph sz="quarter" idx="1"/>
          </p:nvPr>
        </p:nvSpPr>
        <p:spPr>
          <a:xfrm>
            <a:off x="914400" y="1447800"/>
            <a:ext cx="3749040" cy="4572000"/>
          </a:xfrm>
        </p:spPr>
        <p:txBody>
          <a:bodyPr vert="horz"/>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11" name="コンテンツ プレースホルダー 10"/>
          <p:cNvSpPr>
            <a:spLocks noGrp="1"/>
          </p:cNvSpPr>
          <p:nvPr>
            <p:ph sz="quarter" idx="2"/>
          </p:nvPr>
        </p:nvSpPr>
        <p:spPr>
          <a:xfrm>
            <a:off x="4933950" y="1447800"/>
            <a:ext cx="3749040" cy="4572000"/>
          </a:xfrm>
        </p:spPr>
        <p:txBody>
          <a:bodyPr vert="horz"/>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273050"/>
            <a:ext cx="7772400" cy="1143000"/>
          </a:xfrm>
        </p:spPr>
        <p:txBody>
          <a:bodyPr anchor="b" anchorCtr="0"/>
          <a:lstStyle>
            <a:lvl1pPr>
              <a:defRPr/>
            </a:lvl1pPr>
          </a:lstStyle>
          <a:p>
            <a:r>
              <a:rPr kumimoji="0" lang="ja-JP" altLang="en-US"/>
              <a:t>マスター タイトルの書式設定</a:t>
            </a:r>
            <a:endParaRPr kumimoji="0" lang="en-US"/>
          </a:p>
        </p:txBody>
      </p:sp>
      <p:sp>
        <p:nvSpPr>
          <p:cNvPr id="3" name="テキスト プレースホルダー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マスター テキストの書式設定</a:t>
            </a:r>
          </a:p>
        </p:txBody>
      </p:sp>
      <p:sp>
        <p:nvSpPr>
          <p:cNvPr id="4" name="テキスト プレースホルダー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マスター テキストの書式設定</a:t>
            </a:r>
          </a:p>
        </p:txBody>
      </p:sp>
      <p:sp>
        <p:nvSpPr>
          <p:cNvPr id="7" name="日付プレースホルダー 6"/>
          <p:cNvSpPr>
            <a:spLocks noGrp="1"/>
          </p:cNvSpPr>
          <p:nvPr>
            <p:ph type="dt" sz="half" idx="10"/>
          </p:nvPr>
        </p:nvSpPr>
        <p:spPr/>
        <p:txBody>
          <a:bodyPr/>
          <a:lstStyle/>
          <a:p>
            <a:fld id="{D8ECD3CA-C943-4EDA-8C07-56DCA6B7AA7D}" type="datetime1">
              <a:rPr kumimoji="1" lang="ja-JP" altLang="en-US" smtClean="0"/>
              <a:t>2025/2/6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D73BF74F-ADAC-4014-B165-61D674A3450C}" type="slidenum">
              <a:rPr kumimoji="1" lang="ja-JP" altLang="en-US" smtClean="0"/>
              <a:t>‹#›</a:t>
            </a:fld>
            <a:endParaRPr kumimoji="1" lang="ja-JP" altLang="en-US"/>
          </a:p>
        </p:txBody>
      </p:sp>
      <p:sp>
        <p:nvSpPr>
          <p:cNvPr id="11" name="コンテンツ プレースホルダー 10"/>
          <p:cNvSpPr>
            <a:spLocks noGrp="1"/>
          </p:cNvSpPr>
          <p:nvPr>
            <p:ph sz="half" idx="2"/>
          </p:nvPr>
        </p:nvSpPr>
        <p:spPr>
          <a:xfrm>
            <a:off x="914400" y="2247900"/>
            <a:ext cx="3733800" cy="3886200"/>
          </a:xfrm>
        </p:spPr>
        <p:txBody>
          <a:bodyPr vert="horz"/>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13" name="コンテンツ プレースホルダー 12"/>
          <p:cNvSpPr>
            <a:spLocks noGrp="1"/>
          </p:cNvSpPr>
          <p:nvPr>
            <p:ph sz="half" idx="4"/>
          </p:nvPr>
        </p:nvSpPr>
        <p:spPr>
          <a:xfrm>
            <a:off x="4953000" y="2247900"/>
            <a:ext cx="3733800" cy="3886200"/>
          </a:xfrm>
        </p:spPr>
        <p:txBody>
          <a:bodyPr vert="horz"/>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マスター タイトルの書式設定</a:t>
            </a:r>
            <a:endParaRPr kumimoji="0" lang="en-US"/>
          </a:p>
        </p:txBody>
      </p:sp>
      <p:sp>
        <p:nvSpPr>
          <p:cNvPr id="3" name="日付プレースホルダー 2"/>
          <p:cNvSpPr>
            <a:spLocks noGrp="1"/>
          </p:cNvSpPr>
          <p:nvPr>
            <p:ph type="dt" sz="half" idx="10"/>
          </p:nvPr>
        </p:nvSpPr>
        <p:spPr/>
        <p:txBody>
          <a:bodyPr/>
          <a:lstStyle/>
          <a:p>
            <a:fld id="{C79EBA64-8260-4DA5-8642-4804B6BBE0E4}" type="datetime1">
              <a:rPr kumimoji="1" lang="ja-JP" altLang="en-US" smtClean="0"/>
              <a:t>2025/2/6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D73BF74F-ADAC-4014-B165-61D674A3450C}"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2B9B2EFF-0DEF-4952-8B2A-6A07EA9C51A1}" type="datetime1">
              <a:rPr kumimoji="1" lang="ja-JP" altLang="en-US" smtClean="0"/>
              <a:t>2025/2/6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D73BF74F-ADAC-4014-B165-61D674A3450C}"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8" name="正方形/長方形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角丸四角形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タイトル 1"/>
          <p:cNvSpPr>
            <a:spLocks noGrp="1"/>
          </p:cNvSpPr>
          <p:nvPr>
            <p:ph type="title"/>
          </p:nvPr>
        </p:nvSpPr>
        <p:spPr>
          <a:xfrm>
            <a:off x="914400" y="273050"/>
            <a:ext cx="7772400" cy="1143000"/>
          </a:xfrm>
        </p:spPr>
        <p:txBody>
          <a:bodyPr anchor="b" anchorCtr="0"/>
          <a:lstStyle>
            <a:lvl1pPr algn="l">
              <a:buNone/>
              <a:defRPr sz="4000" b="0"/>
            </a:lvl1pPr>
          </a:lstStyle>
          <a:p>
            <a:r>
              <a:rPr kumimoji="0" lang="ja-JP" altLang="en-US"/>
              <a:t>マスター タイトルの書式設定</a:t>
            </a:r>
            <a:endParaRPr kumimoji="0" lang="en-US"/>
          </a:p>
        </p:txBody>
      </p:sp>
      <p:sp>
        <p:nvSpPr>
          <p:cNvPr id="3" name="テキスト プレースホルダー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ja-JP" altLang="en-US"/>
              <a:t>マスター テキストの書式設定</a:t>
            </a:r>
          </a:p>
        </p:txBody>
      </p:sp>
      <p:sp>
        <p:nvSpPr>
          <p:cNvPr id="5" name="日付プレースホルダー 4"/>
          <p:cNvSpPr>
            <a:spLocks noGrp="1"/>
          </p:cNvSpPr>
          <p:nvPr>
            <p:ph type="dt" sz="half" idx="10"/>
          </p:nvPr>
        </p:nvSpPr>
        <p:spPr/>
        <p:txBody>
          <a:bodyPr/>
          <a:lstStyle/>
          <a:p>
            <a:fld id="{7C2E52AA-C0C7-402B-A6BD-FC0B3F94F686}" type="datetime1">
              <a:rPr kumimoji="1" lang="ja-JP" altLang="en-US" smtClean="0"/>
              <a:t>2025/2/6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73BF74F-ADAC-4014-B165-61D674A3450C}" type="slidenum">
              <a:rPr kumimoji="1" lang="ja-JP" altLang="en-US" smtClean="0"/>
              <a:t>‹#›</a:t>
            </a:fld>
            <a:endParaRPr kumimoji="1" lang="ja-JP" altLang="en-US"/>
          </a:p>
        </p:txBody>
      </p:sp>
      <p:sp>
        <p:nvSpPr>
          <p:cNvPr id="11" name="コンテンツ プレースホルダー 10"/>
          <p:cNvSpPr>
            <a:spLocks noGrp="1"/>
          </p:cNvSpPr>
          <p:nvPr>
            <p:ph sz="quarter" idx="1"/>
          </p:nvPr>
        </p:nvSpPr>
        <p:spPr>
          <a:xfrm>
            <a:off x="2971800" y="1600200"/>
            <a:ext cx="5715000" cy="4495800"/>
          </a:xfrm>
        </p:spPr>
        <p:txBody>
          <a:bodyPr vert="horz"/>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ja-JP" altLang="en-US"/>
              <a:t>マスター タイトルの書式設定</a:t>
            </a:r>
            <a:endParaRPr kumimoji="0" lang="en-US"/>
          </a:p>
        </p:txBody>
      </p:sp>
      <p:sp>
        <p:nvSpPr>
          <p:cNvPr id="4" name="テキスト プレースホルダー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ja-JP" altLang="en-US"/>
              <a:t>マスター テキストの書式設定</a:t>
            </a:r>
          </a:p>
        </p:txBody>
      </p:sp>
      <p:sp>
        <p:nvSpPr>
          <p:cNvPr id="5" name="日付プレースホルダー 4"/>
          <p:cNvSpPr>
            <a:spLocks noGrp="1"/>
          </p:cNvSpPr>
          <p:nvPr>
            <p:ph type="dt" sz="half" idx="10"/>
          </p:nvPr>
        </p:nvSpPr>
        <p:spPr/>
        <p:txBody>
          <a:bodyPr/>
          <a:lstStyle/>
          <a:p>
            <a:fld id="{2BFC5A0E-098F-4BC9-9E18-D9FDCE46B0D1}" type="datetime1">
              <a:rPr kumimoji="1" lang="ja-JP" altLang="en-US" smtClean="0"/>
              <a:t>2025/2/6</a:t>
            </a:fld>
            <a:endParaRPr kumimoji="1" lang="ja-JP" altLang="en-US"/>
          </a:p>
        </p:txBody>
      </p:sp>
      <p:sp>
        <p:nvSpPr>
          <p:cNvPr id="6" name="フッター プレースホルダー 5"/>
          <p:cNvSpPr>
            <a:spLocks noGrp="1"/>
          </p:cNvSpPr>
          <p:nvPr>
            <p:ph type="ftr" sz="quarter" idx="11"/>
          </p:nvPr>
        </p:nvSpPr>
        <p:spPr>
          <a:xfrm>
            <a:off x="914400" y="6172200"/>
            <a:ext cx="3886200" cy="457200"/>
          </a:xfrm>
        </p:spPr>
        <p:txBody>
          <a:bodyPr/>
          <a:lstStyle/>
          <a:p>
            <a:endParaRPr kumimoji="1" lang="ja-JP" altLang="en-US"/>
          </a:p>
        </p:txBody>
      </p:sp>
      <p:sp>
        <p:nvSpPr>
          <p:cNvPr id="7" name="スライド番号プレースホルダー 6"/>
          <p:cNvSpPr>
            <a:spLocks noGrp="1"/>
          </p:cNvSpPr>
          <p:nvPr>
            <p:ph type="sldNum" sz="quarter" idx="12"/>
          </p:nvPr>
        </p:nvSpPr>
        <p:spPr>
          <a:xfrm>
            <a:off x="146304" y="6208776"/>
            <a:ext cx="457200" cy="457200"/>
          </a:xfrm>
        </p:spPr>
        <p:txBody>
          <a:bodyPr/>
          <a:lstStyle/>
          <a:p>
            <a:fld id="{D73BF74F-ADAC-4014-B165-61D674A3450C}" type="slidenum">
              <a:rPr kumimoji="1" lang="ja-JP" altLang="en-US" smtClean="0"/>
              <a:t>‹#›</a:t>
            </a:fld>
            <a:endParaRPr kumimoji="1" lang="ja-JP" altLang="en-US"/>
          </a:p>
        </p:txBody>
      </p:sp>
      <p:sp>
        <p:nvSpPr>
          <p:cNvPr id="11" name="正方形/長方形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正方形/長方形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正方形/長方形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図プレースホルダー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ja-JP" altLang="en-US"/>
              <a:t>アイコンをクリックして図を追加</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正方形/長方形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角丸四角形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タイトル プレースホルダー 21"/>
          <p:cNvSpPr>
            <a:spLocks noGrp="1"/>
          </p:cNvSpPr>
          <p:nvPr>
            <p:ph type="title"/>
          </p:nvPr>
        </p:nvSpPr>
        <p:spPr>
          <a:xfrm>
            <a:off x="914400" y="274638"/>
            <a:ext cx="7772400" cy="1143000"/>
          </a:xfrm>
          <a:prstGeom prst="rect">
            <a:avLst/>
          </a:prstGeom>
        </p:spPr>
        <p:txBody>
          <a:bodyPr bIns="91440" anchor="b" anchorCtr="0">
            <a:normAutofit/>
          </a:bodyPr>
          <a:lstStyle/>
          <a:p>
            <a:r>
              <a:rPr kumimoji="0" lang="ja-JP" altLang="en-US"/>
              <a:t>マスター タイトルの書式設定</a:t>
            </a:r>
            <a:endParaRPr kumimoji="0" lang="en-US"/>
          </a:p>
        </p:txBody>
      </p:sp>
      <p:sp>
        <p:nvSpPr>
          <p:cNvPr id="13" name="テキスト プレースホルダー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ja-JP" altLang="en-US"/>
              <a:t>マスター テキストの書式設定</a:t>
            </a:r>
          </a:p>
          <a:p>
            <a:pPr lvl="1" eaLnBrk="1" latinLnBrk="0" hangingPunct="1"/>
            <a:r>
              <a:rPr kumimoji="0" lang="ja-JP" altLang="en-US"/>
              <a:t>第 </a:t>
            </a:r>
            <a:r>
              <a:rPr kumimoji="0" lang="en-US" altLang="ja-JP"/>
              <a:t>2 </a:t>
            </a:r>
            <a:r>
              <a:rPr kumimoji="0" lang="ja-JP" altLang="en-US"/>
              <a:t>レベル</a:t>
            </a:r>
          </a:p>
          <a:p>
            <a:pPr lvl="2" eaLnBrk="1" latinLnBrk="0" hangingPunct="1"/>
            <a:r>
              <a:rPr kumimoji="0" lang="ja-JP" altLang="en-US"/>
              <a:t>第 </a:t>
            </a:r>
            <a:r>
              <a:rPr kumimoji="0" lang="en-US" altLang="ja-JP"/>
              <a:t>3 </a:t>
            </a:r>
            <a:r>
              <a:rPr kumimoji="0" lang="ja-JP" altLang="en-US"/>
              <a:t>レベル</a:t>
            </a:r>
          </a:p>
          <a:p>
            <a:pPr lvl="3" eaLnBrk="1" latinLnBrk="0" hangingPunct="1"/>
            <a:r>
              <a:rPr kumimoji="0" lang="ja-JP" altLang="en-US"/>
              <a:t>第 </a:t>
            </a:r>
            <a:r>
              <a:rPr kumimoji="0" lang="en-US" altLang="ja-JP"/>
              <a:t>4 </a:t>
            </a:r>
            <a:r>
              <a:rPr kumimoji="0" lang="ja-JP" altLang="en-US"/>
              <a:t>レベル</a:t>
            </a:r>
          </a:p>
          <a:p>
            <a:pPr lvl="4" eaLnBrk="1" latinLnBrk="0" hangingPunct="1"/>
            <a:r>
              <a:rPr kumimoji="0" lang="ja-JP" altLang="en-US"/>
              <a:t>第 </a:t>
            </a:r>
            <a:r>
              <a:rPr kumimoji="0" lang="en-US" altLang="ja-JP"/>
              <a:t>5 </a:t>
            </a:r>
            <a:r>
              <a:rPr kumimoji="0" lang="ja-JP" altLang="en-US"/>
              <a:t>レベル</a:t>
            </a:r>
            <a:endParaRPr kumimoji="0" lang="en-US"/>
          </a:p>
        </p:txBody>
      </p:sp>
      <p:sp>
        <p:nvSpPr>
          <p:cNvPr id="14" name="日付プレースホルダー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056F03F5-3257-4844-8459-C7D4F0683BAB}" type="datetime1">
              <a:rPr kumimoji="1" lang="ja-JP" altLang="en-US" smtClean="0"/>
              <a:t>2025/2/6</a:t>
            </a:fld>
            <a:endParaRPr kumimoji="1" lang="ja-JP" altLang="en-US"/>
          </a:p>
        </p:txBody>
      </p:sp>
      <p:sp>
        <p:nvSpPr>
          <p:cNvPr id="3" name="フッター プレースホルダー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kumimoji="1" lang="ja-JP" altLang="en-US"/>
          </a:p>
        </p:txBody>
      </p:sp>
      <p:sp>
        <p:nvSpPr>
          <p:cNvPr id="23" name="スライド番号プレースホルダー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D73BF74F-ADAC-4014-B165-61D674A3450C}"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latinLnBrk="0" hangingPunct="1">
        <a:spcBef>
          <a:spcPct val="0"/>
        </a:spcBef>
        <a:buNone/>
        <a:defRPr kumimoji="1"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1"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1"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1"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1"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1"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1"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1"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1"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1" sz="1800" kern="120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9.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10.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1.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2.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3.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4.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5.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6.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7.xml"/><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audio" Target="../media/media19.m4a"/><Relationship Id="rId7" Type="http://schemas.openxmlformats.org/officeDocument/2006/relationships/image" Target="../media/image13.png"/><Relationship Id="rId2" Type="http://schemas.microsoft.com/office/2007/relationships/media" Target="../media/media19.m4a"/><Relationship Id="rId1" Type="http://schemas.openxmlformats.org/officeDocument/2006/relationships/tags" Target="../tags/tag18.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audio" Target="../media/media2.m4a"/><Relationship Id="rId7" Type="http://schemas.openxmlformats.org/officeDocument/2006/relationships/image" Target="../media/image5.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audio" Target="../media/media20.m4a"/><Relationship Id="rId7" Type="http://schemas.openxmlformats.org/officeDocument/2006/relationships/image" Target="../media/image15.png"/><Relationship Id="rId2" Type="http://schemas.microsoft.com/office/2007/relationships/media" Target="../media/media20.m4a"/><Relationship Id="rId1" Type="http://schemas.openxmlformats.org/officeDocument/2006/relationships/tags" Target="../tags/tag19.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7" Type="http://schemas.openxmlformats.org/officeDocument/2006/relationships/image" Target="../media/image2.png"/><Relationship Id="rId2" Type="http://schemas.microsoft.com/office/2007/relationships/media" Target="../media/media21.m4a"/><Relationship Id="rId1" Type="http://schemas.openxmlformats.org/officeDocument/2006/relationships/tags" Target="../tags/tag20.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7" Type="http://schemas.openxmlformats.org/officeDocument/2006/relationships/image" Target="../media/image2.png"/><Relationship Id="rId2" Type="http://schemas.microsoft.com/office/2007/relationships/media" Target="../media/media22.m4a"/><Relationship Id="rId1" Type="http://schemas.openxmlformats.org/officeDocument/2006/relationships/tags" Target="../tags/tag2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22.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audio" Target="../media/media3.m4a"/><Relationship Id="rId7" Type="http://schemas.openxmlformats.org/officeDocument/2006/relationships/image" Target="../media/image5.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audio" Target="../media/media5.m4a"/><Relationship Id="rId7" Type="http://schemas.openxmlformats.org/officeDocument/2006/relationships/image" Target="../media/image7.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4.svg"/><Relationship Id="rId11" Type="http://schemas.openxmlformats.org/officeDocument/2006/relationships/image" Target="../media/image2.png"/><Relationship Id="rId5" Type="http://schemas.openxmlformats.org/officeDocument/2006/relationships/image" Target="../media/image3.png"/><Relationship Id="rId10" Type="http://schemas.openxmlformats.org/officeDocument/2006/relationships/image" Target="../media/image10.svg"/><Relationship Id="rId4" Type="http://schemas.openxmlformats.org/officeDocument/2006/relationships/slideLayout" Target="../slideLayouts/slideLayout2.xml"/><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audio" Target="../media/media6.m4a"/><Relationship Id="rId7" Type="http://schemas.openxmlformats.org/officeDocument/2006/relationships/image" Target="../media/image3.png"/><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8.svg"/><Relationship Id="rId11" Type="http://schemas.openxmlformats.org/officeDocument/2006/relationships/image" Target="../media/image2.png"/><Relationship Id="rId5" Type="http://schemas.openxmlformats.org/officeDocument/2006/relationships/image" Target="../media/image7.png"/><Relationship Id="rId10" Type="http://schemas.openxmlformats.org/officeDocument/2006/relationships/image" Target="../media/image10.svg"/><Relationship Id="rId4" Type="http://schemas.openxmlformats.org/officeDocument/2006/relationships/slideLayout" Target="../slideLayouts/slideLayout2.xml"/><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8.xml"/><Relationship Id="rId5" Type="http://schemas.openxmlformats.org/officeDocument/2006/relationships/image" Target="../media/image2.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p:txBody>
          <a:bodyPr>
            <a:normAutofit/>
          </a:bodyPr>
          <a:lstStyle/>
          <a:p>
            <a:r>
              <a:rPr lang="ja-JP" altLang="en-US" sz="4400" b="1" dirty="0">
                <a:solidFill>
                  <a:schemeClr val="tx1"/>
                </a:solidFill>
                <a:latin typeface="Meiryo UI" panose="020B0604030504040204" pitchFamily="50" charset="-128"/>
                <a:ea typeface="Meiryo UI" panose="020B0604030504040204" pitchFamily="50" charset="-128"/>
              </a:rPr>
              <a:t>契約・業務上の規制</a:t>
            </a:r>
          </a:p>
        </p:txBody>
      </p:sp>
      <p:sp>
        <p:nvSpPr>
          <p:cNvPr id="2" name="タイトル 1"/>
          <p:cNvSpPr>
            <a:spLocks noGrp="1"/>
          </p:cNvSpPr>
          <p:nvPr>
            <p:ph type="ctrTitle"/>
          </p:nvPr>
        </p:nvSpPr>
        <p:spPr/>
        <p:txBody>
          <a:bodyPr>
            <a:noAutofit/>
          </a:bodyPr>
          <a:lstStyle/>
          <a:p>
            <a:br>
              <a:rPr lang="en-US" altLang="ja-JP" sz="4400" dirty="0"/>
            </a:br>
            <a:r>
              <a:rPr lang="ja-JP" altLang="en-US" sz="4400" b="1" dirty="0">
                <a:solidFill>
                  <a:schemeClr val="tx1"/>
                </a:solidFill>
                <a:latin typeface="Meiryo UI" panose="020B0604030504040204" pitchFamily="50" charset="-128"/>
                <a:ea typeface="Meiryo UI" panose="020B0604030504040204" pitchFamily="50" charset="-128"/>
              </a:rPr>
              <a:t>不動産法特論⑪</a:t>
            </a:r>
            <a:br>
              <a:rPr lang="en-US" altLang="ja-JP" sz="4400" b="1" dirty="0">
                <a:solidFill>
                  <a:schemeClr val="tx1"/>
                </a:solidFill>
                <a:latin typeface="Meiryo UI" panose="020B0604030504040204" pitchFamily="50" charset="-128"/>
                <a:ea typeface="Meiryo UI" panose="020B0604030504040204" pitchFamily="50" charset="-128"/>
              </a:rPr>
            </a:br>
            <a:endParaRPr kumimoji="1" lang="ja-JP" altLang="en-US" sz="4400" b="1" dirty="0">
              <a:solidFill>
                <a:schemeClr val="tx1"/>
              </a:solidFill>
              <a:latin typeface="Meiryo UI" panose="020B0604030504040204" pitchFamily="50" charset="-128"/>
              <a:ea typeface="Meiryo UI" panose="020B0604030504040204" pitchFamily="50" charset="-128"/>
            </a:endParaRPr>
          </a:p>
        </p:txBody>
      </p:sp>
      <p:sp>
        <p:nvSpPr>
          <p:cNvPr id="7" name="スライド番号プレースホルダー 6"/>
          <p:cNvSpPr>
            <a:spLocks noGrp="1"/>
          </p:cNvSpPr>
          <p:nvPr>
            <p:ph type="sldNum" sz="quarter" idx="12"/>
          </p:nvPr>
        </p:nvSpPr>
        <p:spPr/>
        <p:txBody>
          <a:bodyPr/>
          <a:lstStyle/>
          <a:p>
            <a:fld id="{D73BF74F-ADAC-4014-B165-61D674A3450C}" type="slidenum">
              <a:rPr kumimoji="1" lang="ja-JP" altLang="en-US" smtClean="0"/>
              <a:t>1</a:t>
            </a:fld>
            <a:endParaRPr kumimoji="1" lang="ja-JP" altLang="en-US"/>
          </a:p>
        </p:txBody>
      </p:sp>
      <p:pic>
        <p:nvPicPr>
          <p:cNvPr id="4" name="オーディオ 3">
            <a:hlinkClick r:id="" action="ppaction://media"/>
            <a:extLst>
              <a:ext uri="{FF2B5EF4-FFF2-40B4-BE49-F238E27FC236}">
                <a16:creationId xmlns:a16="http://schemas.microsoft.com/office/drawing/2014/main" id="{8886F711-D6CA-4AD3-A23E-D7F2107E1A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9892818"/>
      </p:ext>
    </p:extLst>
  </p:cSld>
  <p:clrMapOvr>
    <a:masterClrMapping/>
  </p:clrMapOvr>
  <mc:AlternateContent xmlns:mc="http://schemas.openxmlformats.org/markup-compatibility/2006" xmlns:p14="http://schemas.microsoft.com/office/powerpoint/2010/main">
    <mc:Choice Requires="p14">
      <p:transition spd="slow" p14:dur="2000" advTm="13500"/>
    </mc:Choice>
    <mc:Fallback xmlns="">
      <p:transition spd="slow" advTm="13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175C0E-CBB7-4FB6-8C08-8A9205A69E20}"/>
              </a:ext>
            </a:extLst>
          </p:cNvPr>
          <p:cNvSpPr>
            <a:spLocks noGrp="1"/>
          </p:cNvSpPr>
          <p:nvPr>
            <p:ph type="title"/>
          </p:nvPr>
        </p:nvSpPr>
        <p:spPr>
          <a:xfrm>
            <a:off x="286965" y="274638"/>
            <a:ext cx="8640960" cy="1143000"/>
          </a:xfrm>
        </p:spPr>
        <p:txBody>
          <a:bodyPr>
            <a:normAutofit/>
          </a:bodyPr>
          <a:lstStyle/>
          <a:p>
            <a:r>
              <a:rPr lang="ja-JP" altLang="en-US" sz="3200" b="1" dirty="0">
                <a:solidFill>
                  <a:prstClr val="black"/>
                </a:solidFill>
                <a:latin typeface="Meiryo UI" panose="020B0604030504040204" pitchFamily="50" charset="-128"/>
                <a:ea typeface="Meiryo UI" panose="020B0604030504040204" pitchFamily="50" charset="-128"/>
              </a:rPr>
              <a:t>９．</a:t>
            </a:r>
            <a:r>
              <a:rPr lang="en-US" altLang="ja-JP" sz="3200" b="1" dirty="0">
                <a:solidFill>
                  <a:prstClr val="black"/>
                </a:solidFill>
                <a:latin typeface="Meiryo UI" panose="020B0604030504040204" pitchFamily="50" charset="-128"/>
                <a:ea typeface="Meiryo UI" panose="020B0604030504040204" pitchFamily="50" charset="-128"/>
              </a:rPr>
              <a:t>37</a:t>
            </a:r>
            <a:r>
              <a:rPr lang="ja-JP" altLang="en-US" sz="3200" b="1" dirty="0">
                <a:solidFill>
                  <a:prstClr val="black"/>
                </a:solidFill>
                <a:latin typeface="Meiryo UI" panose="020B0604030504040204" pitchFamily="50" charset="-128"/>
                <a:ea typeface="Meiryo UI" panose="020B0604030504040204" pitchFamily="50" charset="-128"/>
              </a:rPr>
              <a:t>条書面の記載内容（任意的記載事項）</a:t>
            </a:r>
            <a:endParaRPr kumimoji="1" lang="ja-JP" altLang="en-US" sz="3200" b="1"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F6E69FB3-6AE1-4196-9F08-FF284FEFCC8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7" name="四角形: 角を丸くする 6">
            <a:extLst>
              <a:ext uri="{FF2B5EF4-FFF2-40B4-BE49-F238E27FC236}">
                <a16:creationId xmlns:a16="http://schemas.microsoft.com/office/drawing/2014/main" id="{CB673598-171D-4297-9FBE-06D08E3F3A98}"/>
              </a:ext>
            </a:extLst>
          </p:cNvPr>
          <p:cNvSpPr/>
          <p:nvPr/>
        </p:nvSpPr>
        <p:spPr>
          <a:xfrm>
            <a:off x="274390" y="1542356"/>
            <a:ext cx="8640960" cy="1273846"/>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絶対的記載事項に加えて、特に定めがある場合に記載する事項（「</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任意的記載事項</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」）があります。次の事項のいずれかについて、契約上の取り決めがあれば記載しなければなりません。なお、</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⑤⑥⑧は、</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37</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条書面特有の事項</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です。その他の事項は、</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35</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条書面の記載内容と同じです。</a:t>
            </a:r>
          </a:p>
        </p:txBody>
      </p:sp>
      <p:sp>
        <p:nvSpPr>
          <p:cNvPr id="5" name="四角形: 角を丸くする 4">
            <a:extLst>
              <a:ext uri="{FF2B5EF4-FFF2-40B4-BE49-F238E27FC236}">
                <a16:creationId xmlns:a16="http://schemas.microsoft.com/office/drawing/2014/main" id="{A638CB33-55C6-4794-ADB6-A118EA3AD03B}"/>
              </a:ext>
            </a:extLst>
          </p:cNvPr>
          <p:cNvSpPr/>
          <p:nvPr/>
        </p:nvSpPr>
        <p:spPr>
          <a:xfrm>
            <a:off x="274391" y="2940920"/>
            <a:ext cx="8665850" cy="351241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①代金・交換差金以外の金銭（</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手付金等</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）の授受に関する定めがあるときは、</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Meiryo UI" panose="020B0604030504040204" pitchFamily="50" charset="-128"/>
                <a:ea typeface="Meiryo UI" panose="020B0604030504040204" pitchFamily="50" charset="-128"/>
              </a:rPr>
              <a:t>　</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その額、授受の時期・目的</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②</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契約の解除</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③</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損害賠償の予定・違約金</a:t>
            </a:r>
          </a:p>
          <a:p>
            <a:pPr lvl="0">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④代金・交換差金等の</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融資のあっせんがあるときは、不成立のときの</a:t>
            </a:r>
            <a:r>
              <a:rPr lang="ja-JP" altLang="en-US" sz="2000" b="1" dirty="0">
                <a:solidFill>
                  <a:srgbClr val="FF0000"/>
                </a:solidFill>
                <a:latin typeface="Meiryo UI" panose="020B0604030504040204" pitchFamily="50" charset="-128"/>
                <a:ea typeface="Meiryo UI" panose="020B0604030504040204" pitchFamily="50" charset="-128"/>
              </a:rPr>
              <a:t>措置</a:t>
            </a:r>
            <a:r>
              <a:rPr lang="ja-JP" altLang="en-US" sz="2000" b="1" dirty="0">
                <a:solidFill>
                  <a:schemeClr val="tx1"/>
                </a:solidFill>
                <a:latin typeface="Meiryo UI" panose="020B0604030504040204" pitchFamily="50" charset="-128"/>
                <a:ea typeface="Meiryo UI" panose="020B0604030504040204" pitchFamily="50" charset="-128"/>
              </a:rPr>
              <a:t>（賃</a:t>
            </a:r>
            <a:endParaRPr lang="en-US" altLang="ja-JP" sz="2000" b="1" dirty="0">
              <a:solidFill>
                <a:schemeClr val="tx1"/>
              </a:solidFill>
              <a:latin typeface="Meiryo UI" panose="020B0604030504040204" pitchFamily="50" charset="-128"/>
              <a:ea typeface="Meiryo UI" panose="020B0604030504040204" pitchFamily="50" charset="-128"/>
            </a:endParaRPr>
          </a:p>
          <a:p>
            <a:pPr lvl="0">
              <a:defRPr/>
            </a:pPr>
            <a:r>
              <a:rPr lang="ja-JP" altLang="en-US" sz="2000" b="1" dirty="0">
                <a:solidFill>
                  <a:schemeClr val="tx1"/>
                </a:solidFill>
                <a:latin typeface="Meiryo UI" panose="020B0604030504040204" pitchFamily="50" charset="-128"/>
                <a:ea typeface="Meiryo UI" panose="020B0604030504040204" pitchFamily="50" charset="-128"/>
              </a:rPr>
              <a:t>　貸借契約の場合は記載不要です）</a:t>
            </a:r>
            <a:endPar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lvl="0">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⑤</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危険</a:t>
            </a:r>
            <a:r>
              <a:rPr lang="ja-JP" altLang="en-US" sz="2000" b="1" dirty="0">
                <a:solidFill>
                  <a:srgbClr val="FF0000"/>
                </a:solidFill>
                <a:latin typeface="Meiryo UI" panose="020B0604030504040204" pitchFamily="50" charset="-128"/>
                <a:ea typeface="Meiryo UI" panose="020B0604030504040204" pitchFamily="50" charset="-128"/>
              </a:rPr>
              <a:t>負担</a:t>
            </a:r>
            <a:r>
              <a:rPr lang="ja-JP" altLang="en-US" sz="2000" b="1" dirty="0">
                <a:solidFill>
                  <a:schemeClr val="tx1"/>
                </a:solidFill>
                <a:latin typeface="Meiryo UI" panose="020B0604030504040204" pitchFamily="50" charset="-128"/>
                <a:ea typeface="Meiryo UI" panose="020B0604030504040204" pitchFamily="50" charset="-128"/>
              </a:rPr>
              <a:t>（賃貸借契約の場合は記載不要です）</a:t>
            </a:r>
            <a:endPar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lvl="0">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⑥</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契約不適合（瑕疵担保）</a:t>
            </a:r>
            <a:r>
              <a:rPr lang="ja-JP" altLang="en-US" sz="2000" b="1" dirty="0">
                <a:solidFill>
                  <a:srgbClr val="FF0000"/>
                </a:solidFill>
                <a:latin typeface="Meiryo UI" panose="020B0604030504040204" pitchFamily="50" charset="-128"/>
                <a:ea typeface="Meiryo UI" panose="020B0604030504040204" pitchFamily="50" charset="-128"/>
              </a:rPr>
              <a:t>責任</a:t>
            </a:r>
            <a:r>
              <a:rPr lang="ja-JP" altLang="en-US" sz="2000" b="1" dirty="0">
                <a:solidFill>
                  <a:schemeClr val="tx1"/>
                </a:solidFill>
                <a:latin typeface="Meiryo UI" panose="020B0604030504040204" pitchFamily="50" charset="-128"/>
                <a:ea typeface="Meiryo UI" panose="020B0604030504040204" pitchFamily="50" charset="-128"/>
              </a:rPr>
              <a:t>（賃貸借契約の場合は記載不要です）</a:t>
            </a:r>
            <a:endPar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⑦瑕疵担保保証保険契約の締結その他の措置（</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瑕疵担保保証金の供託</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lvl="0">
              <a:defRPr/>
            </a:pPr>
            <a:r>
              <a:rPr lang="ja-JP" altLang="en-US" sz="2000" b="1" dirty="0">
                <a:solidFill>
                  <a:prstClr val="black"/>
                </a:solidFill>
                <a:latin typeface="Meiryo UI" panose="020B0604030504040204" pitchFamily="50" charset="-128"/>
                <a:ea typeface="Meiryo UI" panose="020B0604030504040204" pitchFamily="50" charset="-128"/>
              </a:rPr>
              <a:t>　</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について定めがあるときは、その</a:t>
            </a:r>
            <a:r>
              <a:rPr lang="ja-JP" altLang="en-US" sz="2000" b="1" dirty="0">
                <a:solidFill>
                  <a:prstClr val="black"/>
                </a:solidFill>
                <a:latin typeface="Meiryo UI" panose="020B0604030504040204" pitchFamily="50" charset="-128"/>
                <a:ea typeface="Meiryo UI" panose="020B0604030504040204" pitchFamily="50" charset="-128"/>
              </a:rPr>
              <a:t>内容（賃貸借契約の場合は記載不要です）</a:t>
            </a:r>
            <a:endPar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lvl="0">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⑧</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租税・公課の</a:t>
            </a:r>
            <a:r>
              <a:rPr lang="ja-JP" altLang="en-US" sz="2000" b="1" dirty="0">
                <a:solidFill>
                  <a:srgbClr val="FF0000"/>
                </a:solidFill>
                <a:latin typeface="Meiryo UI" panose="020B0604030504040204" pitchFamily="50" charset="-128"/>
                <a:ea typeface="Meiryo UI" panose="020B0604030504040204" pitchFamily="50" charset="-128"/>
              </a:rPr>
              <a:t>負担</a:t>
            </a:r>
            <a:r>
              <a:rPr lang="ja-JP" altLang="en-US" sz="2000" b="1" dirty="0">
                <a:solidFill>
                  <a:schemeClr val="tx1"/>
                </a:solidFill>
                <a:latin typeface="Meiryo UI" panose="020B0604030504040204" pitchFamily="50" charset="-128"/>
                <a:ea typeface="Meiryo UI" panose="020B0604030504040204" pitchFamily="50" charset="-128"/>
              </a:rPr>
              <a:t>（賃貸借契約の場合は記載不要です）</a:t>
            </a:r>
            <a:endPar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p:txBody>
      </p:sp>
      <p:pic>
        <p:nvPicPr>
          <p:cNvPr id="8" name="オーディオ 7">
            <a:hlinkClick r:id="" action="ppaction://media"/>
            <a:extLst>
              <a:ext uri="{FF2B5EF4-FFF2-40B4-BE49-F238E27FC236}">
                <a16:creationId xmlns:a16="http://schemas.microsoft.com/office/drawing/2014/main" id="{0641836A-BE12-4A3F-9ED6-EF0CB5013CE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607509879"/>
      </p:ext>
    </p:extLst>
  </p:cSld>
  <p:clrMapOvr>
    <a:masterClrMapping/>
  </p:clrMapOvr>
  <mc:AlternateContent xmlns:mc="http://schemas.openxmlformats.org/markup-compatibility/2006" xmlns:p14="http://schemas.microsoft.com/office/powerpoint/2010/main">
    <mc:Choice Requires="p14">
      <p:transition spd="slow" p14:dur="2000" advTm="143905"/>
    </mc:Choice>
    <mc:Fallback xmlns="">
      <p:transition spd="slow" advTm="143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8"/>
                </p:tgtEl>
              </p:cMediaNode>
            </p:audio>
          </p:childTnLst>
        </p:cTn>
      </p:par>
    </p:tnLst>
    <p:bldLst>
      <p:bldP spid="7"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175C0E-CBB7-4FB6-8C08-8A9205A69E20}"/>
              </a:ext>
            </a:extLst>
          </p:cNvPr>
          <p:cNvSpPr>
            <a:spLocks noGrp="1"/>
          </p:cNvSpPr>
          <p:nvPr>
            <p:ph type="title"/>
          </p:nvPr>
        </p:nvSpPr>
        <p:spPr>
          <a:xfrm>
            <a:off x="755576" y="274638"/>
            <a:ext cx="7560840" cy="1143000"/>
          </a:xfrm>
        </p:spPr>
        <p:txBody>
          <a:bodyPr>
            <a:normAutofit/>
          </a:bodyPr>
          <a:lstStyle/>
          <a:p>
            <a:r>
              <a:rPr lang="en-US" altLang="ja-JP" sz="3200" b="1" dirty="0">
                <a:solidFill>
                  <a:prstClr val="black"/>
                </a:solidFill>
                <a:latin typeface="Meiryo UI" panose="020B0604030504040204" pitchFamily="50" charset="-128"/>
                <a:ea typeface="Meiryo UI" panose="020B0604030504040204" pitchFamily="50" charset="-128"/>
              </a:rPr>
              <a:t>10</a:t>
            </a:r>
            <a:r>
              <a:rPr lang="ja-JP" altLang="en-US" sz="3200" b="1" dirty="0">
                <a:solidFill>
                  <a:prstClr val="black"/>
                </a:solidFill>
                <a:latin typeface="Meiryo UI" panose="020B0604030504040204" pitchFamily="50" charset="-128"/>
                <a:ea typeface="Meiryo UI" panose="020B0604030504040204" pitchFamily="50" charset="-128"/>
              </a:rPr>
              <a:t>．広告の規制・誇大広告の禁止</a:t>
            </a:r>
            <a:endParaRPr kumimoji="1" lang="ja-JP" altLang="en-US" sz="3200" b="1"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F6E69FB3-6AE1-4196-9F08-FF284FEFCC8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7" name="四角形: 角を丸くする 6">
            <a:extLst>
              <a:ext uri="{FF2B5EF4-FFF2-40B4-BE49-F238E27FC236}">
                <a16:creationId xmlns:a16="http://schemas.microsoft.com/office/drawing/2014/main" id="{CB673598-171D-4297-9FBE-06D08E3F3A98}"/>
              </a:ext>
            </a:extLst>
          </p:cNvPr>
          <p:cNvSpPr/>
          <p:nvPr/>
        </p:nvSpPr>
        <p:spPr>
          <a:xfrm>
            <a:off x="274390" y="1542356"/>
            <a:ext cx="8640960" cy="1528464"/>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不動産取引は、顧客を事務所に呼び込むことが成約への重要な営業行為となります。その顧客の獲得には、広告による影響が大きいため、違法な広告がなされることがあります。こうした違法な広告を規制して、顧客を守ることが必要となります。</a:t>
            </a:r>
          </a:p>
        </p:txBody>
      </p:sp>
      <p:sp>
        <p:nvSpPr>
          <p:cNvPr id="5" name="四角形: 角を丸くする 4">
            <a:extLst>
              <a:ext uri="{FF2B5EF4-FFF2-40B4-BE49-F238E27FC236}">
                <a16:creationId xmlns:a16="http://schemas.microsoft.com/office/drawing/2014/main" id="{A638CB33-55C6-4794-ADB6-A118EA3AD03B}"/>
              </a:ext>
            </a:extLst>
          </p:cNvPr>
          <p:cNvSpPr/>
          <p:nvPr/>
        </p:nvSpPr>
        <p:spPr>
          <a:xfrm>
            <a:off x="274391" y="3284984"/>
            <a:ext cx="8665850" cy="316835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宅建業者が人の気を引くために、著しく事実と相違するような表示又は著しく事実よりも有利・優良なものと誤認させるような</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「誇大広告」は禁止</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されています。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また、売る意思のない物件や売ることのできない物件について広告を行う</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「オトリ広告」も、誇大広告と同様に禁止</a:t>
            </a: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されています</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この誇大広告の禁止に違反した宅建業者は、指示処分、業務停止処分、そして情状が特に重いときは免許取消処分を受けることがあります。さらに、６か月以下の懲役、又は</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万円以下の罰金の定めもあります。</a:t>
            </a:r>
          </a:p>
        </p:txBody>
      </p:sp>
      <p:pic>
        <p:nvPicPr>
          <p:cNvPr id="4" name="オーディオ 3">
            <a:hlinkClick r:id="" action="ppaction://media"/>
            <a:extLst>
              <a:ext uri="{FF2B5EF4-FFF2-40B4-BE49-F238E27FC236}">
                <a16:creationId xmlns:a16="http://schemas.microsoft.com/office/drawing/2014/main" id="{BC54995D-6CCF-42EB-9B9B-D456C0A22E0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995092711"/>
      </p:ext>
    </p:extLst>
  </p:cSld>
  <p:clrMapOvr>
    <a:masterClrMapping/>
  </p:clrMapOvr>
  <mc:AlternateContent xmlns:mc="http://schemas.openxmlformats.org/markup-compatibility/2006" xmlns:p14="http://schemas.microsoft.com/office/powerpoint/2010/main">
    <mc:Choice Requires="p14">
      <p:transition spd="slow" p14:dur="2000" advTm="96108"/>
    </mc:Choice>
    <mc:Fallback xmlns="">
      <p:transition spd="slow" advTm="96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7"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175C0E-CBB7-4FB6-8C08-8A9205A69E20}"/>
              </a:ext>
            </a:extLst>
          </p:cNvPr>
          <p:cNvSpPr>
            <a:spLocks noGrp="1"/>
          </p:cNvSpPr>
          <p:nvPr>
            <p:ph type="title"/>
          </p:nvPr>
        </p:nvSpPr>
        <p:spPr>
          <a:xfrm>
            <a:off x="755576" y="274638"/>
            <a:ext cx="7560840" cy="1143000"/>
          </a:xfrm>
        </p:spPr>
        <p:txBody>
          <a:bodyPr>
            <a:normAutofit/>
          </a:bodyPr>
          <a:lstStyle/>
          <a:p>
            <a:r>
              <a:rPr lang="en-US" altLang="ja-JP" sz="2400" b="1" dirty="0">
                <a:solidFill>
                  <a:prstClr val="black"/>
                </a:solidFill>
                <a:latin typeface="Meiryo UI" panose="020B0604030504040204" pitchFamily="50" charset="-128"/>
                <a:ea typeface="Meiryo UI" panose="020B0604030504040204" pitchFamily="50" charset="-128"/>
              </a:rPr>
              <a:t>11</a:t>
            </a:r>
            <a:r>
              <a:rPr lang="ja-JP" altLang="en-US" sz="2400" b="1" dirty="0">
                <a:solidFill>
                  <a:prstClr val="black"/>
                </a:solidFill>
                <a:latin typeface="Meiryo UI" panose="020B0604030504040204" pitchFamily="50" charset="-128"/>
                <a:ea typeface="Meiryo UI" panose="020B0604030504040204" pitchFamily="50" charset="-128"/>
              </a:rPr>
              <a:t>．取引態様の明示義務・未完成物件の広告の規制</a:t>
            </a:r>
            <a:endParaRPr kumimoji="1" lang="ja-JP" altLang="en-US" sz="2400" b="1"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F6E69FB3-6AE1-4196-9F08-FF284FEFCC8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7" name="四角形: 角を丸くする 6">
            <a:extLst>
              <a:ext uri="{FF2B5EF4-FFF2-40B4-BE49-F238E27FC236}">
                <a16:creationId xmlns:a16="http://schemas.microsoft.com/office/drawing/2014/main" id="{CB673598-171D-4297-9FBE-06D08E3F3A98}"/>
              </a:ext>
            </a:extLst>
          </p:cNvPr>
          <p:cNvSpPr/>
          <p:nvPr/>
        </p:nvSpPr>
        <p:spPr>
          <a:xfrm>
            <a:off x="274390" y="1542356"/>
            <a:ext cx="8640960" cy="1528464"/>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宅建業者は、宅地建物の売買、交換、貸借に関して広告をするときや、注文を受けたときは、自己がどのような立場で取引に関与するかについて、</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取引態様の別を遅滞なく明示</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しなければなりません。</a:t>
            </a:r>
          </a:p>
        </p:txBody>
      </p:sp>
      <p:sp>
        <p:nvSpPr>
          <p:cNvPr id="5" name="四角形: 角を丸くする 4">
            <a:extLst>
              <a:ext uri="{FF2B5EF4-FFF2-40B4-BE49-F238E27FC236}">
                <a16:creationId xmlns:a16="http://schemas.microsoft.com/office/drawing/2014/main" id="{A638CB33-55C6-4794-ADB6-A118EA3AD03B}"/>
              </a:ext>
            </a:extLst>
          </p:cNvPr>
          <p:cNvSpPr/>
          <p:nvPr/>
        </p:nvSpPr>
        <p:spPr>
          <a:xfrm>
            <a:off x="274391" y="3284984"/>
            <a:ext cx="8665850" cy="316835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宅建業者は、</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未完成物件</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について、その</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開発許可や建築確認等の処分を受けた後</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でなければ、広告を行うことができません。</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未完成物件は、契約締結の場合と同様に、行政庁の厳しい審査をパスして、将来において完成が確実視される状態でないと広告はさせないという趣旨です。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なお、未完成物件の広告の規制は、売買・交換契約についてはもちろん</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、賃貸借契約（賃貸物件）についても規制されます</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pic>
        <p:nvPicPr>
          <p:cNvPr id="6" name="オーディオ 5">
            <a:hlinkClick r:id="" action="ppaction://media"/>
            <a:extLst>
              <a:ext uri="{FF2B5EF4-FFF2-40B4-BE49-F238E27FC236}">
                <a16:creationId xmlns:a16="http://schemas.microsoft.com/office/drawing/2014/main" id="{78FFB616-C889-4DD3-AA9C-8A9364DBD76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524613009"/>
      </p:ext>
    </p:extLst>
  </p:cSld>
  <p:clrMapOvr>
    <a:masterClrMapping/>
  </p:clrMapOvr>
  <mc:AlternateContent xmlns:mc="http://schemas.openxmlformats.org/markup-compatibility/2006" xmlns:p14="http://schemas.microsoft.com/office/powerpoint/2010/main">
    <mc:Choice Requires="p14">
      <p:transition spd="slow" p14:dur="2000" advTm="87505"/>
    </mc:Choice>
    <mc:Fallback xmlns="">
      <p:transition spd="slow" advTm="87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bldLst>
      <p:bldP spid="7"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175C0E-CBB7-4FB6-8C08-8A9205A69E20}"/>
              </a:ext>
            </a:extLst>
          </p:cNvPr>
          <p:cNvSpPr>
            <a:spLocks noGrp="1"/>
          </p:cNvSpPr>
          <p:nvPr>
            <p:ph type="title"/>
          </p:nvPr>
        </p:nvSpPr>
        <p:spPr>
          <a:xfrm>
            <a:off x="603504" y="274638"/>
            <a:ext cx="8083296" cy="1143000"/>
          </a:xfrm>
        </p:spPr>
        <p:txBody>
          <a:bodyPr>
            <a:normAutofit/>
          </a:bodyPr>
          <a:lstStyle/>
          <a:p>
            <a:r>
              <a:rPr lang="en-US" altLang="ja-JP" sz="3200" b="1" dirty="0">
                <a:solidFill>
                  <a:prstClr val="black"/>
                </a:solidFill>
                <a:latin typeface="Meiryo UI" panose="020B0604030504040204" pitchFamily="50" charset="-128"/>
                <a:ea typeface="Meiryo UI" panose="020B0604030504040204" pitchFamily="50" charset="-128"/>
              </a:rPr>
              <a:t>12</a:t>
            </a:r>
            <a:r>
              <a:rPr lang="ja-JP" altLang="en-US" sz="3200" b="1" dirty="0">
                <a:solidFill>
                  <a:prstClr val="black"/>
                </a:solidFill>
                <a:latin typeface="Meiryo UI" panose="020B0604030504040204" pitchFamily="50" charset="-128"/>
                <a:ea typeface="Meiryo UI" panose="020B0604030504040204" pitchFamily="50" charset="-128"/>
              </a:rPr>
              <a:t>．未完成物件規制の比較</a:t>
            </a:r>
            <a:endParaRPr kumimoji="1" lang="ja-JP" altLang="en-US" sz="3200" b="1"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F6E69FB3-6AE1-4196-9F08-FF284FEFCC8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grpSp>
        <p:nvGrpSpPr>
          <p:cNvPr id="4" name="グループ化 3">
            <a:extLst>
              <a:ext uri="{FF2B5EF4-FFF2-40B4-BE49-F238E27FC236}">
                <a16:creationId xmlns:a16="http://schemas.microsoft.com/office/drawing/2014/main" id="{E6F5DE0F-B327-4F7B-8C8E-E6893349BF87}"/>
              </a:ext>
            </a:extLst>
          </p:cNvPr>
          <p:cNvGrpSpPr/>
          <p:nvPr/>
        </p:nvGrpSpPr>
        <p:grpSpPr>
          <a:xfrm>
            <a:off x="275607" y="1628506"/>
            <a:ext cx="8592787" cy="922914"/>
            <a:chOff x="294483" y="1786006"/>
            <a:chExt cx="8592787" cy="922914"/>
          </a:xfrm>
        </p:grpSpPr>
        <p:sp>
          <p:nvSpPr>
            <p:cNvPr id="7" name="四角形: 角を丸くする 6">
              <a:extLst>
                <a:ext uri="{FF2B5EF4-FFF2-40B4-BE49-F238E27FC236}">
                  <a16:creationId xmlns:a16="http://schemas.microsoft.com/office/drawing/2014/main" id="{CB673598-171D-4297-9FBE-06D08E3F3A98}"/>
                </a:ext>
              </a:extLst>
            </p:cNvPr>
            <p:cNvSpPr/>
            <p:nvPr/>
          </p:nvSpPr>
          <p:spPr>
            <a:xfrm>
              <a:off x="294483" y="1786006"/>
              <a:ext cx="2097930" cy="922914"/>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契約の種類</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規制の種類</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 name="四角形: 角を丸くする 7">
              <a:extLst>
                <a:ext uri="{FF2B5EF4-FFF2-40B4-BE49-F238E27FC236}">
                  <a16:creationId xmlns:a16="http://schemas.microsoft.com/office/drawing/2014/main" id="{4E1942B0-2B0C-44E2-A1B2-D8A803DED4F9}"/>
                </a:ext>
              </a:extLst>
            </p:cNvPr>
            <p:cNvSpPr/>
            <p:nvPr/>
          </p:nvSpPr>
          <p:spPr>
            <a:xfrm>
              <a:off x="2758779" y="1786006"/>
              <a:ext cx="1831007" cy="922914"/>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売買契約</a:t>
              </a:r>
            </a:p>
          </p:txBody>
        </p:sp>
        <p:sp>
          <p:nvSpPr>
            <p:cNvPr id="9" name="四角形: 角を丸くする 8">
              <a:extLst>
                <a:ext uri="{FF2B5EF4-FFF2-40B4-BE49-F238E27FC236}">
                  <a16:creationId xmlns:a16="http://schemas.microsoft.com/office/drawing/2014/main" id="{E518F7E6-F1CE-4417-A593-A323840E3688}"/>
                </a:ext>
              </a:extLst>
            </p:cNvPr>
            <p:cNvSpPr/>
            <p:nvPr/>
          </p:nvSpPr>
          <p:spPr>
            <a:xfrm>
              <a:off x="7056263" y="1808993"/>
              <a:ext cx="1831007" cy="844699"/>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賃貸借契約</a:t>
              </a:r>
              <a:endPar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8" name="四角形: 角を丸くする 17">
              <a:extLst>
                <a:ext uri="{FF2B5EF4-FFF2-40B4-BE49-F238E27FC236}">
                  <a16:creationId xmlns:a16="http://schemas.microsoft.com/office/drawing/2014/main" id="{F0E8CA3B-A190-42BF-AE29-9C532504F8A5}"/>
                </a:ext>
              </a:extLst>
            </p:cNvPr>
            <p:cNvSpPr/>
            <p:nvPr/>
          </p:nvSpPr>
          <p:spPr>
            <a:xfrm>
              <a:off x="4858890" y="1818426"/>
              <a:ext cx="1831007" cy="890494"/>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交換契約</a:t>
              </a:r>
              <a:endPar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grpSp>
        <p:nvGrpSpPr>
          <p:cNvPr id="14" name="グループ化 13">
            <a:extLst>
              <a:ext uri="{FF2B5EF4-FFF2-40B4-BE49-F238E27FC236}">
                <a16:creationId xmlns:a16="http://schemas.microsoft.com/office/drawing/2014/main" id="{E90C2136-41C0-4B9B-AAE6-5E803989855C}"/>
              </a:ext>
            </a:extLst>
          </p:cNvPr>
          <p:cNvGrpSpPr/>
          <p:nvPr/>
        </p:nvGrpSpPr>
        <p:grpSpPr>
          <a:xfrm>
            <a:off x="274725" y="2922346"/>
            <a:ext cx="8558558" cy="941108"/>
            <a:chOff x="274725" y="2922346"/>
            <a:chExt cx="8558558" cy="941108"/>
          </a:xfrm>
        </p:grpSpPr>
        <p:sp>
          <p:nvSpPr>
            <p:cNvPr id="5" name="四角形: 角を丸くする 4">
              <a:extLst>
                <a:ext uri="{FF2B5EF4-FFF2-40B4-BE49-F238E27FC236}">
                  <a16:creationId xmlns:a16="http://schemas.microsoft.com/office/drawing/2014/main" id="{A638CB33-55C6-4794-ADB6-A118EA3AD03B}"/>
                </a:ext>
              </a:extLst>
            </p:cNvPr>
            <p:cNvSpPr/>
            <p:nvPr/>
          </p:nvSpPr>
          <p:spPr>
            <a:xfrm>
              <a:off x="274725" y="2940540"/>
              <a:ext cx="2097930" cy="922914"/>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広告の規制</a:t>
              </a:r>
            </a:p>
          </p:txBody>
        </p:sp>
        <p:sp>
          <p:nvSpPr>
            <p:cNvPr id="12" name="四角形: 角を丸くする 11">
              <a:extLst>
                <a:ext uri="{FF2B5EF4-FFF2-40B4-BE49-F238E27FC236}">
                  <a16:creationId xmlns:a16="http://schemas.microsoft.com/office/drawing/2014/main" id="{5420DDFA-4046-4C5A-B8B1-0A6D88D2C14C}"/>
                </a:ext>
              </a:extLst>
            </p:cNvPr>
            <p:cNvSpPr/>
            <p:nvPr/>
          </p:nvSpPr>
          <p:spPr>
            <a:xfrm>
              <a:off x="4865775" y="2922346"/>
              <a:ext cx="1870449" cy="941108"/>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（規制あり）</a:t>
              </a:r>
            </a:p>
          </p:txBody>
        </p:sp>
        <p:sp>
          <p:nvSpPr>
            <p:cNvPr id="15" name="四角形: 角を丸くする 14">
              <a:extLst>
                <a:ext uri="{FF2B5EF4-FFF2-40B4-BE49-F238E27FC236}">
                  <a16:creationId xmlns:a16="http://schemas.microsoft.com/office/drawing/2014/main" id="{1DE5D257-4B46-4CFC-A7CA-F8F27A5BFF08}"/>
                </a:ext>
              </a:extLst>
            </p:cNvPr>
            <p:cNvSpPr/>
            <p:nvPr/>
          </p:nvSpPr>
          <p:spPr>
            <a:xfrm>
              <a:off x="7002276" y="2922346"/>
              <a:ext cx="1831007" cy="941108"/>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（規制あり）</a:t>
              </a:r>
            </a:p>
          </p:txBody>
        </p:sp>
        <p:sp>
          <p:nvSpPr>
            <p:cNvPr id="19" name="四角形: 角を丸くする 18">
              <a:extLst>
                <a:ext uri="{FF2B5EF4-FFF2-40B4-BE49-F238E27FC236}">
                  <a16:creationId xmlns:a16="http://schemas.microsoft.com/office/drawing/2014/main" id="{250D4F27-2DF0-46A1-B676-8AE078CBDDCB}"/>
                </a:ext>
              </a:extLst>
            </p:cNvPr>
            <p:cNvSpPr/>
            <p:nvPr/>
          </p:nvSpPr>
          <p:spPr>
            <a:xfrm>
              <a:off x="2670706" y="2922346"/>
              <a:ext cx="1870449" cy="941108"/>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（規制あり）</a:t>
              </a:r>
            </a:p>
          </p:txBody>
        </p:sp>
      </p:grpSp>
      <p:grpSp>
        <p:nvGrpSpPr>
          <p:cNvPr id="11" name="グループ化 10">
            <a:extLst>
              <a:ext uri="{FF2B5EF4-FFF2-40B4-BE49-F238E27FC236}">
                <a16:creationId xmlns:a16="http://schemas.microsoft.com/office/drawing/2014/main" id="{43DD32E8-D4BC-450F-8DED-7916790A0DB3}"/>
              </a:ext>
            </a:extLst>
          </p:cNvPr>
          <p:cNvGrpSpPr/>
          <p:nvPr/>
        </p:nvGrpSpPr>
        <p:grpSpPr>
          <a:xfrm>
            <a:off x="342471" y="4434393"/>
            <a:ext cx="8525924" cy="961893"/>
            <a:chOff x="292721" y="4186113"/>
            <a:chExt cx="8605363" cy="961893"/>
          </a:xfrm>
        </p:grpSpPr>
        <p:sp>
          <p:nvSpPr>
            <p:cNvPr id="10" name="四角形: 角を丸くする 9">
              <a:extLst>
                <a:ext uri="{FF2B5EF4-FFF2-40B4-BE49-F238E27FC236}">
                  <a16:creationId xmlns:a16="http://schemas.microsoft.com/office/drawing/2014/main" id="{6F0CBDC8-E7BA-486D-BD80-431591078D3F}"/>
                </a:ext>
              </a:extLst>
            </p:cNvPr>
            <p:cNvSpPr/>
            <p:nvPr/>
          </p:nvSpPr>
          <p:spPr>
            <a:xfrm>
              <a:off x="292721" y="4186113"/>
              <a:ext cx="2097930" cy="961893"/>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契約締結の規制</a:t>
              </a:r>
            </a:p>
          </p:txBody>
        </p:sp>
        <p:sp>
          <p:nvSpPr>
            <p:cNvPr id="13" name="四角形: 角を丸くする 12">
              <a:extLst>
                <a:ext uri="{FF2B5EF4-FFF2-40B4-BE49-F238E27FC236}">
                  <a16:creationId xmlns:a16="http://schemas.microsoft.com/office/drawing/2014/main" id="{8A076363-CEC1-482A-B583-43D2ACF281F5}"/>
                </a:ext>
              </a:extLst>
            </p:cNvPr>
            <p:cNvSpPr/>
            <p:nvPr/>
          </p:nvSpPr>
          <p:spPr>
            <a:xfrm>
              <a:off x="4964243" y="4204307"/>
              <a:ext cx="1870450" cy="941109"/>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（規制あり）</a:t>
              </a:r>
            </a:p>
          </p:txBody>
        </p:sp>
        <p:sp>
          <p:nvSpPr>
            <p:cNvPr id="16" name="四角形: 角を丸くする 15">
              <a:extLst>
                <a:ext uri="{FF2B5EF4-FFF2-40B4-BE49-F238E27FC236}">
                  <a16:creationId xmlns:a16="http://schemas.microsoft.com/office/drawing/2014/main" id="{AA0FC97B-A147-4B8E-9F60-5F2E4B627B1C}"/>
                </a:ext>
              </a:extLst>
            </p:cNvPr>
            <p:cNvSpPr/>
            <p:nvPr/>
          </p:nvSpPr>
          <p:spPr>
            <a:xfrm>
              <a:off x="7067077" y="4186113"/>
              <a:ext cx="1831007" cy="94110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規制なし</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20" name="四角形: 角を丸くする 19">
              <a:extLst>
                <a:ext uri="{FF2B5EF4-FFF2-40B4-BE49-F238E27FC236}">
                  <a16:creationId xmlns:a16="http://schemas.microsoft.com/office/drawing/2014/main" id="{3C0F699D-4978-4B72-AD4E-359D0DFE0024}"/>
                </a:ext>
              </a:extLst>
            </p:cNvPr>
            <p:cNvSpPr/>
            <p:nvPr/>
          </p:nvSpPr>
          <p:spPr>
            <a:xfrm>
              <a:off x="2724499" y="4186113"/>
              <a:ext cx="1870449" cy="941108"/>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（規制あり）</a:t>
              </a:r>
            </a:p>
          </p:txBody>
        </p:sp>
      </p:grpSp>
      <p:pic>
        <p:nvPicPr>
          <p:cNvPr id="17" name="オーディオ 16">
            <a:hlinkClick r:id="" action="ppaction://media"/>
            <a:extLst>
              <a:ext uri="{FF2B5EF4-FFF2-40B4-BE49-F238E27FC236}">
                <a16:creationId xmlns:a16="http://schemas.microsoft.com/office/drawing/2014/main" id="{05D26BF9-250D-40C8-A5C1-9BC49FF25A7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324643078"/>
      </p:ext>
    </p:extLst>
  </p:cSld>
  <p:clrMapOvr>
    <a:masterClrMapping/>
  </p:clrMapOvr>
  <mc:AlternateContent xmlns:mc="http://schemas.openxmlformats.org/markup-compatibility/2006" xmlns:p14="http://schemas.microsoft.com/office/powerpoint/2010/main">
    <mc:Choice Requires="p14">
      <p:transition spd="slow" p14:dur="2000" advTm="34722"/>
    </mc:Choice>
    <mc:Fallback xmlns="">
      <p:transition spd="slow" advTm="34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1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175C0E-CBB7-4FB6-8C08-8A9205A69E20}"/>
              </a:ext>
            </a:extLst>
          </p:cNvPr>
          <p:cNvSpPr>
            <a:spLocks noGrp="1"/>
          </p:cNvSpPr>
          <p:nvPr>
            <p:ph type="title"/>
          </p:nvPr>
        </p:nvSpPr>
        <p:spPr>
          <a:xfrm>
            <a:off x="755576" y="274638"/>
            <a:ext cx="7560840" cy="1143000"/>
          </a:xfrm>
        </p:spPr>
        <p:txBody>
          <a:bodyPr>
            <a:normAutofit/>
          </a:bodyPr>
          <a:lstStyle/>
          <a:p>
            <a:r>
              <a:rPr lang="en-US" altLang="ja-JP" sz="3200" b="1" dirty="0">
                <a:solidFill>
                  <a:prstClr val="black"/>
                </a:solidFill>
                <a:latin typeface="Meiryo UI" panose="020B0604030504040204" pitchFamily="50" charset="-128"/>
                <a:ea typeface="Meiryo UI" panose="020B0604030504040204" pitchFamily="50" charset="-128"/>
              </a:rPr>
              <a:t>13</a:t>
            </a:r>
            <a:r>
              <a:rPr lang="ja-JP" altLang="en-US" sz="3200" b="1" dirty="0">
                <a:solidFill>
                  <a:prstClr val="black"/>
                </a:solidFill>
                <a:latin typeface="Meiryo UI" panose="020B0604030504040204" pitchFamily="50" charset="-128"/>
                <a:ea typeface="Meiryo UI" panose="020B0604030504040204" pitchFamily="50" charset="-128"/>
              </a:rPr>
              <a:t>．</a:t>
            </a:r>
            <a:r>
              <a:rPr lang="zh-TW" altLang="en-US" sz="3200" b="1" dirty="0">
                <a:solidFill>
                  <a:prstClr val="black"/>
                </a:solidFill>
                <a:latin typeface="Meiryo UI" panose="020B0604030504040204" pitchFamily="50" charset="-128"/>
                <a:ea typeface="Meiryo UI" panose="020B0604030504040204" pitchFamily="50" charset="-128"/>
              </a:rPr>
              <a:t>秘密保持義務</a:t>
            </a:r>
            <a:endParaRPr kumimoji="1" lang="ja-JP" altLang="en-US" sz="3200" b="1"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F6E69FB3-6AE1-4196-9F08-FF284FEFCC8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7" name="四角形: 角を丸くする 6">
            <a:extLst>
              <a:ext uri="{FF2B5EF4-FFF2-40B4-BE49-F238E27FC236}">
                <a16:creationId xmlns:a16="http://schemas.microsoft.com/office/drawing/2014/main" id="{CB673598-171D-4297-9FBE-06D08E3F3A98}"/>
              </a:ext>
            </a:extLst>
          </p:cNvPr>
          <p:cNvSpPr/>
          <p:nvPr/>
        </p:nvSpPr>
        <p:spPr>
          <a:xfrm>
            <a:off x="274391" y="1556792"/>
            <a:ext cx="8640960" cy="2232248"/>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宅建業者は、正当な理由がある場合でなければ、</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その業務上取り扱ったことについて知り得た秘密を他に漏らしてはなりません</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。また、宅地建物取引業を営まなくなった後であっても同様です。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宅建業者の使用人その他の従業者は、正当な理由がある場合でなければ、宅地建物取引業の</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業務を補助したことについて知り得た秘密を他に漏らしてはなりません</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。また、宅建業者の使用人その他の従業者でなくなった後であっても同様です。</a:t>
            </a:r>
          </a:p>
        </p:txBody>
      </p:sp>
      <p:sp>
        <p:nvSpPr>
          <p:cNvPr id="5" name="四角形: 角を丸くする 4">
            <a:extLst>
              <a:ext uri="{FF2B5EF4-FFF2-40B4-BE49-F238E27FC236}">
                <a16:creationId xmlns:a16="http://schemas.microsoft.com/office/drawing/2014/main" id="{A638CB33-55C6-4794-ADB6-A118EA3AD03B}"/>
              </a:ext>
            </a:extLst>
          </p:cNvPr>
          <p:cNvSpPr/>
          <p:nvPr/>
        </p:nvSpPr>
        <p:spPr>
          <a:xfrm>
            <a:off x="261946" y="3933056"/>
            <a:ext cx="8665850" cy="244827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ただし、</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①</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裁判の証人</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として証言をする場合</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②</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収税官吏の検査</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に協力する場合</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③その秘密を依頼者に告げなければ</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依頼者に重大な不利益を与える</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場合</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④</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本人の承諾</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を得た場合</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以上は「</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正当な理由</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」として、秘密を漏らしても規制されません。</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また、この規制は、被害者からの</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告訴</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がなければ、秘密保持義務違反としての公訴を提起することはできません。</a:t>
            </a:r>
          </a:p>
        </p:txBody>
      </p:sp>
      <p:pic>
        <p:nvPicPr>
          <p:cNvPr id="12" name="オーディオ 11">
            <a:hlinkClick r:id="" action="ppaction://media"/>
            <a:extLst>
              <a:ext uri="{FF2B5EF4-FFF2-40B4-BE49-F238E27FC236}">
                <a16:creationId xmlns:a16="http://schemas.microsoft.com/office/drawing/2014/main" id="{46772F7A-5F89-41D1-B0A7-5A55089F354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300763955"/>
      </p:ext>
    </p:extLst>
  </p:cSld>
  <p:clrMapOvr>
    <a:masterClrMapping/>
  </p:clrMapOvr>
  <mc:AlternateContent xmlns:mc="http://schemas.openxmlformats.org/markup-compatibility/2006" xmlns:p14="http://schemas.microsoft.com/office/powerpoint/2010/main">
    <mc:Choice Requires="p14">
      <p:transition spd="slow" p14:dur="2000" advTm="115085"/>
    </mc:Choice>
    <mc:Fallback xmlns="">
      <p:transition spd="slow" advTm="115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2"/>
                </p:tgtEl>
              </p:cMediaNode>
            </p:audio>
          </p:childTnLst>
        </p:cTn>
      </p:par>
    </p:tnLst>
    <p:bldLst>
      <p:bldP spid="7"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175C0E-CBB7-4FB6-8C08-8A9205A69E20}"/>
              </a:ext>
            </a:extLst>
          </p:cNvPr>
          <p:cNvSpPr>
            <a:spLocks noGrp="1"/>
          </p:cNvSpPr>
          <p:nvPr>
            <p:ph type="title"/>
          </p:nvPr>
        </p:nvSpPr>
        <p:spPr>
          <a:xfrm>
            <a:off x="249501" y="274638"/>
            <a:ext cx="8665850" cy="1143000"/>
          </a:xfrm>
        </p:spPr>
        <p:txBody>
          <a:bodyPr>
            <a:normAutofit/>
          </a:bodyPr>
          <a:lstStyle/>
          <a:p>
            <a:r>
              <a:rPr lang="en-US" altLang="ja-JP" sz="2800" b="1" dirty="0">
                <a:solidFill>
                  <a:prstClr val="black"/>
                </a:solidFill>
                <a:latin typeface="Meiryo UI" panose="020B0604030504040204" pitchFamily="50" charset="-128"/>
                <a:ea typeface="Meiryo UI" panose="020B0604030504040204" pitchFamily="50" charset="-128"/>
              </a:rPr>
              <a:t>14</a:t>
            </a:r>
            <a:r>
              <a:rPr lang="ja-JP" altLang="en-US" sz="2800" b="1" dirty="0">
                <a:solidFill>
                  <a:prstClr val="black"/>
                </a:solidFill>
                <a:latin typeface="Meiryo UI" panose="020B0604030504040204" pitchFamily="50" charset="-128"/>
                <a:ea typeface="Meiryo UI" panose="020B0604030504040204" pitchFamily="50" charset="-128"/>
              </a:rPr>
              <a:t>．不当な履行遅延の禁止・重要な事実の告知義務</a:t>
            </a:r>
            <a:endParaRPr kumimoji="1" lang="ja-JP" altLang="en-US" sz="2800" b="1"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F6E69FB3-6AE1-4196-9F08-FF284FEFCC8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7" name="四角形: 角を丸くする 6">
            <a:extLst>
              <a:ext uri="{FF2B5EF4-FFF2-40B4-BE49-F238E27FC236}">
                <a16:creationId xmlns:a16="http://schemas.microsoft.com/office/drawing/2014/main" id="{CB673598-171D-4297-9FBE-06D08E3F3A98}"/>
              </a:ext>
            </a:extLst>
          </p:cNvPr>
          <p:cNvSpPr/>
          <p:nvPr/>
        </p:nvSpPr>
        <p:spPr>
          <a:xfrm>
            <a:off x="274391" y="1556792"/>
            <a:ext cx="8640960" cy="11430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宅建業者は業務に関して、①</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宅地建物の登記</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・②</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宅地建物の引渡</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・③</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対価の支払</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について、不当に履行を遅延させることは許されません。</a:t>
            </a:r>
          </a:p>
        </p:txBody>
      </p:sp>
      <p:sp>
        <p:nvSpPr>
          <p:cNvPr id="5" name="四角形: 角を丸くする 4">
            <a:extLst>
              <a:ext uri="{FF2B5EF4-FFF2-40B4-BE49-F238E27FC236}">
                <a16:creationId xmlns:a16="http://schemas.microsoft.com/office/drawing/2014/main" id="{A638CB33-55C6-4794-ADB6-A118EA3AD03B}"/>
              </a:ext>
            </a:extLst>
          </p:cNvPr>
          <p:cNvSpPr/>
          <p:nvPr/>
        </p:nvSpPr>
        <p:spPr>
          <a:xfrm>
            <a:off x="239075" y="2920602"/>
            <a:ext cx="8665850" cy="302867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宅建業者は、取引に関する重要な事項について、</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取引相手に故意に事実を告げず、又は不実のことを告げること</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は許されず、正確な事実を告知する義務があります。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重要な事実の告知義務の対象は、重要事項説明の内容、供託所等の説明事項、契約内容記載書面の内容に加えて、</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取引相手の判断に重要な影響を及ぼす内容</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が含まれます。それは、事故物件（犯罪や自殺があった物件）であることや近所に高いビルの建設計画があること等がこれに当たります。</a:t>
            </a:r>
          </a:p>
        </p:txBody>
      </p:sp>
      <p:pic>
        <p:nvPicPr>
          <p:cNvPr id="8" name="オーディオ 7">
            <a:hlinkClick r:id="" action="ppaction://media"/>
            <a:extLst>
              <a:ext uri="{FF2B5EF4-FFF2-40B4-BE49-F238E27FC236}">
                <a16:creationId xmlns:a16="http://schemas.microsoft.com/office/drawing/2014/main" id="{E41CB35B-30E9-4DA5-8B4F-55E8FBA523B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454633824"/>
      </p:ext>
    </p:extLst>
  </p:cSld>
  <p:clrMapOvr>
    <a:masterClrMapping/>
  </p:clrMapOvr>
  <mc:AlternateContent xmlns:mc="http://schemas.openxmlformats.org/markup-compatibility/2006" xmlns:p14="http://schemas.microsoft.com/office/powerpoint/2010/main">
    <mc:Choice Requires="p14">
      <p:transition spd="slow" p14:dur="2000" advTm="100129"/>
    </mc:Choice>
    <mc:Fallback xmlns="">
      <p:transition spd="slow" advTm="100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bldLst>
      <p:bldP spid="7"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175C0E-CBB7-4FB6-8C08-8A9205A69E20}"/>
              </a:ext>
            </a:extLst>
          </p:cNvPr>
          <p:cNvSpPr>
            <a:spLocks noGrp="1"/>
          </p:cNvSpPr>
          <p:nvPr>
            <p:ph type="title"/>
          </p:nvPr>
        </p:nvSpPr>
        <p:spPr>
          <a:xfrm>
            <a:off x="755575" y="274638"/>
            <a:ext cx="8159775" cy="1143000"/>
          </a:xfrm>
        </p:spPr>
        <p:txBody>
          <a:bodyPr>
            <a:normAutofit/>
          </a:bodyPr>
          <a:lstStyle/>
          <a:p>
            <a:r>
              <a:rPr lang="en-US" altLang="ja-JP" sz="3200" b="1" dirty="0">
                <a:solidFill>
                  <a:prstClr val="black"/>
                </a:solidFill>
                <a:latin typeface="Meiryo UI" panose="020B0604030504040204" pitchFamily="50" charset="-128"/>
                <a:ea typeface="Meiryo UI" panose="020B0604030504040204" pitchFamily="50" charset="-128"/>
              </a:rPr>
              <a:t>15</a:t>
            </a:r>
            <a:r>
              <a:rPr lang="ja-JP" altLang="en-US" sz="3200" b="1" dirty="0">
                <a:solidFill>
                  <a:prstClr val="black"/>
                </a:solidFill>
                <a:latin typeface="Meiryo UI" panose="020B0604030504040204" pitchFamily="50" charset="-128"/>
                <a:ea typeface="Meiryo UI" panose="020B0604030504040204" pitchFamily="50" charset="-128"/>
              </a:rPr>
              <a:t>．名簿・帳簿</a:t>
            </a:r>
            <a:endParaRPr kumimoji="1" lang="ja-JP" altLang="en-US" sz="3200" b="1"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F6E69FB3-6AE1-4196-9F08-FF284FEFCC8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7" name="四角形: 角を丸くする 6">
            <a:extLst>
              <a:ext uri="{FF2B5EF4-FFF2-40B4-BE49-F238E27FC236}">
                <a16:creationId xmlns:a16="http://schemas.microsoft.com/office/drawing/2014/main" id="{CB673598-171D-4297-9FBE-06D08E3F3A98}"/>
              </a:ext>
            </a:extLst>
          </p:cNvPr>
          <p:cNvSpPr/>
          <p:nvPr/>
        </p:nvSpPr>
        <p:spPr>
          <a:xfrm>
            <a:off x="274391" y="1556791"/>
            <a:ext cx="8640960" cy="180640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宅建業者は、事務所ごとに従業者の名簿を備え付けなければなりません。</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その従業者名簿については、</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最終記載日から</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年間</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は保存しなければなりません。この名簿は、取引関係者からの請求があれば、 その</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閲覧に供する義務があります</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5" name="四角形: 角を丸くする 4">
            <a:extLst>
              <a:ext uri="{FF2B5EF4-FFF2-40B4-BE49-F238E27FC236}">
                <a16:creationId xmlns:a16="http://schemas.microsoft.com/office/drawing/2014/main" id="{A638CB33-55C6-4794-ADB6-A118EA3AD03B}"/>
              </a:ext>
            </a:extLst>
          </p:cNvPr>
          <p:cNvSpPr/>
          <p:nvPr/>
        </p:nvSpPr>
        <p:spPr>
          <a:xfrm>
            <a:off x="239075" y="3717032"/>
            <a:ext cx="8665850" cy="259662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宅建業者は、事務所ごとに業務に関する帳簿（パソコンのハードディスク記録も含む）を備え付け、毎事業年度末日に閉鎖し、</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閉鎖後５年間</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は保存しなければなりません。また、宅建業者が自ら売主となる新築物件に係るものについては、</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年間保存</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しなければなりません。この帳簿は、宅建業者の取引帳簿です。取引関係者からの請求があっても、</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閲覧させる義務はありません</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なお、案内所等には、帳簿の備え付け義務はありません。</a:t>
            </a:r>
          </a:p>
        </p:txBody>
      </p:sp>
      <p:pic>
        <p:nvPicPr>
          <p:cNvPr id="4" name="オーディオ 3">
            <a:hlinkClick r:id="" action="ppaction://media"/>
            <a:extLst>
              <a:ext uri="{FF2B5EF4-FFF2-40B4-BE49-F238E27FC236}">
                <a16:creationId xmlns:a16="http://schemas.microsoft.com/office/drawing/2014/main" id="{06CB7643-73D2-4F2D-BE40-A27F21F2E63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971861659"/>
      </p:ext>
    </p:extLst>
  </p:cSld>
  <p:clrMapOvr>
    <a:masterClrMapping/>
  </p:clrMapOvr>
  <mc:AlternateContent xmlns:mc="http://schemas.openxmlformats.org/markup-compatibility/2006" xmlns:p14="http://schemas.microsoft.com/office/powerpoint/2010/main">
    <mc:Choice Requires="p14">
      <p:transition spd="slow" p14:dur="2000" advTm="90207"/>
    </mc:Choice>
    <mc:Fallback xmlns="">
      <p:transition spd="slow" advTm="90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7"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175C0E-CBB7-4FB6-8C08-8A9205A69E20}"/>
              </a:ext>
            </a:extLst>
          </p:cNvPr>
          <p:cNvSpPr>
            <a:spLocks noGrp="1"/>
          </p:cNvSpPr>
          <p:nvPr>
            <p:ph type="title"/>
          </p:nvPr>
        </p:nvSpPr>
        <p:spPr>
          <a:xfrm>
            <a:off x="564070" y="190500"/>
            <a:ext cx="8256402" cy="1143000"/>
          </a:xfrm>
        </p:spPr>
        <p:txBody>
          <a:bodyPr>
            <a:normAutofit/>
          </a:bodyPr>
          <a:lstStyle/>
          <a:p>
            <a:r>
              <a:rPr lang="en-US" altLang="ja-JP" sz="2800" b="1" dirty="0">
                <a:solidFill>
                  <a:prstClr val="black"/>
                </a:solidFill>
                <a:latin typeface="Meiryo UI" panose="020B0604030504040204" pitchFamily="50" charset="-128"/>
                <a:ea typeface="Meiryo UI" panose="020B0604030504040204" pitchFamily="50" charset="-128"/>
              </a:rPr>
              <a:t>16</a:t>
            </a:r>
            <a:r>
              <a:rPr lang="ja-JP" altLang="en-US" sz="2800" b="1" dirty="0">
                <a:solidFill>
                  <a:prstClr val="black"/>
                </a:solidFill>
                <a:latin typeface="Meiryo UI" panose="020B0604030504040204" pitchFamily="50" charset="-128"/>
                <a:ea typeface="Meiryo UI" panose="020B0604030504040204" pitchFamily="50" charset="-128"/>
              </a:rPr>
              <a:t>．</a:t>
            </a:r>
            <a:r>
              <a:rPr lang="zh-TW" altLang="en-US" sz="2800" b="1" dirty="0">
                <a:solidFill>
                  <a:prstClr val="black"/>
                </a:solidFill>
                <a:latin typeface="Meiryo UI" panose="020B0604030504040204" pitchFamily="50" charset="-128"/>
                <a:ea typeface="Meiryo UI" panose="020B0604030504040204" pitchFamily="50" charset="-128"/>
              </a:rPr>
              <a:t>従業者証明書</a:t>
            </a:r>
            <a:r>
              <a:rPr lang="ja-JP" altLang="en-US" sz="2800" b="1" dirty="0">
                <a:solidFill>
                  <a:prstClr val="black"/>
                </a:solidFill>
                <a:latin typeface="Meiryo UI" panose="020B0604030504040204" pitchFamily="50" charset="-128"/>
                <a:ea typeface="Meiryo UI" panose="020B0604030504040204" pitchFamily="50" charset="-128"/>
              </a:rPr>
              <a:t>の</a:t>
            </a:r>
            <a:r>
              <a:rPr lang="zh-TW" altLang="en-US" sz="2800" b="1" dirty="0">
                <a:solidFill>
                  <a:prstClr val="black"/>
                </a:solidFill>
                <a:latin typeface="Meiryo UI" panose="020B0604030504040204" pitchFamily="50" charset="-128"/>
                <a:ea typeface="Meiryo UI" panose="020B0604030504040204" pitchFamily="50" charset="-128"/>
              </a:rPr>
              <a:t>携帯義務</a:t>
            </a:r>
            <a:r>
              <a:rPr lang="ja-JP" altLang="en-US" sz="2800" b="1" dirty="0">
                <a:solidFill>
                  <a:prstClr val="black"/>
                </a:solidFill>
                <a:latin typeface="Meiryo UI" panose="020B0604030504040204" pitchFamily="50" charset="-128"/>
                <a:ea typeface="Meiryo UI" panose="020B0604030504040204" pitchFamily="50" charset="-128"/>
              </a:rPr>
              <a:t>・標識の掲示義務</a:t>
            </a:r>
            <a:endParaRPr kumimoji="1" lang="ja-JP" altLang="en-US" sz="2800" b="1"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F6E69FB3-6AE1-4196-9F08-FF284FEFCC8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7" name="四角形: 角を丸くする 6">
            <a:extLst>
              <a:ext uri="{FF2B5EF4-FFF2-40B4-BE49-F238E27FC236}">
                <a16:creationId xmlns:a16="http://schemas.microsoft.com/office/drawing/2014/main" id="{CB673598-171D-4297-9FBE-06D08E3F3A98}"/>
              </a:ext>
            </a:extLst>
          </p:cNvPr>
          <p:cNvSpPr/>
          <p:nvPr/>
        </p:nvSpPr>
        <p:spPr>
          <a:xfrm>
            <a:off x="251520" y="1347812"/>
            <a:ext cx="8640960" cy="1728194"/>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宅建業者は、従業者に</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従業者証明書を携帯</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させなければ、業務に従事させることはできません。この従業者には、非常勤役員、一時的な事務補助者、そして宅地建物取引士も含まれます。従業者は、</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取引関係者の請求があったとき</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は、従業者証明書を</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提示</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しなければなりません。</a:t>
            </a:r>
          </a:p>
        </p:txBody>
      </p:sp>
      <p:sp>
        <p:nvSpPr>
          <p:cNvPr id="5" name="四角形: 角を丸くする 4">
            <a:extLst>
              <a:ext uri="{FF2B5EF4-FFF2-40B4-BE49-F238E27FC236}">
                <a16:creationId xmlns:a16="http://schemas.microsoft.com/office/drawing/2014/main" id="{6DEFCF8C-2379-4E69-A55B-5FF15147A5ED}"/>
              </a:ext>
            </a:extLst>
          </p:cNvPr>
          <p:cNvSpPr/>
          <p:nvPr/>
        </p:nvSpPr>
        <p:spPr>
          <a:xfrm>
            <a:off x="251520" y="3429000"/>
            <a:ext cx="4416233" cy="295287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宅建業者は、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①</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事務所（本店・支店）</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②</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案内所等</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（契約又は申込を受けない場合も含む）ごとに、</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公衆の見やすい場所に宅建業者たる旨の</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標識を掲示</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しなければなりません。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標識には、宅建業者の商号または名称及び免許証番号が記載されます。</a:t>
            </a:r>
          </a:p>
        </p:txBody>
      </p:sp>
      <p:pic>
        <p:nvPicPr>
          <p:cNvPr id="6" name="コンテンツ プレースホルダー 4">
            <a:extLst>
              <a:ext uri="{FF2B5EF4-FFF2-40B4-BE49-F238E27FC236}">
                <a16:creationId xmlns:a16="http://schemas.microsoft.com/office/drawing/2014/main" id="{2FA6E342-8C80-4100-9060-6C97577C06AB}"/>
              </a:ext>
            </a:extLst>
          </p:cNvPr>
          <p:cNvPicPr>
            <a:picLocks noGrp="1" noChangeAspect="1"/>
          </p:cNvPicPr>
          <p:nvPr>
            <p:ph sz="quarter" idx="1"/>
          </p:nvPr>
        </p:nvPicPr>
        <p:blipFill>
          <a:blip r:embed="rId5"/>
          <a:stretch>
            <a:fillRect/>
          </a:stretch>
        </p:blipFill>
        <p:spPr>
          <a:xfrm>
            <a:off x="4890362" y="3188171"/>
            <a:ext cx="4104456" cy="3250729"/>
          </a:xfrm>
          <a:prstGeom prst="rect">
            <a:avLst/>
          </a:prstGeom>
        </p:spPr>
      </p:pic>
      <p:pic>
        <p:nvPicPr>
          <p:cNvPr id="8" name="オーディオ 7">
            <a:hlinkClick r:id="" action="ppaction://media"/>
            <a:extLst>
              <a:ext uri="{FF2B5EF4-FFF2-40B4-BE49-F238E27FC236}">
                <a16:creationId xmlns:a16="http://schemas.microsoft.com/office/drawing/2014/main" id="{F1C8B3F3-EEA0-4CD6-B16C-161710B25AB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68173868"/>
      </p:ext>
    </p:extLst>
  </p:cSld>
  <p:clrMapOvr>
    <a:masterClrMapping/>
  </p:clrMapOvr>
  <mc:AlternateContent xmlns:mc="http://schemas.openxmlformats.org/markup-compatibility/2006" xmlns:p14="http://schemas.microsoft.com/office/powerpoint/2010/main">
    <mc:Choice Requires="p14">
      <p:transition spd="slow" p14:dur="2000" advTm="84467"/>
    </mc:Choice>
    <mc:Fallback xmlns="">
      <p:transition spd="slow" advTm="84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8"/>
                </p:tgtEl>
              </p:cMediaNode>
            </p:audio>
          </p:childTnLst>
        </p:cTn>
      </p:par>
    </p:tnLst>
    <p:bldLst>
      <p:bldP spid="7"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175C0E-CBB7-4FB6-8C08-8A9205A69E20}"/>
              </a:ext>
            </a:extLst>
          </p:cNvPr>
          <p:cNvSpPr>
            <a:spLocks noGrp="1"/>
          </p:cNvSpPr>
          <p:nvPr>
            <p:ph type="title"/>
          </p:nvPr>
        </p:nvSpPr>
        <p:spPr>
          <a:xfrm>
            <a:off x="755575" y="274638"/>
            <a:ext cx="8159775" cy="1143000"/>
          </a:xfrm>
        </p:spPr>
        <p:txBody>
          <a:bodyPr>
            <a:normAutofit/>
          </a:bodyPr>
          <a:lstStyle/>
          <a:p>
            <a:r>
              <a:rPr lang="en-US" altLang="ja-JP" sz="3200" b="1" dirty="0">
                <a:solidFill>
                  <a:prstClr val="black"/>
                </a:solidFill>
                <a:latin typeface="Meiryo UI" panose="020B0604030504040204" pitchFamily="50" charset="-128"/>
                <a:ea typeface="Meiryo UI" panose="020B0604030504040204" pitchFamily="50" charset="-128"/>
              </a:rPr>
              <a:t>17</a:t>
            </a:r>
            <a:r>
              <a:rPr lang="ja-JP" altLang="en-US" sz="3200" b="1" dirty="0">
                <a:solidFill>
                  <a:prstClr val="black"/>
                </a:solidFill>
                <a:latin typeface="Meiryo UI" panose="020B0604030504040204" pitchFamily="50" charset="-128"/>
                <a:ea typeface="Meiryo UI" panose="020B0604030504040204" pitchFamily="50" charset="-128"/>
              </a:rPr>
              <a:t>．案内所の届出義務</a:t>
            </a:r>
            <a:endParaRPr kumimoji="1" lang="ja-JP" altLang="en-US" sz="3200" b="1"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F6E69FB3-6AE1-4196-9F08-FF284FEFCC8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7" name="四角形: 角を丸くする 6">
            <a:extLst>
              <a:ext uri="{FF2B5EF4-FFF2-40B4-BE49-F238E27FC236}">
                <a16:creationId xmlns:a16="http://schemas.microsoft.com/office/drawing/2014/main" id="{CB673598-171D-4297-9FBE-06D08E3F3A98}"/>
              </a:ext>
            </a:extLst>
          </p:cNvPr>
          <p:cNvSpPr/>
          <p:nvPr/>
        </p:nvSpPr>
        <p:spPr>
          <a:xfrm>
            <a:off x="274391" y="1556791"/>
            <a:ext cx="8640960" cy="180640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宅建業者は、案内所等において契約または申込みを受ける場合には、①</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その所在地</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、②</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業務内容</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、③</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業務期間</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、④</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専任の宅地建物取引士の氏名</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を、業務開始の</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日前まで</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に書面で</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免許権者と業務地の都道府県知事</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に届け出なければなりません。</a:t>
            </a:r>
          </a:p>
        </p:txBody>
      </p:sp>
      <p:sp>
        <p:nvSpPr>
          <p:cNvPr id="5" name="四角形: 角を丸くする 4">
            <a:extLst>
              <a:ext uri="{FF2B5EF4-FFF2-40B4-BE49-F238E27FC236}">
                <a16:creationId xmlns:a16="http://schemas.microsoft.com/office/drawing/2014/main" id="{A638CB33-55C6-4794-ADB6-A118EA3AD03B}"/>
              </a:ext>
            </a:extLst>
          </p:cNvPr>
          <p:cNvSpPr/>
          <p:nvPr/>
        </p:nvSpPr>
        <p:spPr>
          <a:xfrm>
            <a:off x="239075" y="3717032"/>
            <a:ext cx="4476941" cy="259662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契約の締結や買受けの申し込みを受けることができる案内所等を設置するときは、免許権者と業務地の知事に対して届け出が必要です。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なお、</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契約行為を行わない案内所等については、届出義務はありません</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pic>
        <p:nvPicPr>
          <p:cNvPr id="6" name="コンテンツ プレースホルダー 4">
            <a:extLst>
              <a:ext uri="{FF2B5EF4-FFF2-40B4-BE49-F238E27FC236}">
                <a16:creationId xmlns:a16="http://schemas.microsoft.com/office/drawing/2014/main" id="{3CF24F9A-EEA4-4966-97E3-175AD5DDFF24}"/>
              </a:ext>
            </a:extLst>
          </p:cNvPr>
          <p:cNvPicPr>
            <a:picLocks noGrp="1" noChangeAspect="1"/>
          </p:cNvPicPr>
          <p:nvPr>
            <p:ph sz="quarter" idx="1"/>
          </p:nvPr>
        </p:nvPicPr>
        <p:blipFill>
          <a:blip r:embed="rId5"/>
          <a:stretch>
            <a:fillRect/>
          </a:stretch>
        </p:blipFill>
        <p:spPr>
          <a:xfrm>
            <a:off x="4751982" y="3880256"/>
            <a:ext cx="4324152" cy="2270179"/>
          </a:xfrm>
          <a:prstGeom prst="ellipse">
            <a:avLst/>
          </a:prstGeom>
        </p:spPr>
      </p:pic>
      <p:pic>
        <p:nvPicPr>
          <p:cNvPr id="9" name="オーディオ 8">
            <a:hlinkClick r:id="" action="ppaction://media"/>
            <a:extLst>
              <a:ext uri="{FF2B5EF4-FFF2-40B4-BE49-F238E27FC236}">
                <a16:creationId xmlns:a16="http://schemas.microsoft.com/office/drawing/2014/main" id="{D6D195BE-A5F7-456B-91D7-76FFB32A800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28060473"/>
      </p:ext>
    </p:extLst>
  </p:cSld>
  <p:clrMapOvr>
    <a:masterClrMapping/>
  </p:clrMapOvr>
  <mc:AlternateContent xmlns:mc="http://schemas.openxmlformats.org/markup-compatibility/2006" xmlns:p14="http://schemas.microsoft.com/office/powerpoint/2010/main">
    <mc:Choice Requires="p14">
      <p:transition spd="slow" p14:dur="2000" advTm="68699"/>
    </mc:Choice>
    <mc:Fallback xmlns="">
      <p:transition spd="slow" advTm="68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9"/>
                </p:tgtEl>
              </p:cMediaNode>
            </p:audio>
          </p:childTnLst>
        </p:cTn>
      </p:par>
    </p:tnLst>
    <p:bldLst>
      <p:bldP spid="7"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175C0E-CBB7-4FB6-8C08-8A9205A69E20}"/>
              </a:ext>
            </a:extLst>
          </p:cNvPr>
          <p:cNvSpPr>
            <a:spLocks noGrp="1"/>
          </p:cNvSpPr>
          <p:nvPr>
            <p:ph type="title"/>
          </p:nvPr>
        </p:nvSpPr>
        <p:spPr>
          <a:xfrm>
            <a:off x="755575" y="274638"/>
            <a:ext cx="8159775" cy="1143000"/>
          </a:xfrm>
        </p:spPr>
        <p:txBody>
          <a:bodyPr>
            <a:normAutofit/>
          </a:bodyPr>
          <a:lstStyle/>
          <a:p>
            <a:r>
              <a:rPr lang="en-US" altLang="ja-JP" sz="3200" b="1" dirty="0">
                <a:solidFill>
                  <a:prstClr val="black"/>
                </a:solidFill>
                <a:latin typeface="Meiryo UI" panose="020B0604030504040204" pitchFamily="50" charset="-128"/>
                <a:ea typeface="Meiryo UI" panose="020B0604030504040204" pitchFamily="50" charset="-128"/>
              </a:rPr>
              <a:t>18</a:t>
            </a:r>
            <a:r>
              <a:rPr lang="ja-JP" altLang="en-US" sz="3200" b="1" dirty="0">
                <a:solidFill>
                  <a:prstClr val="black"/>
                </a:solidFill>
                <a:latin typeface="Meiryo UI" panose="020B0604030504040204" pitchFamily="50" charset="-128"/>
                <a:ea typeface="Meiryo UI" panose="020B0604030504040204" pitchFamily="50" charset="-128"/>
              </a:rPr>
              <a:t>．案内所の届出方法</a:t>
            </a:r>
            <a:endParaRPr kumimoji="1" lang="ja-JP" altLang="en-US" sz="3200" b="1"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F6E69FB3-6AE1-4196-9F08-FF284FEFCC8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7" name="四角形: 角を丸くする 6">
            <a:extLst>
              <a:ext uri="{FF2B5EF4-FFF2-40B4-BE49-F238E27FC236}">
                <a16:creationId xmlns:a16="http://schemas.microsoft.com/office/drawing/2014/main" id="{CB673598-171D-4297-9FBE-06D08E3F3A98}"/>
              </a:ext>
            </a:extLst>
          </p:cNvPr>
          <p:cNvSpPr/>
          <p:nvPr/>
        </p:nvSpPr>
        <p:spPr>
          <a:xfrm>
            <a:off x="274391" y="1556792"/>
            <a:ext cx="3433513" cy="1716538"/>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案内所の届け出方法について、</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知事免許の宅建業者</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の場合、</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業務地の知事と免許権者の知事に直接届け出</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をします。</a:t>
            </a:r>
          </a:p>
        </p:txBody>
      </p:sp>
      <p:sp>
        <p:nvSpPr>
          <p:cNvPr id="5" name="四角形: 角を丸くする 4">
            <a:extLst>
              <a:ext uri="{FF2B5EF4-FFF2-40B4-BE49-F238E27FC236}">
                <a16:creationId xmlns:a16="http://schemas.microsoft.com/office/drawing/2014/main" id="{A638CB33-55C6-4794-ADB6-A118EA3AD03B}"/>
              </a:ext>
            </a:extLst>
          </p:cNvPr>
          <p:cNvSpPr/>
          <p:nvPr/>
        </p:nvSpPr>
        <p:spPr>
          <a:xfrm>
            <a:off x="4792249" y="3367582"/>
            <a:ext cx="4112676" cy="213051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大臣免許の宅建業者</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の場合、</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業務地の知事に届け出て、その知事を経由して免許権者である大臣に届け出る</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ことになります。</a:t>
            </a:r>
          </a:p>
        </p:txBody>
      </p:sp>
      <p:sp>
        <p:nvSpPr>
          <p:cNvPr id="9" name="四角形: 角を丸くする 8">
            <a:extLst>
              <a:ext uri="{FF2B5EF4-FFF2-40B4-BE49-F238E27FC236}">
                <a16:creationId xmlns:a16="http://schemas.microsoft.com/office/drawing/2014/main" id="{1CCC96A3-037C-4B3D-A496-51DE2B087A89}"/>
              </a:ext>
            </a:extLst>
          </p:cNvPr>
          <p:cNvSpPr/>
          <p:nvPr/>
        </p:nvSpPr>
        <p:spPr>
          <a:xfrm>
            <a:off x="274392" y="5589240"/>
            <a:ext cx="8641504" cy="987114"/>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契約ができる案内所には、</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専任の宅地建物取引士を１名</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設置して、その旨を届け出なければなりません。</a:t>
            </a:r>
          </a:p>
        </p:txBody>
      </p:sp>
      <p:grpSp>
        <p:nvGrpSpPr>
          <p:cNvPr id="6" name="グループ化 5">
            <a:extLst>
              <a:ext uri="{FF2B5EF4-FFF2-40B4-BE49-F238E27FC236}">
                <a16:creationId xmlns:a16="http://schemas.microsoft.com/office/drawing/2014/main" id="{CA31F730-A54C-400F-98CE-8A8CF7D3704C}"/>
              </a:ext>
            </a:extLst>
          </p:cNvPr>
          <p:cNvGrpSpPr/>
          <p:nvPr/>
        </p:nvGrpSpPr>
        <p:grpSpPr>
          <a:xfrm>
            <a:off x="186059" y="3299240"/>
            <a:ext cx="4518568" cy="2352924"/>
            <a:chOff x="186059" y="3299240"/>
            <a:chExt cx="4518568" cy="2352924"/>
          </a:xfrm>
        </p:grpSpPr>
        <p:pic>
          <p:nvPicPr>
            <p:cNvPr id="19" name="グラフィックス 18" descr="ユーザー 単色塗りつぶし">
              <a:extLst>
                <a:ext uri="{FF2B5EF4-FFF2-40B4-BE49-F238E27FC236}">
                  <a16:creationId xmlns:a16="http://schemas.microsoft.com/office/drawing/2014/main" id="{2317AA40-F4DA-4CFD-B35E-61630313645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3466" y="4737764"/>
              <a:ext cx="914400" cy="914400"/>
            </a:xfrm>
            <a:prstGeom prst="rect">
              <a:avLst/>
            </a:prstGeom>
          </p:spPr>
        </p:pic>
        <p:pic>
          <p:nvPicPr>
            <p:cNvPr id="20" name="グラフィックス 19" descr="建物 単色塗りつぶし">
              <a:extLst>
                <a:ext uri="{FF2B5EF4-FFF2-40B4-BE49-F238E27FC236}">
                  <a16:creationId xmlns:a16="http://schemas.microsoft.com/office/drawing/2014/main" id="{4EC82E92-8642-4365-A3FE-2893F1C619C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68242" y="3362164"/>
              <a:ext cx="914400" cy="914400"/>
            </a:xfrm>
            <a:prstGeom prst="rect">
              <a:avLst/>
            </a:prstGeom>
          </p:spPr>
        </p:pic>
        <p:sp>
          <p:nvSpPr>
            <p:cNvPr id="21" name="矢印: 上 20">
              <a:extLst>
                <a:ext uri="{FF2B5EF4-FFF2-40B4-BE49-F238E27FC236}">
                  <a16:creationId xmlns:a16="http://schemas.microsoft.com/office/drawing/2014/main" id="{1F84A4A7-ACDC-4C33-87AE-3BF4C97B7C7B}"/>
                </a:ext>
              </a:extLst>
            </p:cNvPr>
            <p:cNvSpPr/>
            <p:nvPr/>
          </p:nvSpPr>
          <p:spPr>
            <a:xfrm>
              <a:off x="1366416" y="4216467"/>
              <a:ext cx="360040" cy="59136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矢印: 右 21">
              <a:extLst>
                <a:ext uri="{FF2B5EF4-FFF2-40B4-BE49-F238E27FC236}">
                  <a16:creationId xmlns:a16="http://schemas.microsoft.com/office/drawing/2014/main" id="{2E691590-00A1-4701-9457-C1F8C8BDA55E}"/>
                </a:ext>
              </a:extLst>
            </p:cNvPr>
            <p:cNvSpPr/>
            <p:nvPr/>
          </p:nvSpPr>
          <p:spPr>
            <a:xfrm>
              <a:off x="2119740" y="3709065"/>
              <a:ext cx="914400" cy="329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グラフィックス 22" descr="建物 単色塗りつぶし">
              <a:extLst>
                <a:ext uri="{FF2B5EF4-FFF2-40B4-BE49-F238E27FC236}">
                  <a16:creationId xmlns:a16="http://schemas.microsoft.com/office/drawing/2014/main" id="{7B369429-A28B-482B-86BD-A63A60AA117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47320" y="3299240"/>
              <a:ext cx="914400" cy="914400"/>
            </a:xfrm>
            <a:prstGeom prst="rect">
              <a:avLst/>
            </a:prstGeom>
          </p:spPr>
        </p:pic>
        <p:sp>
          <p:nvSpPr>
            <p:cNvPr id="24" name="テキスト ボックス 23">
              <a:extLst>
                <a:ext uri="{FF2B5EF4-FFF2-40B4-BE49-F238E27FC236}">
                  <a16:creationId xmlns:a16="http://schemas.microsoft.com/office/drawing/2014/main" id="{BC97FDAD-50E4-4E6C-80DF-EC87FC700A52}"/>
                </a:ext>
              </a:extLst>
            </p:cNvPr>
            <p:cNvSpPr txBox="1"/>
            <p:nvPr/>
          </p:nvSpPr>
          <p:spPr>
            <a:xfrm>
              <a:off x="1991147" y="4848474"/>
              <a:ext cx="1555652" cy="707886"/>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大臣免許の</a:t>
              </a:r>
              <a:endParaRPr kumimoji="1" lang="en-US" altLang="ja-JP" sz="2000" b="1" dirty="0">
                <a:latin typeface="Meiryo UI" panose="020B0604030504040204" pitchFamily="50" charset="-128"/>
                <a:ea typeface="Meiryo UI" panose="020B0604030504040204" pitchFamily="50" charset="-128"/>
              </a:endParaRPr>
            </a:p>
            <a:p>
              <a:r>
                <a:rPr kumimoji="1" lang="ja-JP" altLang="en-US" sz="2000" b="1" dirty="0">
                  <a:latin typeface="Meiryo UI" panose="020B0604030504040204" pitchFamily="50" charset="-128"/>
                  <a:ea typeface="Meiryo UI" panose="020B0604030504040204" pitchFamily="50" charset="-128"/>
                </a:rPr>
                <a:t>宅建業者</a:t>
              </a:r>
            </a:p>
          </p:txBody>
        </p:sp>
        <p:sp>
          <p:nvSpPr>
            <p:cNvPr id="25" name="テキスト ボックス 24">
              <a:extLst>
                <a:ext uri="{FF2B5EF4-FFF2-40B4-BE49-F238E27FC236}">
                  <a16:creationId xmlns:a16="http://schemas.microsoft.com/office/drawing/2014/main" id="{35D5D9B6-DA05-4ABB-8692-F292F9703687}"/>
                </a:ext>
              </a:extLst>
            </p:cNvPr>
            <p:cNvSpPr txBox="1"/>
            <p:nvPr/>
          </p:nvSpPr>
          <p:spPr>
            <a:xfrm>
              <a:off x="186059" y="3540447"/>
              <a:ext cx="1205410" cy="707886"/>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業務地</a:t>
              </a:r>
              <a:r>
                <a:rPr lang="ja-JP" altLang="en-US" sz="2000" b="1" dirty="0">
                  <a:latin typeface="Meiryo UI" panose="020B0604030504040204" pitchFamily="50" charset="-128"/>
                  <a:ea typeface="Meiryo UI" panose="020B0604030504040204" pitchFamily="50" charset="-128"/>
                </a:rPr>
                <a:t>の</a:t>
              </a:r>
              <a:endParaRPr lang="en-US" altLang="ja-JP" sz="2000" b="1" dirty="0">
                <a:latin typeface="Meiryo UI" panose="020B0604030504040204" pitchFamily="50" charset="-128"/>
                <a:ea typeface="Meiryo UI" panose="020B0604030504040204" pitchFamily="50" charset="-128"/>
              </a:endParaRPr>
            </a:p>
            <a:p>
              <a:r>
                <a:rPr lang="ja-JP" altLang="en-US" sz="2000" b="1" dirty="0">
                  <a:latin typeface="Meiryo UI" panose="020B0604030504040204" pitchFamily="50" charset="-128"/>
                  <a:ea typeface="Meiryo UI" panose="020B0604030504040204" pitchFamily="50" charset="-128"/>
                </a:rPr>
                <a:t>知事</a:t>
              </a:r>
              <a:endParaRPr kumimoji="1" lang="ja-JP" altLang="en-US" sz="2000" b="1" dirty="0">
                <a:latin typeface="Meiryo UI" panose="020B0604030504040204" pitchFamily="50" charset="-128"/>
                <a:ea typeface="Meiryo UI" panose="020B0604030504040204" pitchFamily="50" charset="-128"/>
              </a:endParaRPr>
            </a:p>
          </p:txBody>
        </p:sp>
        <p:sp>
          <p:nvSpPr>
            <p:cNvPr id="26" name="テキスト ボックス 25">
              <a:extLst>
                <a:ext uri="{FF2B5EF4-FFF2-40B4-BE49-F238E27FC236}">
                  <a16:creationId xmlns:a16="http://schemas.microsoft.com/office/drawing/2014/main" id="{ED2F4D19-1C51-4776-A0AE-2D5D987E2CBF}"/>
                </a:ext>
              </a:extLst>
            </p:cNvPr>
            <p:cNvSpPr txBox="1"/>
            <p:nvPr/>
          </p:nvSpPr>
          <p:spPr>
            <a:xfrm>
              <a:off x="711042" y="4440600"/>
              <a:ext cx="914400" cy="400110"/>
            </a:xfrm>
            <a:prstGeom prst="rect">
              <a:avLst/>
            </a:prstGeom>
            <a:noFill/>
          </p:spPr>
          <p:txBody>
            <a:bodyPr wrap="square" rtlCol="0">
              <a:spAutoFit/>
            </a:bodyPr>
            <a:lstStyle/>
            <a:p>
              <a:r>
                <a:rPr kumimoji="1" lang="ja-JP" altLang="en-US" sz="2000" b="1" dirty="0">
                  <a:solidFill>
                    <a:srgbClr val="FF0000"/>
                  </a:solidFill>
                  <a:latin typeface="Meiryo UI" panose="020B0604030504040204" pitchFamily="50" charset="-128"/>
                  <a:ea typeface="Meiryo UI" panose="020B0604030504040204" pitchFamily="50" charset="-128"/>
                </a:rPr>
                <a:t>経由</a:t>
              </a:r>
            </a:p>
          </p:txBody>
        </p:sp>
        <p:sp>
          <p:nvSpPr>
            <p:cNvPr id="27" name="テキスト ボックス 26">
              <a:extLst>
                <a:ext uri="{FF2B5EF4-FFF2-40B4-BE49-F238E27FC236}">
                  <a16:creationId xmlns:a16="http://schemas.microsoft.com/office/drawing/2014/main" id="{717B49D2-03D3-4CF4-9F73-D814738C5F48}"/>
                </a:ext>
              </a:extLst>
            </p:cNvPr>
            <p:cNvSpPr txBox="1"/>
            <p:nvPr/>
          </p:nvSpPr>
          <p:spPr>
            <a:xfrm>
              <a:off x="2289150" y="4210565"/>
              <a:ext cx="2415477" cy="707886"/>
            </a:xfrm>
            <a:prstGeom prst="rect">
              <a:avLst/>
            </a:prstGeom>
            <a:noFill/>
          </p:spPr>
          <p:txBody>
            <a:bodyPr wrap="square" rtlCol="0">
              <a:spAutoFit/>
            </a:bodyPr>
            <a:lstStyle/>
            <a:p>
              <a:pPr algn="ctr"/>
              <a:r>
                <a:rPr kumimoji="1" lang="ja-JP" altLang="en-US" sz="2000" b="1" dirty="0">
                  <a:latin typeface="Meiryo UI" panose="020B0604030504040204" pitchFamily="50" charset="-128"/>
                  <a:ea typeface="Meiryo UI" panose="020B0604030504040204" pitchFamily="50" charset="-128"/>
                </a:rPr>
                <a:t>国土交通大臣</a:t>
              </a:r>
              <a:endParaRPr lang="en-US" altLang="ja-JP" sz="2000" b="1" dirty="0">
                <a:latin typeface="Meiryo UI" panose="020B0604030504040204" pitchFamily="50" charset="-128"/>
                <a:ea typeface="Meiryo UI" panose="020B0604030504040204" pitchFamily="50" charset="-128"/>
              </a:endParaRPr>
            </a:p>
            <a:p>
              <a:pPr algn="ctr"/>
              <a:r>
                <a:rPr kumimoji="1" lang="ja-JP" altLang="en-US" sz="2000" b="1" dirty="0">
                  <a:latin typeface="Meiryo UI" panose="020B0604030504040204" pitchFamily="50" charset="-128"/>
                  <a:ea typeface="Meiryo UI" panose="020B0604030504040204" pitchFamily="50" charset="-128"/>
                </a:rPr>
                <a:t>（</a:t>
              </a:r>
              <a:r>
                <a:rPr kumimoji="1" lang="ja-JP" altLang="en-US" sz="2000" b="1" dirty="0">
                  <a:solidFill>
                    <a:srgbClr val="FF0000"/>
                  </a:solidFill>
                  <a:latin typeface="Meiryo UI" panose="020B0604030504040204" pitchFamily="50" charset="-128"/>
                  <a:ea typeface="Meiryo UI" panose="020B0604030504040204" pitchFamily="50" charset="-128"/>
                </a:rPr>
                <a:t>免許権者</a:t>
              </a:r>
              <a:r>
                <a:rPr kumimoji="1" lang="ja-JP" altLang="en-US" sz="2000" b="1" dirty="0">
                  <a:latin typeface="Meiryo UI" panose="020B0604030504040204" pitchFamily="50" charset="-128"/>
                  <a:ea typeface="Meiryo UI" panose="020B0604030504040204" pitchFamily="50" charset="-128"/>
                </a:rPr>
                <a:t>）</a:t>
              </a:r>
            </a:p>
          </p:txBody>
        </p:sp>
      </p:grpSp>
      <p:grpSp>
        <p:nvGrpSpPr>
          <p:cNvPr id="4" name="グループ化 3">
            <a:extLst>
              <a:ext uri="{FF2B5EF4-FFF2-40B4-BE49-F238E27FC236}">
                <a16:creationId xmlns:a16="http://schemas.microsoft.com/office/drawing/2014/main" id="{02F809E3-5622-4F17-B2EC-240210A3ECB5}"/>
              </a:ext>
            </a:extLst>
          </p:cNvPr>
          <p:cNvGrpSpPr/>
          <p:nvPr/>
        </p:nvGrpSpPr>
        <p:grpSpPr>
          <a:xfrm>
            <a:off x="3907244" y="1389579"/>
            <a:ext cx="5023949" cy="1883751"/>
            <a:chOff x="3907244" y="1389579"/>
            <a:chExt cx="5023949" cy="1883751"/>
          </a:xfrm>
        </p:grpSpPr>
        <p:pic>
          <p:nvPicPr>
            <p:cNvPr id="10" name="グラフィックス 9" descr="ユーザー 単色塗りつぶし">
              <a:extLst>
                <a:ext uri="{FF2B5EF4-FFF2-40B4-BE49-F238E27FC236}">
                  <a16:creationId xmlns:a16="http://schemas.microsoft.com/office/drawing/2014/main" id="{6681B345-C029-46C4-8B25-4EF84A93BDD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75934" y="2053713"/>
              <a:ext cx="914400" cy="914400"/>
            </a:xfrm>
            <a:prstGeom prst="rect">
              <a:avLst/>
            </a:prstGeom>
          </p:spPr>
        </p:pic>
        <p:sp>
          <p:nvSpPr>
            <p:cNvPr id="11" name="矢印: 右 10">
              <a:extLst>
                <a:ext uri="{FF2B5EF4-FFF2-40B4-BE49-F238E27FC236}">
                  <a16:creationId xmlns:a16="http://schemas.microsoft.com/office/drawing/2014/main" id="{B8A3B034-6B74-4E5D-B467-02E7DA050344}"/>
                </a:ext>
              </a:extLst>
            </p:cNvPr>
            <p:cNvSpPr/>
            <p:nvPr/>
          </p:nvSpPr>
          <p:spPr>
            <a:xfrm rot="785680">
              <a:off x="5236061" y="2537753"/>
              <a:ext cx="1224136" cy="3653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グラフィックス 12" descr="建物 単色塗りつぶし">
              <a:extLst>
                <a:ext uri="{FF2B5EF4-FFF2-40B4-BE49-F238E27FC236}">
                  <a16:creationId xmlns:a16="http://schemas.microsoft.com/office/drawing/2014/main" id="{7791648D-43CB-4696-BE85-1CA22BB9D9C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91305" y="1389579"/>
              <a:ext cx="914400" cy="914400"/>
            </a:xfrm>
            <a:prstGeom prst="rect">
              <a:avLst/>
            </a:prstGeom>
          </p:spPr>
        </p:pic>
        <p:sp>
          <p:nvSpPr>
            <p:cNvPr id="14" name="テキスト ボックス 13">
              <a:extLst>
                <a:ext uri="{FF2B5EF4-FFF2-40B4-BE49-F238E27FC236}">
                  <a16:creationId xmlns:a16="http://schemas.microsoft.com/office/drawing/2014/main" id="{3461E25D-FD3D-4C4F-9ED3-B576AA4BD4CF}"/>
                </a:ext>
              </a:extLst>
            </p:cNvPr>
            <p:cNvSpPr txBox="1"/>
            <p:nvPr/>
          </p:nvSpPr>
          <p:spPr>
            <a:xfrm>
              <a:off x="3907244" y="1556792"/>
              <a:ext cx="1744876" cy="707886"/>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知事免許の</a:t>
              </a:r>
              <a:endParaRPr kumimoji="1" lang="en-US" altLang="ja-JP" sz="2000" b="1" dirty="0">
                <a:latin typeface="Meiryo UI" panose="020B0604030504040204" pitchFamily="50" charset="-128"/>
                <a:ea typeface="Meiryo UI" panose="020B0604030504040204" pitchFamily="50" charset="-128"/>
              </a:endParaRPr>
            </a:p>
            <a:p>
              <a:r>
                <a:rPr kumimoji="1" lang="ja-JP" altLang="en-US" sz="2000" b="1" dirty="0">
                  <a:latin typeface="Meiryo UI" panose="020B0604030504040204" pitchFamily="50" charset="-128"/>
                  <a:ea typeface="Meiryo UI" panose="020B0604030504040204" pitchFamily="50" charset="-128"/>
                </a:rPr>
                <a:t>宅建業者</a:t>
              </a:r>
            </a:p>
          </p:txBody>
        </p:sp>
        <p:pic>
          <p:nvPicPr>
            <p:cNvPr id="15" name="グラフィックス 14" descr="建物 単色塗りつぶし">
              <a:extLst>
                <a:ext uri="{FF2B5EF4-FFF2-40B4-BE49-F238E27FC236}">
                  <a16:creationId xmlns:a16="http://schemas.microsoft.com/office/drawing/2014/main" id="{542EF474-DFD4-4E57-B7CA-9A241BDCC8D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68944" y="2358930"/>
              <a:ext cx="914400" cy="914400"/>
            </a:xfrm>
            <a:prstGeom prst="rect">
              <a:avLst/>
            </a:prstGeom>
          </p:spPr>
        </p:pic>
        <p:sp>
          <p:nvSpPr>
            <p:cNvPr id="16" name="矢印: 右 15">
              <a:extLst>
                <a:ext uri="{FF2B5EF4-FFF2-40B4-BE49-F238E27FC236}">
                  <a16:creationId xmlns:a16="http://schemas.microsoft.com/office/drawing/2014/main" id="{58B98F69-7C5C-4195-9451-8B2EED0E3934}"/>
                </a:ext>
              </a:extLst>
            </p:cNvPr>
            <p:cNvSpPr/>
            <p:nvPr/>
          </p:nvSpPr>
          <p:spPr>
            <a:xfrm rot="20573232">
              <a:off x="5234876" y="1971897"/>
              <a:ext cx="1224136" cy="3653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63D87D25-40BD-4004-B0B7-3CC975E05F45}"/>
                </a:ext>
              </a:extLst>
            </p:cNvPr>
            <p:cNvSpPr txBox="1"/>
            <p:nvPr/>
          </p:nvSpPr>
          <p:spPr>
            <a:xfrm>
              <a:off x="6953091" y="1543481"/>
              <a:ext cx="1978101"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免許権者</a:t>
              </a:r>
              <a:r>
                <a:rPr lang="ja-JP" altLang="en-US" sz="2000" b="1" dirty="0">
                  <a:latin typeface="Meiryo UI" panose="020B0604030504040204" pitchFamily="50" charset="-128"/>
                  <a:ea typeface="Meiryo UI" panose="020B0604030504040204" pitchFamily="50" charset="-128"/>
                </a:rPr>
                <a:t>の知事</a:t>
              </a:r>
              <a:endParaRPr kumimoji="1" lang="ja-JP" altLang="en-US" sz="2000" b="1" dirty="0">
                <a:latin typeface="Meiryo UI" panose="020B0604030504040204" pitchFamily="50" charset="-128"/>
                <a:ea typeface="Meiryo UI" panose="020B0604030504040204" pitchFamily="50" charset="-128"/>
              </a:endParaRPr>
            </a:p>
          </p:txBody>
        </p:sp>
        <p:sp>
          <p:nvSpPr>
            <p:cNvPr id="18" name="テキスト ボックス 17">
              <a:extLst>
                <a:ext uri="{FF2B5EF4-FFF2-40B4-BE49-F238E27FC236}">
                  <a16:creationId xmlns:a16="http://schemas.microsoft.com/office/drawing/2014/main" id="{2686C878-09E8-4367-9E43-28B0836662DA}"/>
                </a:ext>
              </a:extLst>
            </p:cNvPr>
            <p:cNvSpPr txBox="1"/>
            <p:nvPr/>
          </p:nvSpPr>
          <p:spPr>
            <a:xfrm>
              <a:off x="7133713" y="2631310"/>
              <a:ext cx="1797480"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業務地</a:t>
              </a:r>
              <a:r>
                <a:rPr lang="ja-JP" altLang="en-US" sz="2000" b="1" dirty="0">
                  <a:latin typeface="Meiryo UI" panose="020B0604030504040204" pitchFamily="50" charset="-128"/>
                  <a:ea typeface="Meiryo UI" panose="020B0604030504040204" pitchFamily="50" charset="-128"/>
                </a:rPr>
                <a:t>の知事</a:t>
              </a:r>
              <a:endParaRPr kumimoji="1" lang="ja-JP" altLang="en-US" sz="2000" b="1" dirty="0">
                <a:latin typeface="Meiryo UI" panose="020B0604030504040204" pitchFamily="50" charset="-128"/>
                <a:ea typeface="Meiryo UI" panose="020B0604030504040204" pitchFamily="50" charset="-128"/>
              </a:endParaRPr>
            </a:p>
          </p:txBody>
        </p:sp>
        <p:sp>
          <p:nvSpPr>
            <p:cNvPr id="28" name="テキスト ボックス 27">
              <a:extLst>
                <a:ext uri="{FF2B5EF4-FFF2-40B4-BE49-F238E27FC236}">
                  <a16:creationId xmlns:a16="http://schemas.microsoft.com/office/drawing/2014/main" id="{A5690FD4-4A96-4E76-8095-7A887CE3AD42}"/>
                </a:ext>
              </a:extLst>
            </p:cNvPr>
            <p:cNvSpPr txBox="1"/>
            <p:nvPr/>
          </p:nvSpPr>
          <p:spPr>
            <a:xfrm>
              <a:off x="4978898" y="2778550"/>
              <a:ext cx="914400"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直接</a:t>
              </a:r>
            </a:p>
          </p:txBody>
        </p:sp>
      </p:grpSp>
      <p:pic>
        <p:nvPicPr>
          <p:cNvPr id="12" name="オーディオ 11">
            <a:hlinkClick r:id="" action="ppaction://media"/>
            <a:extLst>
              <a:ext uri="{FF2B5EF4-FFF2-40B4-BE49-F238E27FC236}">
                <a16:creationId xmlns:a16="http://schemas.microsoft.com/office/drawing/2014/main" id="{F4AFB225-A32A-41D6-89EF-2B31839B8E45}"/>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7758359"/>
      </p:ext>
    </p:extLst>
  </p:cSld>
  <p:clrMapOvr>
    <a:masterClrMapping/>
  </p:clrMapOvr>
  <mc:AlternateContent xmlns:mc="http://schemas.openxmlformats.org/markup-compatibility/2006" xmlns:p14="http://schemas.microsoft.com/office/powerpoint/2010/main">
    <mc:Choice Requires="p14">
      <p:transition spd="slow" p14:dur="2000" advTm="61279"/>
    </mc:Choice>
    <mc:Fallback xmlns="">
      <p:transition spd="slow" advTm="61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12"/>
                </p:tgtEl>
              </p:cMediaNode>
            </p:audio>
          </p:childTnLst>
        </p:cTn>
      </p:par>
    </p:tnLst>
    <p:bldLst>
      <p:bldP spid="7" grpId="0" animBg="1"/>
      <p:bldP spid="5"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pPr marL="274320" lvl="0" indent="-274320">
              <a:spcBef>
                <a:spcPts val="580"/>
              </a:spcBef>
            </a:pPr>
            <a:r>
              <a:rPr lang="ja-JP" altLang="en-US" sz="3200" b="1" dirty="0">
                <a:solidFill>
                  <a:prstClr val="black"/>
                </a:solidFill>
                <a:latin typeface="Meiryo UI" panose="020B0604030504040204" pitchFamily="50" charset="-128"/>
                <a:ea typeface="Meiryo UI" panose="020B0604030504040204" pitchFamily="50" charset="-128"/>
              </a:rPr>
              <a:t>１．未完成物件の契約締結時期の制限</a:t>
            </a:r>
            <a:endParaRPr kumimoji="1" lang="ja-JP" altLang="en-US" sz="3200" b="1"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D73BF74F-ADAC-4014-B165-61D674A3450C}" type="slidenum">
              <a:rPr kumimoji="1" lang="ja-JP" altLang="en-US" smtClean="0"/>
              <a:t>2</a:t>
            </a:fld>
            <a:endParaRPr kumimoji="1" lang="ja-JP" altLang="en-US"/>
          </a:p>
        </p:txBody>
      </p:sp>
      <p:sp>
        <p:nvSpPr>
          <p:cNvPr id="7" name="四角形: 角を丸くする 6">
            <a:extLst>
              <a:ext uri="{FF2B5EF4-FFF2-40B4-BE49-F238E27FC236}">
                <a16:creationId xmlns:a16="http://schemas.microsoft.com/office/drawing/2014/main" id="{43DFE54C-CCE8-42D5-AE76-69178761E353}"/>
              </a:ext>
            </a:extLst>
          </p:cNvPr>
          <p:cNvSpPr/>
          <p:nvPr/>
        </p:nvSpPr>
        <p:spPr>
          <a:xfrm>
            <a:off x="251520" y="1700808"/>
            <a:ext cx="8640960" cy="1584176"/>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重要事項説明を受けて、物件内容や取引条件について納得した買主等は、その物件についての契約をすることになります。しかし、物件の中には、契約段階において、まだ完成していない土地や建物が契約の対象となることがあります。これを、「</a:t>
            </a:r>
            <a:r>
              <a:rPr kumimoji="1" lang="ja-JP" altLang="en-US" sz="2000" b="1" dirty="0">
                <a:solidFill>
                  <a:srgbClr val="FF0000"/>
                </a:solidFill>
                <a:latin typeface="Meiryo UI" panose="020B0604030504040204" pitchFamily="50" charset="-128"/>
                <a:ea typeface="Meiryo UI" panose="020B0604030504040204" pitchFamily="50" charset="-128"/>
              </a:rPr>
              <a:t>未完成物件</a:t>
            </a:r>
            <a:r>
              <a:rPr kumimoji="1" lang="ja-JP" altLang="en-US" sz="2000" b="1" dirty="0">
                <a:solidFill>
                  <a:schemeClr val="tx1"/>
                </a:solidFill>
                <a:latin typeface="Meiryo UI" panose="020B0604030504040204" pitchFamily="50" charset="-128"/>
                <a:ea typeface="Meiryo UI" panose="020B0604030504040204" pitchFamily="50" charset="-128"/>
              </a:rPr>
              <a:t>」と言います。</a:t>
            </a:r>
          </a:p>
        </p:txBody>
      </p:sp>
      <p:sp>
        <p:nvSpPr>
          <p:cNvPr id="8" name="四角形: 角を丸くする 7">
            <a:extLst>
              <a:ext uri="{FF2B5EF4-FFF2-40B4-BE49-F238E27FC236}">
                <a16:creationId xmlns:a16="http://schemas.microsoft.com/office/drawing/2014/main" id="{30CC6947-964D-4278-8C21-8DC04429A1FF}"/>
              </a:ext>
            </a:extLst>
          </p:cNvPr>
          <p:cNvSpPr/>
          <p:nvPr/>
        </p:nvSpPr>
        <p:spPr>
          <a:xfrm>
            <a:off x="251520" y="3573016"/>
            <a:ext cx="8640960" cy="158417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未完成物件については、工事着工前に受けなければならない「</a:t>
            </a:r>
            <a:r>
              <a:rPr kumimoji="1" lang="ja-JP" altLang="en-US" sz="2000" b="1" dirty="0">
                <a:solidFill>
                  <a:srgbClr val="FF0000"/>
                </a:solidFill>
                <a:latin typeface="Meiryo UI" panose="020B0604030504040204" pitchFamily="50" charset="-128"/>
                <a:ea typeface="Meiryo UI" panose="020B0604030504040204" pitchFamily="50" charset="-128"/>
              </a:rPr>
              <a:t>開発許可</a:t>
            </a:r>
            <a:r>
              <a:rPr kumimoji="1" lang="ja-JP" altLang="en-US" sz="2000" b="1" dirty="0">
                <a:solidFill>
                  <a:schemeClr val="tx1"/>
                </a:solidFill>
                <a:latin typeface="Meiryo UI" panose="020B0604030504040204" pitchFamily="50" charset="-128"/>
                <a:ea typeface="Meiryo UI" panose="020B0604030504040204" pitchFamily="50" charset="-128"/>
              </a:rPr>
              <a:t>」や「</a:t>
            </a:r>
            <a:r>
              <a:rPr kumimoji="1" lang="ja-JP" altLang="en-US" sz="2000" b="1" dirty="0">
                <a:solidFill>
                  <a:srgbClr val="FF0000"/>
                </a:solidFill>
                <a:latin typeface="Meiryo UI" panose="020B0604030504040204" pitchFamily="50" charset="-128"/>
                <a:ea typeface="Meiryo UI" panose="020B0604030504040204" pitchFamily="50" charset="-128"/>
              </a:rPr>
              <a:t>建築確認</a:t>
            </a:r>
            <a:r>
              <a:rPr kumimoji="1" lang="ja-JP" altLang="en-US" sz="2000" b="1" dirty="0">
                <a:solidFill>
                  <a:schemeClr val="tx1"/>
                </a:solidFill>
                <a:latin typeface="Meiryo UI" panose="020B0604030504040204" pitchFamily="50" charset="-128"/>
                <a:ea typeface="Meiryo UI" panose="020B0604030504040204" pitchFamily="50" charset="-128"/>
              </a:rPr>
              <a:t>」等の政令で定める</a:t>
            </a:r>
            <a:r>
              <a:rPr kumimoji="1" lang="ja-JP" altLang="en-US" sz="2000" b="1" dirty="0">
                <a:solidFill>
                  <a:srgbClr val="FF0000"/>
                </a:solidFill>
                <a:latin typeface="Meiryo UI" panose="020B0604030504040204" pitchFamily="50" charset="-128"/>
                <a:ea typeface="Meiryo UI" panose="020B0604030504040204" pitchFamily="50" charset="-128"/>
              </a:rPr>
              <a:t>許可等の処分があった後</a:t>
            </a:r>
            <a:r>
              <a:rPr kumimoji="1" lang="ja-JP" altLang="en-US" sz="2000" b="1" dirty="0">
                <a:solidFill>
                  <a:schemeClr val="tx1"/>
                </a:solidFill>
                <a:latin typeface="Meiryo UI" panose="020B0604030504040204" pitchFamily="50" charset="-128"/>
                <a:ea typeface="Meiryo UI" panose="020B0604030504040204" pitchFamily="50" charset="-128"/>
              </a:rPr>
              <a:t>でなければ、売買・交換の契約の締結をすることはできません。これは、宅建業者が自ら当事者となる場合、代理人として契約を締結する場合、契約締結の媒介をする場合のいずれも対象となります。</a:t>
            </a:r>
          </a:p>
        </p:txBody>
      </p:sp>
      <p:grpSp>
        <p:nvGrpSpPr>
          <p:cNvPr id="19" name="グループ化 18">
            <a:extLst>
              <a:ext uri="{FF2B5EF4-FFF2-40B4-BE49-F238E27FC236}">
                <a16:creationId xmlns:a16="http://schemas.microsoft.com/office/drawing/2014/main" id="{8C26ABA7-22AB-4EBE-9CC7-A74C151D6E68}"/>
              </a:ext>
            </a:extLst>
          </p:cNvPr>
          <p:cNvGrpSpPr/>
          <p:nvPr/>
        </p:nvGrpSpPr>
        <p:grpSpPr>
          <a:xfrm>
            <a:off x="1206671" y="5271421"/>
            <a:ext cx="5057481" cy="1496607"/>
            <a:chOff x="1206671" y="5271421"/>
            <a:chExt cx="5057481" cy="1496607"/>
          </a:xfrm>
        </p:grpSpPr>
        <p:pic>
          <p:nvPicPr>
            <p:cNvPr id="5" name="グラフィックス 4" descr="ユーザー 単色塗りつぶし">
              <a:extLst>
                <a:ext uri="{FF2B5EF4-FFF2-40B4-BE49-F238E27FC236}">
                  <a16:creationId xmlns:a16="http://schemas.microsoft.com/office/drawing/2014/main" id="{7F2715CB-8ADF-4EE6-A527-ECEA90CD20F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37482" y="5559424"/>
              <a:ext cx="914400" cy="914400"/>
            </a:xfrm>
            <a:prstGeom prst="rect">
              <a:avLst/>
            </a:prstGeom>
          </p:spPr>
        </p:pic>
        <p:pic>
          <p:nvPicPr>
            <p:cNvPr id="9" name="グラフィックス 8" descr="ユーザー 単色塗りつぶし">
              <a:extLst>
                <a:ext uri="{FF2B5EF4-FFF2-40B4-BE49-F238E27FC236}">
                  <a16:creationId xmlns:a16="http://schemas.microsoft.com/office/drawing/2014/main" id="{83A74BFE-05DC-4CE3-9621-D87124AEA0D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49752" y="5562121"/>
              <a:ext cx="914400" cy="914400"/>
            </a:xfrm>
            <a:prstGeom prst="rect">
              <a:avLst/>
            </a:prstGeom>
          </p:spPr>
        </p:pic>
        <p:pic>
          <p:nvPicPr>
            <p:cNvPr id="10" name="グラフィックス 9" descr="ホーム 単色塗りつぶし">
              <a:extLst>
                <a:ext uri="{FF2B5EF4-FFF2-40B4-BE49-F238E27FC236}">
                  <a16:creationId xmlns:a16="http://schemas.microsoft.com/office/drawing/2014/main" id="{6EFFD368-3EFE-4649-AB21-7119417FA73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11077" y="5280471"/>
              <a:ext cx="914400" cy="914400"/>
            </a:xfrm>
            <a:prstGeom prst="rect">
              <a:avLst/>
            </a:prstGeom>
          </p:spPr>
        </p:pic>
        <p:sp>
          <p:nvSpPr>
            <p:cNvPr id="12" name="矢印: 左右 11">
              <a:extLst>
                <a:ext uri="{FF2B5EF4-FFF2-40B4-BE49-F238E27FC236}">
                  <a16:creationId xmlns:a16="http://schemas.microsoft.com/office/drawing/2014/main" id="{3D4A6128-D411-42E8-A500-5ADA3EAA8C1F}"/>
                </a:ext>
              </a:extLst>
            </p:cNvPr>
            <p:cNvSpPr/>
            <p:nvPr/>
          </p:nvSpPr>
          <p:spPr>
            <a:xfrm>
              <a:off x="3563888" y="5949280"/>
              <a:ext cx="1722486" cy="26102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9B414CE2-45D9-4547-9E44-31310FEE926F}"/>
                </a:ext>
              </a:extLst>
            </p:cNvPr>
            <p:cNvSpPr txBox="1"/>
            <p:nvPr/>
          </p:nvSpPr>
          <p:spPr>
            <a:xfrm>
              <a:off x="3563887" y="5345588"/>
              <a:ext cx="1722487" cy="369332"/>
            </a:xfrm>
            <a:prstGeom prst="rect">
              <a:avLst/>
            </a:prstGeom>
            <a:noFill/>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売買契約締結</a:t>
              </a:r>
            </a:p>
          </p:txBody>
        </p:sp>
        <p:sp>
          <p:nvSpPr>
            <p:cNvPr id="14" name="テキスト ボックス 13">
              <a:extLst>
                <a:ext uri="{FF2B5EF4-FFF2-40B4-BE49-F238E27FC236}">
                  <a16:creationId xmlns:a16="http://schemas.microsoft.com/office/drawing/2014/main" id="{3041A19B-3446-494B-A0BC-01F7208512E2}"/>
                </a:ext>
              </a:extLst>
            </p:cNvPr>
            <p:cNvSpPr txBox="1"/>
            <p:nvPr/>
          </p:nvSpPr>
          <p:spPr>
            <a:xfrm>
              <a:off x="3627265" y="6398696"/>
              <a:ext cx="1722487" cy="369332"/>
            </a:xfrm>
            <a:prstGeom prst="rect">
              <a:avLst/>
            </a:prstGeom>
            <a:noFill/>
          </p:spPr>
          <p:txBody>
            <a:bodyPr wrap="square" rtlCol="0">
              <a:spAutoFit/>
            </a:bodyPr>
            <a:lstStyle/>
            <a:p>
              <a:r>
                <a:rPr kumimoji="1" lang="ja-JP" altLang="en-US" b="1" dirty="0">
                  <a:solidFill>
                    <a:srgbClr val="FF0000"/>
                  </a:solidFill>
                  <a:latin typeface="Meiryo UI" panose="020B0604030504040204" pitchFamily="50" charset="-128"/>
                  <a:ea typeface="Meiryo UI" panose="020B0604030504040204" pitchFamily="50" charset="-128"/>
                </a:rPr>
                <a:t>契約締結制限</a:t>
              </a:r>
            </a:p>
          </p:txBody>
        </p:sp>
        <p:sp>
          <p:nvSpPr>
            <p:cNvPr id="15" name="乗算記号 14">
              <a:extLst>
                <a:ext uri="{FF2B5EF4-FFF2-40B4-BE49-F238E27FC236}">
                  <a16:creationId xmlns:a16="http://schemas.microsoft.com/office/drawing/2014/main" id="{5519910D-64D1-446C-AA00-8D7A9D522EF6}"/>
                </a:ext>
              </a:extLst>
            </p:cNvPr>
            <p:cNvSpPr/>
            <p:nvPr/>
          </p:nvSpPr>
          <p:spPr>
            <a:xfrm>
              <a:off x="3891677" y="5578474"/>
              <a:ext cx="914400" cy="9144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9051CF79-452C-4916-BC27-D9EF2294D373}"/>
                </a:ext>
              </a:extLst>
            </p:cNvPr>
            <p:cNvSpPr txBox="1"/>
            <p:nvPr/>
          </p:nvSpPr>
          <p:spPr>
            <a:xfrm>
              <a:off x="1206671" y="6254234"/>
              <a:ext cx="1722487" cy="369332"/>
            </a:xfrm>
            <a:prstGeom prst="rect">
              <a:avLst/>
            </a:prstGeom>
            <a:noFill/>
          </p:spPr>
          <p:txBody>
            <a:bodyPr wrap="square" rtlCol="0">
              <a:spAutoFit/>
            </a:bodyPr>
            <a:lstStyle/>
            <a:p>
              <a:r>
                <a:rPr kumimoji="1" lang="ja-JP" altLang="en-US" b="1" dirty="0">
                  <a:solidFill>
                    <a:srgbClr val="FF0000"/>
                  </a:solidFill>
                  <a:latin typeface="Meiryo UI" panose="020B0604030504040204" pitchFamily="50" charset="-128"/>
                  <a:ea typeface="Meiryo UI" panose="020B0604030504040204" pitchFamily="50" charset="-128"/>
                </a:rPr>
                <a:t>未完成物件</a:t>
              </a:r>
            </a:p>
          </p:txBody>
        </p:sp>
        <p:sp>
          <p:nvSpPr>
            <p:cNvPr id="17" name="テキスト ボックス 16">
              <a:extLst>
                <a:ext uri="{FF2B5EF4-FFF2-40B4-BE49-F238E27FC236}">
                  <a16:creationId xmlns:a16="http://schemas.microsoft.com/office/drawing/2014/main" id="{3F61D3EA-A7EC-420B-BA79-89BD437A0F62}"/>
                </a:ext>
              </a:extLst>
            </p:cNvPr>
            <p:cNvSpPr txBox="1"/>
            <p:nvPr/>
          </p:nvSpPr>
          <p:spPr>
            <a:xfrm>
              <a:off x="2689889" y="5271421"/>
              <a:ext cx="649989" cy="369333"/>
            </a:xfrm>
            <a:prstGeom prst="rect">
              <a:avLst/>
            </a:prstGeom>
            <a:noFill/>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売主</a:t>
              </a:r>
            </a:p>
          </p:txBody>
        </p:sp>
        <p:sp>
          <p:nvSpPr>
            <p:cNvPr id="18" name="テキスト ボックス 17">
              <a:extLst>
                <a:ext uri="{FF2B5EF4-FFF2-40B4-BE49-F238E27FC236}">
                  <a16:creationId xmlns:a16="http://schemas.microsoft.com/office/drawing/2014/main" id="{7DAB4084-EFD2-4822-9FD9-F30DD5223148}"/>
                </a:ext>
              </a:extLst>
            </p:cNvPr>
            <p:cNvSpPr txBox="1"/>
            <p:nvPr/>
          </p:nvSpPr>
          <p:spPr>
            <a:xfrm>
              <a:off x="5550786" y="5314414"/>
              <a:ext cx="649989" cy="369332"/>
            </a:xfrm>
            <a:prstGeom prst="rect">
              <a:avLst/>
            </a:prstGeom>
            <a:noFill/>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買主</a:t>
              </a:r>
            </a:p>
          </p:txBody>
        </p:sp>
      </p:grpSp>
      <p:pic>
        <p:nvPicPr>
          <p:cNvPr id="6" name="オーディオ 5">
            <a:hlinkClick r:id="" action="ppaction://media"/>
            <a:extLst>
              <a:ext uri="{FF2B5EF4-FFF2-40B4-BE49-F238E27FC236}">
                <a16:creationId xmlns:a16="http://schemas.microsoft.com/office/drawing/2014/main" id="{551F59C0-0AFD-4629-A2BE-B5DB9F50504E}"/>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174107722"/>
      </p:ext>
    </p:extLst>
  </p:cSld>
  <p:clrMapOvr>
    <a:masterClrMapping/>
  </p:clrMapOvr>
  <mc:AlternateContent xmlns:mc="http://schemas.openxmlformats.org/markup-compatibility/2006" xmlns:p14="http://schemas.microsoft.com/office/powerpoint/2010/main">
    <mc:Choice Requires="p14">
      <p:transition spd="slow" p14:dur="2000" advTm="79695"/>
    </mc:Choice>
    <mc:Fallback xmlns="">
      <p:transition spd="slow" advTm="79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6"/>
                </p:tgtEl>
              </p:cMediaNode>
            </p:audio>
          </p:childTnLst>
        </p:cTn>
      </p:par>
    </p:tnLst>
    <p:bldLst>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175C0E-CBB7-4FB6-8C08-8A9205A69E20}"/>
              </a:ext>
            </a:extLst>
          </p:cNvPr>
          <p:cNvSpPr>
            <a:spLocks noGrp="1"/>
          </p:cNvSpPr>
          <p:nvPr>
            <p:ph type="title"/>
          </p:nvPr>
        </p:nvSpPr>
        <p:spPr>
          <a:xfrm>
            <a:off x="755575" y="274638"/>
            <a:ext cx="8159775" cy="1143000"/>
          </a:xfrm>
        </p:spPr>
        <p:txBody>
          <a:bodyPr>
            <a:normAutofit/>
          </a:bodyPr>
          <a:lstStyle/>
          <a:p>
            <a:r>
              <a:rPr lang="en-US" altLang="ja-JP" sz="3200" b="1" dirty="0">
                <a:solidFill>
                  <a:prstClr val="black"/>
                </a:solidFill>
                <a:latin typeface="Meiryo UI" panose="020B0604030504040204" pitchFamily="50" charset="-128"/>
                <a:ea typeface="Meiryo UI" panose="020B0604030504040204" pitchFamily="50" charset="-128"/>
              </a:rPr>
              <a:t>19</a:t>
            </a:r>
            <a:r>
              <a:rPr lang="ja-JP" altLang="en-US" sz="3200" b="1" dirty="0">
                <a:solidFill>
                  <a:prstClr val="black"/>
                </a:solidFill>
                <a:latin typeface="Meiryo UI" panose="020B0604030504040204" pitchFamily="50" charset="-128"/>
                <a:ea typeface="Meiryo UI" panose="020B0604030504040204" pitchFamily="50" charset="-128"/>
              </a:rPr>
              <a:t>．案内所等の標識</a:t>
            </a:r>
            <a:endParaRPr kumimoji="1" lang="ja-JP" altLang="en-US" sz="3200" b="1"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F6E69FB3-6AE1-4196-9F08-FF284FEFCC8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7" name="四角形: 角を丸くする 6">
            <a:extLst>
              <a:ext uri="{FF2B5EF4-FFF2-40B4-BE49-F238E27FC236}">
                <a16:creationId xmlns:a16="http://schemas.microsoft.com/office/drawing/2014/main" id="{CB673598-171D-4297-9FBE-06D08E3F3A98}"/>
              </a:ext>
            </a:extLst>
          </p:cNvPr>
          <p:cNvSpPr/>
          <p:nvPr/>
        </p:nvSpPr>
        <p:spPr>
          <a:xfrm>
            <a:off x="274391" y="1556791"/>
            <a:ext cx="8640960" cy="720081"/>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次の案内所等にも、</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宅建業者の標識</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を掲げなければなりません。</a:t>
            </a:r>
          </a:p>
        </p:txBody>
      </p:sp>
      <p:sp>
        <p:nvSpPr>
          <p:cNvPr id="5" name="四角形: 角を丸くする 4">
            <a:extLst>
              <a:ext uri="{FF2B5EF4-FFF2-40B4-BE49-F238E27FC236}">
                <a16:creationId xmlns:a16="http://schemas.microsoft.com/office/drawing/2014/main" id="{A638CB33-55C6-4794-ADB6-A118EA3AD03B}"/>
              </a:ext>
            </a:extLst>
          </p:cNvPr>
          <p:cNvSpPr/>
          <p:nvPr/>
        </p:nvSpPr>
        <p:spPr>
          <a:xfrm>
            <a:off x="160687" y="2590605"/>
            <a:ext cx="5145776" cy="317843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・事務所以外で継続的に業務を行う施設</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・分譲を行う一団の宅地建物の所在地</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Meiryo UI" panose="020B0604030504040204" pitchFamily="50" charset="-128"/>
                <a:ea typeface="Meiryo UI" panose="020B0604030504040204" pitchFamily="50" charset="-128"/>
              </a:rPr>
              <a:t>・一団の宅地建物の分譲を行う案内所</a:t>
            </a:r>
            <a:endParaRPr lang="en-US" altLang="ja-JP" sz="2000" b="1" dirty="0">
              <a:solidFill>
                <a:prstClr val="black"/>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・他の宅建業者が行う一団の宅地建物の分</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Meiryo UI" panose="020B0604030504040204" pitchFamily="50" charset="-128"/>
                <a:ea typeface="Meiryo UI" panose="020B0604030504040204" pitchFamily="50" charset="-128"/>
              </a:rPr>
              <a:t>　</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譲の代理・媒介を行う案内所</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・展示会等の催しを実施する場所</a:t>
            </a:r>
          </a:p>
        </p:txBody>
      </p:sp>
      <p:grpSp>
        <p:nvGrpSpPr>
          <p:cNvPr id="4" name="グループ化 3">
            <a:extLst>
              <a:ext uri="{FF2B5EF4-FFF2-40B4-BE49-F238E27FC236}">
                <a16:creationId xmlns:a16="http://schemas.microsoft.com/office/drawing/2014/main" id="{EF76E7DB-709D-40B1-BA13-5BCC7A8B36DA}"/>
              </a:ext>
            </a:extLst>
          </p:cNvPr>
          <p:cNvGrpSpPr/>
          <p:nvPr/>
        </p:nvGrpSpPr>
        <p:grpSpPr>
          <a:xfrm>
            <a:off x="5362187" y="2617743"/>
            <a:ext cx="3876946" cy="3946500"/>
            <a:chOff x="5362187" y="2617743"/>
            <a:chExt cx="3876946" cy="3946500"/>
          </a:xfrm>
        </p:grpSpPr>
        <p:pic>
          <p:nvPicPr>
            <p:cNvPr id="9" name="グラフィックス 8" descr="建物 単色塗りつぶし">
              <a:extLst>
                <a:ext uri="{FF2B5EF4-FFF2-40B4-BE49-F238E27FC236}">
                  <a16:creationId xmlns:a16="http://schemas.microsoft.com/office/drawing/2014/main" id="{2EBF8251-BC47-4CA9-8071-2FC4D5CBDF7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62187" y="3254694"/>
              <a:ext cx="1755515" cy="1755515"/>
            </a:xfrm>
            <a:prstGeom prst="rect">
              <a:avLst/>
            </a:prstGeom>
          </p:spPr>
        </p:pic>
        <p:pic>
          <p:nvPicPr>
            <p:cNvPr id="11" name="グラフィックス 10" descr="ホーム 単色塗りつぶし">
              <a:extLst>
                <a:ext uri="{FF2B5EF4-FFF2-40B4-BE49-F238E27FC236}">
                  <a16:creationId xmlns:a16="http://schemas.microsoft.com/office/drawing/2014/main" id="{DA73B397-445D-44F2-835E-A3A9D6AEAA9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98505" y="4095809"/>
              <a:ext cx="914400" cy="914400"/>
            </a:xfrm>
            <a:prstGeom prst="rect">
              <a:avLst/>
            </a:prstGeom>
          </p:spPr>
        </p:pic>
        <p:sp>
          <p:nvSpPr>
            <p:cNvPr id="12" name="テキスト ボックス 11">
              <a:extLst>
                <a:ext uri="{FF2B5EF4-FFF2-40B4-BE49-F238E27FC236}">
                  <a16:creationId xmlns:a16="http://schemas.microsoft.com/office/drawing/2014/main" id="{BA637C69-441F-4D0A-8622-3CFE86326D1E}"/>
                </a:ext>
              </a:extLst>
            </p:cNvPr>
            <p:cNvSpPr txBox="1"/>
            <p:nvPr/>
          </p:nvSpPr>
          <p:spPr>
            <a:xfrm>
              <a:off x="5436097" y="2617743"/>
              <a:ext cx="2058620" cy="707886"/>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マンションの売主</a:t>
              </a:r>
              <a:r>
                <a:rPr kumimoji="1" lang="en-US" altLang="ja-JP" sz="2000" b="1" dirty="0">
                  <a:latin typeface="Meiryo UI" panose="020B0604030504040204" pitchFamily="50" charset="-128"/>
                  <a:ea typeface="Meiryo UI" panose="020B0604030504040204" pitchFamily="50" charset="-128"/>
                </a:rPr>
                <a:t>B</a:t>
              </a:r>
              <a:r>
                <a:rPr kumimoji="1" lang="ja-JP" altLang="en-US" sz="2000" b="1" dirty="0">
                  <a:latin typeface="Meiryo UI" panose="020B0604030504040204" pitchFamily="50" charset="-128"/>
                  <a:ea typeface="Meiryo UI" panose="020B0604030504040204" pitchFamily="50" charset="-128"/>
                </a:rPr>
                <a:t>宅建業者</a:t>
              </a:r>
            </a:p>
          </p:txBody>
        </p:sp>
        <p:sp>
          <p:nvSpPr>
            <p:cNvPr id="13" name="テキスト ボックス 12">
              <a:extLst>
                <a:ext uri="{FF2B5EF4-FFF2-40B4-BE49-F238E27FC236}">
                  <a16:creationId xmlns:a16="http://schemas.microsoft.com/office/drawing/2014/main" id="{FAF35726-9254-42C9-84E5-C1DEDD73B06E}"/>
                </a:ext>
              </a:extLst>
            </p:cNvPr>
            <p:cNvSpPr txBox="1"/>
            <p:nvPr/>
          </p:nvSpPr>
          <p:spPr>
            <a:xfrm>
              <a:off x="7399137" y="2696232"/>
              <a:ext cx="1584176" cy="1323439"/>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マンションの販売代理案内所</a:t>
              </a:r>
              <a:endParaRPr kumimoji="1" lang="en-US" altLang="ja-JP" sz="2000" b="1" dirty="0">
                <a:latin typeface="Meiryo UI" panose="020B0604030504040204" pitchFamily="50" charset="-128"/>
                <a:ea typeface="Meiryo UI" panose="020B0604030504040204" pitchFamily="50" charset="-128"/>
              </a:endParaRPr>
            </a:p>
            <a:p>
              <a:r>
                <a:rPr kumimoji="1" lang="en-US" altLang="ja-JP" sz="2000" b="1" dirty="0">
                  <a:latin typeface="Meiryo UI" panose="020B0604030504040204" pitchFamily="50" charset="-128"/>
                  <a:ea typeface="Meiryo UI" panose="020B0604030504040204" pitchFamily="50" charset="-128"/>
                </a:rPr>
                <a:t>A</a:t>
              </a:r>
              <a:r>
                <a:rPr kumimoji="1" lang="ja-JP" altLang="en-US" sz="2000" b="1" dirty="0">
                  <a:latin typeface="Meiryo UI" panose="020B0604030504040204" pitchFamily="50" charset="-128"/>
                  <a:ea typeface="Meiryo UI" panose="020B0604030504040204" pitchFamily="50" charset="-128"/>
                </a:rPr>
                <a:t>宅建業者</a:t>
              </a:r>
            </a:p>
          </p:txBody>
        </p:sp>
        <p:sp>
          <p:nvSpPr>
            <p:cNvPr id="14" name="正方形/長方形 13">
              <a:extLst>
                <a:ext uri="{FF2B5EF4-FFF2-40B4-BE49-F238E27FC236}">
                  <a16:creationId xmlns:a16="http://schemas.microsoft.com/office/drawing/2014/main" id="{D951D9F6-ABDD-430D-ADCF-4163E4085E70}"/>
                </a:ext>
              </a:extLst>
            </p:cNvPr>
            <p:cNvSpPr/>
            <p:nvPr/>
          </p:nvSpPr>
          <p:spPr>
            <a:xfrm>
              <a:off x="5401489" y="5010209"/>
              <a:ext cx="1440160" cy="758831"/>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chemeClr val="tx1"/>
                  </a:solidFill>
                  <a:latin typeface="Meiryo UI" panose="020B0604030504040204" pitchFamily="50" charset="-128"/>
                  <a:ea typeface="Meiryo UI" panose="020B0604030504040204" pitchFamily="50" charset="-128"/>
                </a:rPr>
                <a:t>B</a:t>
              </a:r>
              <a:r>
                <a:rPr kumimoji="1" lang="ja-JP" altLang="en-US" sz="2000" b="1" dirty="0">
                  <a:solidFill>
                    <a:schemeClr val="tx1"/>
                  </a:solidFill>
                  <a:latin typeface="Meiryo UI" panose="020B0604030504040204" pitchFamily="50" charset="-128"/>
                  <a:ea typeface="Meiryo UI" panose="020B0604030504040204" pitchFamily="50" charset="-128"/>
                </a:rPr>
                <a:t>の標識</a:t>
              </a:r>
            </a:p>
          </p:txBody>
        </p:sp>
        <p:sp>
          <p:nvSpPr>
            <p:cNvPr id="15" name="正方形/長方形 14">
              <a:extLst>
                <a:ext uri="{FF2B5EF4-FFF2-40B4-BE49-F238E27FC236}">
                  <a16:creationId xmlns:a16="http://schemas.microsoft.com/office/drawing/2014/main" id="{54FD2B78-3AE6-421E-B2AD-940D622DC2A1}"/>
                </a:ext>
              </a:extLst>
            </p:cNvPr>
            <p:cNvSpPr/>
            <p:nvPr/>
          </p:nvSpPr>
          <p:spPr>
            <a:xfrm>
              <a:off x="7475190" y="4986416"/>
              <a:ext cx="1440160" cy="768311"/>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chemeClr val="tx1"/>
                  </a:solidFill>
                  <a:latin typeface="Meiryo UI" panose="020B0604030504040204" pitchFamily="50" charset="-128"/>
                  <a:ea typeface="Meiryo UI" panose="020B0604030504040204" pitchFamily="50" charset="-128"/>
                </a:rPr>
                <a:t>A</a:t>
              </a:r>
              <a:r>
                <a:rPr kumimoji="1" lang="ja-JP" altLang="en-US" sz="2000" b="1" dirty="0">
                  <a:solidFill>
                    <a:schemeClr val="tx1"/>
                  </a:solidFill>
                  <a:latin typeface="Meiryo UI" panose="020B0604030504040204" pitchFamily="50" charset="-128"/>
                  <a:ea typeface="Meiryo UI" panose="020B0604030504040204" pitchFamily="50" charset="-128"/>
                </a:rPr>
                <a:t>の標識</a:t>
              </a:r>
            </a:p>
          </p:txBody>
        </p:sp>
        <p:sp>
          <p:nvSpPr>
            <p:cNvPr id="16" name="テキスト ボックス 15">
              <a:extLst>
                <a:ext uri="{FF2B5EF4-FFF2-40B4-BE49-F238E27FC236}">
                  <a16:creationId xmlns:a16="http://schemas.microsoft.com/office/drawing/2014/main" id="{B883F53B-472C-4D02-9691-FE4B01A4D30A}"/>
                </a:ext>
              </a:extLst>
            </p:cNvPr>
            <p:cNvSpPr txBox="1"/>
            <p:nvPr/>
          </p:nvSpPr>
          <p:spPr>
            <a:xfrm>
              <a:off x="6790861" y="5856357"/>
              <a:ext cx="2448272" cy="707886"/>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標識に売主が</a:t>
              </a:r>
              <a:r>
                <a:rPr kumimoji="1" lang="en-US" altLang="ja-JP" sz="2000" b="1" dirty="0">
                  <a:latin typeface="Meiryo UI" panose="020B0604030504040204" pitchFamily="50" charset="-128"/>
                  <a:ea typeface="Meiryo UI" panose="020B0604030504040204" pitchFamily="50" charset="-128"/>
                </a:rPr>
                <a:t>B</a:t>
              </a:r>
              <a:r>
                <a:rPr kumimoji="1" lang="ja-JP" altLang="en-US" sz="2000" b="1" dirty="0">
                  <a:latin typeface="Meiryo UI" panose="020B0604030504040204" pitchFamily="50" charset="-128"/>
                  <a:ea typeface="Meiryo UI" panose="020B0604030504040204" pitchFamily="50" charset="-128"/>
                </a:rPr>
                <a:t>で</a:t>
              </a:r>
              <a:endParaRPr kumimoji="1" lang="en-US" altLang="ja-JP" sz="2000" b="1" dirty="0">
                <a:latin typeface="Meiryo UI" panose="020B0604030504040204" pitchFamily="50" charset="-128"/>
                <a:ea typeface="Meiryo UI" panose="020B0604030504040204" pitchFamily="50" charset="-128"/>
              </a:endParaRPr>
            </a:p>
            <a:p>
              <a:r>
                <a:rPr kumimoji="1" lang="ja-JP" altLang="en-US" sz="2000" b="1" dirty="0">
                  <a:latin typeface="Meiryo UI" panose="020B0604030504040204" pitchFamily="50" charset="-128"/>
                  <a:ea typeface="Meiryo UI" panose="020B0604030504040204" pitchFamily="50" charset="-128"/>
                </a:rPr>
                <a:t>ある旨の記載が必要</a:t>
              </a:r>
            </a:p>
          </p:txBody>
        </p:sp>
      </p:grpSp>
      <p:pic>
        <p:nvPicPr>
          <p:cNvPr id="6" name="オーディオ 5">
            <a:hlinkClick r:id="" action="ppaction://media"/>
            <a:extLst>
              <a:ext uri="{FF2B5EF4-FFF2-40B4-BE49-F238E27FC236}">
                <a16:creationId xmlns:a16="http://schemas.microsoft.com/office/drawing/2014/main" id="{67D7F56E-5752-421C-8268-76A87FA81CD1}"/>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076180015"/>
      </p:ext>
    </p:extLst>
  </p:cSld>
  <p:clrMapOvr>
    <a:masterClrMapping/>
  </p:clrMapOvr>
  <mc:AlternateContent xmlns:mc="http://schemas.openxmlformats.org/markup-compatibility/2006" xmlns:p14="http://schemas.microsoft.com/office/powerpoint/2010/main">
    <mc:Choice Requires="p14">
      <p:transition spd="slow" p14:dur="2000" advTm="54388"/>
    </mc:Choice>
    <mc:Fallback xmlns="">
      <p:transition spd="slow" advTm="54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6"/>
                </p:tgtEl>
              </p:cMediaNode>
            </p:audio>
          </p:childTnLst>
        </p:cTn>
      </p:par>
    </p:tnLst>
    <p:bldLst>
      <p:bldP spid="7"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175C0E-CBB7-4FB6-8C08-8A9205A69E20}"/>
              </a:ext>
            </a:extLst>
          </p:cNvPr>
          <p:cNvSpPr>
            <a:spLocks noGrp="1"/>
          </p:cNvSpPr>
          <p:nvPr>
            <p:ph type="title"/>
          </p:nvPr>
        </p:nvSpPr>
        <p:spPr>
          <a:xfrm>
            <a:off x="755575" y="274638"/>
            <a:ext cx="8159775" cy="1143000"/>
          </a:xfrm>
        </p:spPr>
        <p:txBody>
          <a:bodyPr>
            <a:normAutofit/>
          </a:bodyPr>
          <a:lstStyle/>
          <a:p>
            <a:r>
              <a:rPr lang="en-US" altLang="ja-JP" sz="2800" b="1" dirty="0">
                <a:solidFill>
                  <a:prstClr val="black"/>
                </a:solidFill>
                <a:latin typeface="Meiryo UI" panose="020B0604030504040204" pitchFamily="50" charset="-128"/>
                <a:ea typeface="Meiryo UI" panose="020B0604030504040204" pitchFamily="50" charset="-128"/>
              </a:rPr>
              <a:t>20</a:t>
            </a:r>
            <a:r>
              <a:rPr lang="ja-JP" altLang="en-US" sz="2800" b="1" dirty="0">
                <a:solidFill>
                  <a:prstClr val="black"/>
                </a:solidFill>
                <a:latin typeface="Meiryo UI" panose="020B0604030504040204" pitchFamily="50" charset="-128"/>
                <a:ea typeface="Meiryo UI" panose="020B0604030504040204" pitchFamily="50" charset="-128"/>
              </a:rPr>
              <a:t>．手付貸与等による契約締結の誘引の禁止</a:t>
            </a:r>
            <a:endParaRPr kumimoji="1" lang="ja-JP" altLang="en-US" sz="2800" b="1"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F6E69FB3-6AE1-4196-9F08-FF284FEFCC8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7" name="四角形: 角を丸くする 6">
            <a:extLst>
              <a:ext uri="{FF2B5EF4-FFF2-40B4-BE49-F238E27FC236}">
                <a16:creationId xmlns:a16="http://schemas.microsoft.com/office/drawing/2014/main" id="{CB673598-171D-4297-9FBE-06D08E3F3A98}"/>
              </a:ext>
            </a:extLst>
          </p:cNvPr>
          <p:cNvSpPr/>
          <p:nvPr/>
        </p:nvSpPr>
        <p:spPr>
          <a:xfrm>
            <a:off x="274391" y="1556791"/>
            <a:ext cx="8618088" cy="1008113"/>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宅建業者は、</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手付金についての貸与その他信用の供与</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をすることで、契約締結の誘引をしてはなりません。</a:t>
            </a:r>
          </a:p>
        </p:txBody>
      </p:sp>
      <p:sp>
        <p:nvSpPr>
          <p:cNvPr id="5" name="四角形: 角を丸くする 4">
            <a:extLst>
              <a:ext uri="{FF2B5EF4-FFF2-40B4-BE49-F238E27FC236}">
                <a16:creationId xmlns:a16="http://schemas.microsoft.com/office/drawing/2014/main" id="{A638CB33-55C6-4794-ADB6-A118EA3AD03B}"/>
              </a:ext>
            </a:extLst>
          </p:cNvPr>
          <p:cNvSpPr/>
          <p:nvPr/>
        </p:nvSpPr>
        <p:spPr>
          <a:xfrm>
            <a:off x="251521" y="2780928"/>
            <a:ext cx="4968552" cy="380243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不動産の売買契約の締結にあたっては、買主は手付金を交付することが必要となります。「</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手付金の貸与</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」とは、手付金を用意できない買主に対して、宅建業者が手付金を買主に貸し付けることです。</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Meiryo UI" panose="020B0604030504040204" pitchFamily="50" charset="-128"/>
                <a:ea typeface="Meiryo UI" panose="020B0604030504040204" pitchFamily="50" charset="-128"/>
              </a:rPr>
              <a:t>また、「</a:t>
            </a:r>
            <a:r>
              <a:rPr lang="ja-JP" altLang="en-US" sz="2000" b="1" dirty="0">
                <a:solidFill>
                  <a:srgbClr val="FF0000"/>
                </a:solidFill>
                <a:latin typeface="Meiryo UI" panose="020B0604030504040204" pitchFamily="50" charset="-128"/>
                <a:ea typeface="Meiryo UI" panose="020B0604030504040204" pitchFamily="50" charset="-128"/>
              </a:rPr>
              <a:t>信用の許与</a:t>
            </a:r>
            <a:r>
              <a:rPr lang="ja-JP" altLang="en-US" sz="2000" b="1" dirty="0">
                <a:solidFill>
                  <a:prstClr val="black"/>
                </a:solidFill>
                <a:latin typeface="Meiryo UI" panose="020B0604030504040204" pitchFamily="50" charset="-128"/>
                <a:ea typeface="Meiryo UI" panose="020B0604030504040204" pitchFamily="50" charset="-128"/>
              </a:rPr>
              <a:t>」とは、手付金を分割払いにする約束、手付金の支払期限を猶予すること、約束手形の受領をして手付金の代わりとすることです。</a:t>
            </a:r>
            <a:endParaRPr lang="en-US" altLang="ja-JP" sz="2000" b="1" dirty="0">
              <a:solidFill>
                <a:prstClr val="black"/>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Meiryo UI" panose="020B0604030504040204" pitchFamily="50" charset="-128"/>
                <a:ea typeface="Meiryo UI" panose="020B0604030504040204" pitchFamily="50" charset="-128"/>
              </a:rPr>
              <a:t>これらの行為は、宅建業者による</a:t>
            </a:r>
            <a:r>
              <a:rPr lang="ja-JP" altLang="en-US" sz="2000" b="1" dirty="0">
                <a:solidFill>
                  <a:srgbClr val="FF0000"/>
                </a:solidFill>
                <a:latin typeface="Meiryo UI" panose="020B0604030504040204" pitchFamily="50" charset="-128"/>
                <a:ea typeface="Meiryo UI" panose="020B0604030504040204" pitchFamily="50" charset="-128"/>
              </a:rPr>
              <a:t>契約を不当に誘引する行為</a:t>
            </a:r>
            <a:r>
              <a:rPr lang="ja-JP" altLang="en-US" sz="2000" b="1" dirty="0">
                <a:solidFill>
                  <a:prstClr val="black"/>
                </a:solidFill>
                <a:latin typeface="Meiryo UI" panose="020B0604030504040204" pitchFamily="50" charset="-128"/>
                <a:ea typeface="Meiryo UI" panose="020B0604030504040204" pitchFamily="50" charset="-128"/>
              </a:rPr>
              <a:t>として</a:t>
            </a:r>
            <a:r>
              <a:rPr lang="ja-JP" altLang="en-US" sz="2000" b="1" dirty="0">
                <a:solidFill>
                  <a:srgbClr val="FF0000"/>
                </a:solidFill>
                <a:latin typeface="Meiryo UI" panose="020B0604030504040204" pitchFamily="50" charset="-128"/>
                <a:ea typeface="Meiryo UI" panose="020B0604030504040204" pitchFamily="50" charset="-128"/>
              </a:rPr>
              <a:t>禁止されます</a:t>
            </a:r>
            <a:r>
              <a:rPr lang="ja-JP" altLang="en-US" sz="2000" b="1" dirty="0">
                <a:solidFill>
                  <a:prstClr val="black"/>
                </a:solidFill>
                <a:latin typeface="Meiryo UI" panose="020B0604030504040204" pitchFamily="50" charset="-128"/>
                <a:ea typeface="Meiryo UI" panose="020B0604030504040204" pitchFamily="50" charset="-128"/>
              </a:rPr>
              <a:t>。</a:t>
            </a:r>
            <a:endPar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nvGrpSpPr>
          <p:cNvPr id="18" name="グループ化 17">
            <a:extLst>
              <a:ext uri="{FF2B5EF4-FFF2-40B4-BE49-F238E27FC236}">
                <a16:creationId xmlns:a16="http://schemas.microsoft.com/office/drawing/2014/main" id="{3CC5E1CD-2FC1-45C2-B0A3-8AAA83A54DE5}"/>
              </a:ext>
            </a:extLst>
          </p:cNvPr>
          <p:cNvGrpSpPr/>
          <p:nvPr/>
        </p:nvGrpSpPr>
        <p:grpSpPr>
          <a:xfrm>
            <a:off x="5580112" y="3029262"/>
            <a:ext cx="3218656" cy="2526952"/>
            <a:chOff x="5580112" y="3029262"/>
            <a:chExt cx="3218656" cy="2526952"/>
          </a:xfrm>
        </p:grpSpPr>
        <p:pic>
          <p:nvPicPr>
            <p:cNvPr id="6" name="グラフィックス 5" descr="ユーザー 単色塗りつぶし">
              <a:extLst>
                <a:ext uri="{FF2B5EF4-FFF2-40B4-BE49-F238E27FC236}">
                  <a16:creationId xmlns:a16="http://schemas.microsoft.com/office/drawing/2014/main" id="{545018C9-E27C-4AD9-A54B-C058875AB7B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80112" y="4077072"/>
              <a:ext cx="914400" cy="914400"/>
            </a:xfrm>
            <a:prstGeom prst="rect">
              <a:avLst/>
            </a:prstGeom>
          </p:spPr>
        </p:pic>
        <p:pic>
          <p:nvPicPr>
            <p:cNvPr id="8" name="グラフィックス 7" descr="ユーザー 単色塗りつぶし">
              <a:extLst>
                <a:ext uri="{FF2B5EF4-FFF2-40B4-BE49-F238E27FC236}">
                  <a16:creationId xmlns:a16="http://schemas.microsoft.com/office/drawing/2014/main" id="{17C7BBA2-9765-454A-9AE4-B7EA5A10A57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84368" y="4077072"/>
              <a:ext cx="914400" cy="914400"/>
            </a:xfrm>
            <a:prstGeom prst="rect">
              <a:avLst/>
            </a:prstGeom>
          </p:spPr>
        </p:pic>
        <p:sp>
          <p:nvSpPr>
            <p:cNvPr id="9" name="テキスト ボックス 8">
              <a:extLst>
                <a:ext uri="{FF2B5EF4-FFF2-40B4-BE49-F238E27FC236}">
                  <a16:creationId xmlns:a16="http://schemas.microsoft.com/office/drawing/2014/main" id="{648D9A66-D138-4FA9-B2E1-AACA87DB37B7}"/>
                </a:ext>
              </a:extLst>
            </p:cNvPr>
            <p:cNvSpPr txBox="1"/>
            <p:nvPr/>
          </p:nvSpPr>
          <p:spPr>
            <a:xfrm>
              <a:off x="5757812" y="4991472"/>
              <a:ext cx="720080"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売主</a:t>
              </a:r>
            </a:p>
          </p:txBody>
        </p:sp>
        <p:sp>
          <p:nvSpPr>
            <p:cNvPr id="10" name="テキスト ボックス 9">
              <a:extLst>
                <a:ext uri="{FF2B5EF4-FFF2-40B4-BE49-F238E27FC236}">
                  <a16:creationId xmlns:a16="http://schemas.microsoft.com/office/drawing/2014/main" id="{777CA7C2-531D-4F4D-BBAE-4FA2CD646F60}"/>
                </a:ext>
              </a:extLst>
            </p:cNvPr>
            <p:cNvSpPr txBox="1"/>
            <p:nvPr/>
          </p:nvSpPr>
          <p:spPr>
            <a:xfrm>
              <a:off x="8078688" y="4991472"/>
              <a:ext cx="720080"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買主</a:t>
              </a:r>
            </a:p>
          </p:txBody>
        </p:sp>
        <p:sp>
          <p:nvSpPr>
            <p:cNvPr id="11" name="矢印: 下カーブ 10">
              <a:extLst>
                <a:ext uri="{FF2B5EF4-FFF2-40B4-BE49-F238E27FC236}">
                  <a16:creationId xmlns:a16="http://schemas.microsoft.com/office/drawing/2014/main" id="{CEE03A42-AB15-4BD8-9759-51A02A1E378F}"/>
                </a:ext>
              </a:extLst>
            </p:cNvPr>
            <p:cNvSpPr/>
            <p:nvPr/>
          </p:nvSpPr>
          <p:spPr>
            <a:xfrm>
              <a:off x="6117852" y="3573016"/>
              <a:ext cx="2126556" cy="504056"/>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矢印: 左 11">
              <a:extLst>
                <a:ext uri="{FF2B5EF4-FFF2-40B4-BE49-F238E27FC236}">
                  <a16:creationId xmlns:a16="http://schemas.microsoft.com/office/drawing/2014/main" id="{02677382-7CF0-4026-BA13-D3B79FE39915}"/>
                </a:ext>
              </a:extLst>
            </p:cNvPr>
            <p:cNvSpPr/>
            <p:nvPr/>
          </p:nvSpPr>
          <p:spPr>
            <a:xfrm>
              <a:off x="6688832" y="4869160"/>
              <a:ext cx="1051520"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7D19532D-09C2-44BF-9F41-6BE2546CC1F3}"/>
                </a:ext>
              </a:extLst>
            </p:cNvPr>
            <p:cNvSpPr txBox="1"/>
            <p:nvPr/>
          </p:nvSpPr>
          <p:spPr>
            <a:xfrm>
              <a:off x="6328792" y="3029262"/>
              <a:ext cx="1749896"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①手付金貸与</a:t>
              </a:r>
            </a:p>
          </p:txBody>
        </p:sp>
        <p:sp>
          <p:nvSpPr>
            <p:cNvPr id="14" name="テキスト ボックス 13">
              <a:extLst>
                <a:ext uri="{FF2B5EF4-FFF2-40B4-BE49-F238E27FC236}">
                  <a16:creationId xmlns:a16="http://schemas.microsoft.com/office/drawing/2014/main" id="{13FA9B70-EC0C-4239-A0D9-99C1517E5719}"/>
                </a:ext>
              </a:extLst>
            </p:cNvPr>
            <p:cNvSpPr txBox="1"/>
            <p:nvPr/>
          </p:nvSpPr>
          <p:spPr>
            <a:xfrm>
              <a:off x="6403342" y="5156104"/>
              <a:ext cx="1749896"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②契約締結</a:t>
              </a:r>
            </a:p>
          </p:txBody>
        </p:sp>
        <p:sp>
          <p:nvSpPr>
            <p:cNvPr id="16" name="テキスト ボックス 15">
              <a:extLst>
                <a:ext uri="{FF2B5EF4-FFF2-40B4-BE49-F238E27FC236}">
                  <a16:creationId xmlns:a16="http://schemas.microsoft.com/office/drawing/2014/main" id="{FA9CE810-2259-46FA-B49A-1068C75C3ED1}"/>
                </a:ext>
              </a:extLst>
            </p:cNvPr>
            <p:cNvSpPr txBox="1"/>
            <p:nvPr/>
          </p:nvSpPr>
          <p:spPr>
            <a:xfrm>
              <a:off x="6759091" y="4175874"/>
              <a:ext cx="981261" cy="523220"/>
            </a:xfrm>
            <a:prstGeom prst="rect">
              <a:avLst/>
            </a:prstGeom>
            <a:noFill/>
          </p:spPr>
          <p:txBody>
            <a:bodyPr wrap="square" rtlCol="0">
              <a:spAutoFit/>
            </a:bodyPr>
            <a:lstStyle/>
            <a:p>
              <a:r>
                <a:rPr kumimoji="1" lang="ja-JP" altLang="en-US" sz="2800" b="1" dirty="0">
                  <a:solidFill>
                    <a:srgbClr val="FF0000"/>
                  </a:solidFill>
                  <a:latin typeface="Meiryo UI" panose="020B0604030504040204" pitchFamily="50" charset="-128"/>
                  <a:ea typeface="Meiryo UI" panose="020B0604030504040204" pitchFamily="50" charset="-128"/>
                </a:rPr>
                <a:t>禁止</a:t>
              </a:r>
            </a:p>
          </p:txBody>
        </p:sp>
        <p:sp>
          <p:nvSpPr>
            <p:cNvPr id="17" name="乗算記号 16">
              <a:extLst>
                <a:ext uri="{FF2B5EF4-FFF2-40B4-BE49-F238E27FC236}">
                  <a16:creationId xmlns:a16="http://schemas.microsoft.com/office/drawing/2014/main" id="{471646FF-0A79-473D-8CE0-9652A42DC2E5}"/>
                </a:ext>
              </a:extLst>
            </p:cNvPr>
            <p:cNvSpPr/>
            <p:nvPr/>
          </p:nvSpPr>
          <p:spPr>
            <a:xfrm>
              <a:off x="6757392" y="3258691"/>
              <a:ext cx="914400" cy="9144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9" name="オーディオ 18">
            <a:hlinkClick r:id="" action="ppaction://media"/>
            <a:extLst>
              <a:ext uri="{FF2B5EF4-FFF2-40B4-BE49-F238E27FC236}">
                <a16:creationId xmlns:a16="http://schemas.microsoft.com/office/drawing/2014/main" id="{8B1FE42B-BBA8-44EB-B3BA-F5DB2C48DDE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240028069"/>
      </p:ext>
    </p:extLst>
  </p:cSld>
  <p:clrMapOvr>
    <a:masterClrMapping/>
  </p:clrMapOvr>
  <mc:AlternateContent xmlns:mc="http://schemas.openxmlformats.org/markup-compatibility/2006" xmlns:p14="http://schemas.microsoft.com/office/powerpoint/2010/main">
    <mc:Choice Requires="p14">
      <p:transition spd="slow" p14:dur="2000" advTm="71296"/>
    </mc:Choice>
    <mc:Fallback xmlns="">
      <p:transition spd="slow" advTm="71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9"/>
                </p:tgtEl>
              </p:cMediaNode>
            </p:audio>
          </p:childTnLst>
        </p:cTn>
      </p:par>
    </p:tnLst>
    <p:bldLst>
      <p:bldP spid="7"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175C0E-CBB7-4FB6-8C08-8A9205A69E20}"/>
              </a:ext>
            </a:extLst>
          </p:cNvPr>
          <p:cNvSpPr>
            <a:spLocks noGrp="1"/>
          </p:cNvSpPr>
          <p:nvPr>
            <p:ph type="title"/>
          </p:nvPr>
        </p:nvSpPr>
        <p:spPr>
          <a:xfrm>
            <a:off x="755575" y="274638"/>
            <a:ext cx="8159775" cy="1143000"/>
          </a:xfrm>
        </p:spPr>
        <p:txBody>
          <a:bodyPr>
            <a:normAutofit/>
          </a:bodyPr>
          <a:lstStyle/>
          <a:p>
            <a:r>
              <a:rPr lang="en-US" altLang="ja-JP" sz="2800" b="1" dirty="0">
                <a:solidFill>
                  <a:prstClr val="black"/>
                </a:solidFill>
                <a:latin typeface="Meiryo UI" panose="020B0604030504040204" pitchFamily="50" charset="-128"/>
                <a:ea typeface="Meiryo UI" panose="020B0604030504040204" pitchFamily="50" charset="-128"/>
              </a:rPr>
              <a:t>21</a:t>
            </a:r>
            <a:r>
              <a:rPr lang="ja-JP" altLang="en-US" sz="2800" b="1" dirty="0">
                <a:solidFill>
                  <a:prstClr val="black"/>
                </a:solidFill>
                <a:latin typeface="Meiryo UI" panose="020B0604030504040204" pitchFamily="50" charset="-128"/>
                <a:ea typeface="Meiryo UI" panose="020B0604030504040204" pitchFamily="50" charset="-128"/>
              </a:rPr>
              <a:t>．契約締結に際しての不適正な行為の禁止</a:t>
            </a:r>
            <a:endParaRPr kumimoji="1" lang="ja-JP" altLang="en-US" sz="2800" b="1"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F6E69FB3-6AE1-4196-9F08-FF284FEFCC8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5" name="四角形: 角を丸くする 4">
            <a:extLst>
              <a:ext uri="{FF2B5EF4-FFF2-40B4-BE49-F238E27FC236}">
                <a16:creationId xmlns:a16="http://schemas.microsoft.com/office/drawing/2014/main" id="{A638CB33-55C6-4794-ADB6-A118EA3AD03B}"/>
              </a:ext>
            </a:extLst>
          </p:cNvPr>
          <p:cNvSpPr/>
          <p:nvPr/>
        </p:nvSpPr>
        <p:spPr>
          <a:xfrm>
            <a:off x="251521" y="1700808"/>
            <a:ext cx="4968552" cy="488255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宅建業者は契約締結の勧誘に当たり、相手方に対し、利益を生ずることが確実であると</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誤解を招くような断定的判断</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を提供する行為をしてはなりません。</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宅建業者は、宅地建物取引業に係る契約を締結させ、または宅地建物取引業に係る契約の申込みの撤回もしくは解除を妨げるため、宅建業者の相手方等を</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威迫</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してはなりません。</a:t>
            </a:r>
          </a:p>
        </p:txBody>
      </p:sp>
      <p:grpSp>
        <p:nvGrpSpPr>
          <p:cNvPr id="18" name="グループ化 17">
            <a:extLst>
              <a:ext uri="{FF2B5EF4-FFF2-40B4-BE49-F238E27FC236}">
                <a16:creationId xmlns:a16="http://schemas.microsoft.com/office/drawing/2014/main" id="{3CC5E1CD-2FC1-45C2-B0A3-8AAA83A54DE5}"/>
              </a:ext>
            </a:extLst>
          </p:cNvPr>
          <p:cNvGrpSpPr/>
          <p:nvPr/>
        </p:nvGrpSpPr>
        <p:grpSpPr>
          <a:xfrm>
            <a:off x="5580112" y="2526045"/>
            <a:ext cx="3218656" cy="3030169"/>
            <a:chOff x="5580112" y="2526045"/>
            <a:chExt cx="3218656" cy="3030169"/>
          </a:xfrm>
        </p:grpSpPr>
        <p:pic>
          <p:nvPicPr>
            <p:cNvPr id="6" name="グラフィックス 5" descr="ユーザー 単色塗りつぶし">
              <a:extLst>
                <a:ext uri="{FF2B5EF4-FFF2-40B4-BE49-F238E27FC236}">
                  <a16:creationId xmlns:a16="http://schemas.microsoft.com/office/drawing/2014/main" id="{545018C9-E27C-4AD9-A54B-C058875AB7B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80112" y="4077072"/>
              <a:ext cx="914400" cy="914400"/>
            </a:xfrm>
            <a:prstGeom prst="rect">
              <a:avLst/>
            </a:prstGeom>
          </p:spPr>
        </p:pic>
        <p:pic>
          <p:nvPicPr>
            <p:cNvPr id="8" name="グラフィックス 7" descr="ユーザー 単色塗りつぶし">
              <a:extLst>
                <a:ext uri="{FF2B5EF4-FFF2-40B4-BE49-F238E27FC236}">
                  <a16:creationId xmlns:a16="http://schemas.microsoft.com/office/drawing/2014/main" id="{17C7BBA2-9765-454A-9AE4-B7EA5A10A57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84368" y="4077072"/>
              <a:ext cx="914400" cy="914400"/>
            </a:xfrm>
            <a:prstGeom prst="rect">
              <a:avLst/>
            </a:prstGeom>
          </p:spPr>
        </p:pic>
        <p:sp>
          <p:nvSpPr>
            <p:cNvPr id="9" name="テキスト ボックス 8">
              <a:extLst>
                <a:ext uri="{FF2B5EF4-FFF2-40B4-BE49-F238E27FC236}">
                  <a16:creationId xmlns:a16="http://schemas.microsoft.com/office/drawing/2014/main" id="{648D9A66-D138-4FA9-B2E1-AACA87DB37B7}"/>
                </a:ext>
              </a:extLst>
            </p:cNvPr>
            <p:cNvSpPr txBox="1"/>
            <p:nvPr/>
          </p:nvSpPr>
          <p:spPr>
            <a:xfrm>
              <a:off x="5757812" y="4991472"/>
              <a:ext cx="7200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売主</a:t>
              </a:r>
            </a:p>
          </p:txBody>
        </p:sp>
        <p:sp>
          <p:nvSpPr>
            <p:cNvPr id="10" name="テキスト ボックス 9">
              <a:extLst>
                <a:ext uri="{FF2B5EF4-FFF2-40B4-BE49-F238E27FC236}">
                  <a16:creationId xmlns:a16="http://schemas.microsoft.com/office/drawing/2014/main" id="{777CA7C2-531D-4F4D-BBAE-4FA2CD646F60}"/>
                </a:ext>
              </a:extLst>
            </p:cNvPr>
            <p:cNvSpPr txBox="1"/>
            <p:nvPr/>
          </p:nvSpPr>
          <p:spPr>
            <a:xfrm>
              <a:off x="8078688" y="4991472"/>
              <a:ext cx="7200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買主</a:t>
              </a:r>
            </a:p>
          </p:txBody>
        </p:sp>
        <p:sp>
          <p:nvSpPr>
            <p:cNvPr id="11" name="矢印: 下カーブ 10">
              <a:extLst>
                <a:ext uri="{FF2B5EF4-FFF2-40B4-BE49-F238E27FC236}">
                  <a16:creationId xmlns:a16="http://schemas.microsoft.com/office/drawing/2014/main" id="{CEE03A42-AB15-4BD8-9759-51A02A1E378F}"/>
                </a:ext>
              </a:extLst>
            </p:cNvPr>
            <p:cNvSpPr/>
            <p:nvPr/>
          </p:nvSpPr>
          <p:spPr>
            <a:xfrm>
              <a:off x="6117852" y="3573016"/>
              <a:ext cx="2126556" cy="504056"/>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Perpetua"/>
                <a:ea typeface="HG創英ﾌﾟﾚｾﾞﾝｽEB" panose="02020809000000000000" pitchFamily="17" charset="-128"/>
                <a:cs typeface="+mn-cs"/>
              </a:endParaRPr>
            </a:p>
          </p:txBody>
        </p:sp>
        <p:sp>
          <p:nvSpPr>
            <p:cNvPr id="12" name="矢印: 左 11">
              <a:extLst>
                <a:ext uri="{FF2B5EF4-FFF2-40B4-BE49-F238E27FC236}">
                  <a16:creationId xmlns:a16="http://schemas.microsoft.com/office/drawing/2014/main" id="{02677382-7CF0-4026-BA13-D3B79FE39915}"/>
                </a:ext>
              </a:extLst>
            </p:cNvPr>
            <p:cNvSpPr/>
            <p:nvPr/>
          </p:nvSpPr>
          <p:spPr>
            <a:xfrm>
              <a:off x="6688832" y="4869160"/>
              <a:ext cx="1051520"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Perpetua"/>
                <a:ea typeface="HG創英ﾌﾟﾚｾﾞﾝｽEB" panose="02020809000000000000" pitchFamily="17" charset="-128"/>
                <a:cs typeface="+mn-cs"/>
              </a:endParaRPr>
            </a:p>
          </p:txBody>
        </p:sp>
        <p:sp>
          <p:nvSpPr>
            <p:cNvPr id="13" name="テキスト ボックス 12">
              <a:extLst>
                <a:ext uri="{FF2B5EF4-FFF2-40B4-BE49-F238E27FC236}">
                  <a16:creationId xmlns:a16="http://schemas.microsoft.com/office/drawing/2014/main" id="{7D19532D-09C2-44BF-9F41-6BE2546CC1F3}"/>
                </a:ext>
              </a:extLst>
            </p:cNvPr>
            <p:cNvSpPr txBox="1"/>
            <p:nvPr/>
          </p:nvSpPr>
          <p:spPr>
            <a:xfrm>
              <a:off x="5757812" y="2526045"/>
              <a:ext cx="28466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①誤認を招く行為</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威迫行為</a:t>
              </a:r>
            </a:p>
          </p:txBody>
        </p:sp>
        <p:sp>
          <p:nvSpPr>
            <p:cNvPr id="14" name="テキスト ボックス 13">
              <a:extLst>
                <a:ext uri="{FF2B5EF4-FFF2-40B4-BE49-F238E27FC236}">
                  <a16:creationId xmlns:a16="http://schemas.microsoft.com/office/drawing/2014/main" id="{13FA9B70-EC0C-4239-A0D9-99C1517E5719}"/>
                </a:ext>
              </a:extLst>
            </p:cNvPr>
            <p:cNvSpPr txBox="1"/>
            <p:nvPr/>
          </p:nvSpPr>
          <p:spPr>
            <a:xfrm>
              <a:off x="6403342" y="5156104"/>
              <a:ext cx="17498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②契約締結</a:t>
              </a:r>
            </a:p>
          </p:txBody>
        </p:sp>
        <p:sp>
          <p:nvSpPr>
            <p:cNvPr id="16" name="テキスト ボックス 15">
              <a:extLst>
                <a:ext uri="{FF2B5EF4-FFF2-40B4-BE49-F238E27FC236}">
                  <a16:creationId xmlns:a16="http://schemas.microsoft.com/office/drawing/2014/main" id="{FA9CE810-2259-46FA-B49A-1068C75C3ED1}"/>
                </a:ext>
              </a:extLst>
            </p:cNvPr>
            <p:cNvSpPr txBox="1"/>
            <p:nvPr/>
          </p:nvSpPr>
          <p:spPr>
            <a:xfrm>
              <a:off x="6759091" y="4175874"/>
              <a:ext cx="9812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禁止</a:t>
              </a:r>
            </a:p>
          </p:txBody>
        </p:sp>
        <p:sp>
          <p:nvSpPr>
            <p:cNvPr id="17" name="乗算記号 16">
              <a:extLst>
                <a:ext uri="{FF2B5EF4-FFF2-40B4-BE49-F238E27FC236}">
                  <a16:creationId xmlns:a16="http://schemas.microsoft.com/office/drawing/2014/main" id="{471646FF-0A79-473D-8CE0-9652A42DC2E5}"/>
                </a:ext>
              </a:extLst>
            </p:cNvPr>
            <p:cNvSpPr/>
            <p:nvPr/>
          </p:nvSpPr>
          <p:spPr>
            <a:xfrm>
              <a:off x="6757392" y="3258691"/>
              <a:ext cx="914400" cy="9144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Perpetua"/>
                <a:ea typeface="HG創英ﾌﾟﾚｾﾞﾝｽEB" panose="02020809000000000000" pitchFamily="17" charset="-128"/>
                <a:cs typeface="+mn-cs"/>
              </a:endParaRPr>
            </a:p>
          </p:txBody>
        </p:sp>
      </p:grpSp>
      <p:pic>
        <p:nvPicPr>
          <p:cNvPr id="20" name="オーディオ 19">
            <a:hlinkClick r:id="" action="ppaction://media"/>
            <a:extLst>
              <a:ext uri="{FF2B5EF4-FFF2-40B4-BE49-F238E27FC236}">
                <a16:creationId xmlns:a16="http://schemas.microsoft.com/office/drawing/2014/main" id="{53F19F8A-FDA4-4945-BF82-FC16D06A64F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02905566"/>
      </p:ext>
    </p:extLst>
  </p:cSld>
  <p:clrMapOvr>
    <a:masterClrMapping/>
  </p:clrMapOvr>
  <mc:AlternateContent xmlns:mc="http://schemas.openxmlformats.org/markup-compatibility/2006" xmlns:p14="http://schemas.microsoft.com/office/powerpoint/2010/main">
    <mc:Choice Requires="p14">
      <p:transition spd="slow" p14:dur="2000" advTm="50021"/>
    </mc:Choice>
    <mc:Fallback xmlns="">
      <p:transition spd="slow" advTm="50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20"/>
                </p:tgtEl>
              </p:cMediaNode>
            </p:audio>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175C0E-CBB7-4FB6-8C08-8A9205A69E20}"/>
              </a:ext>
            </a:extLst>
          </p:cNvPr>
          <p:cNvSpPr>
            <a:spLocks noGrp="1"/>
          </p:cNvSpPr>
          <p:nvPr>
            <p:ph type="title"/>
          </p:nvPr>
        </p:nvSpPr>
        <p:spPr>
          <a:xfrm>
            <a:off x="755575" y="274638"/>
            <a:ext cx="8159775" cy="1143000"/>
          </a:xfrm>
        </p:spPr>
        <p:txBody>
          <a:bodyPr>
            <a:normAutofit/>
          </a:bodyPr>
          <a:lstStyle/>
          <a:p>
            <a:r>
              <a:rPr lang="en-US" altLang="ja-JP" sz="2800" b="1" dirty="0">
                <a:solidFill>
                  <a:prstClr val="black"/>
                </a:solidFill>
                <a:latin typeface="Meiryo UI" panose="020B0604030504040204" pitchFamily="50" charset="-128"/>
                <a:ea typeface="Meiryo UI" panose="020B0604030504040204" pitchFamily="50" charset="-128"/>
              </a:rPr>
              <a:t>22</a:t>
            </a:r>
            <a:r>
              <a:rPr lang="ja-JP" altLang="en-US" sz="2800" b="1" dirty="0">
                <a:solidFill>
                  <a:prstClr val="black"/>
                </a:solidFill>
                <a:latin typeface="Meiryo UI" panose="020B0604030504040204" pitchFamily="50" charset="-128"/>
                <a:ea typeface="Meiryo UI" panose="020B0604030504040204" pitchFamily="50" charset="-128"/>
              </a:rPr>
              <a:t>．契約締結等に際しての不適正な行為の禁止</a:t>
            </a:r>
            <a:endParaRPr kumimoji="1" lang="ja-JP" altLang="en-US" sz="2800" b="1"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F6E69FB3-6AE1-4196-9F08-FF284FEFCC8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7" name="四角形: 角を丸くする 6">
            <a:extLst>
              <a:ext uri="{FF2B5EF4-FFF2-40B4-BE49-F238E27FC236}">
                <a16:creationId xmlns:a16="http://schemas.microsoft.com/office/drawing/2014/main" id="{CB673598-171D-4297-9FBE-06D08E3F3A98}"/>
              </a:ext>
            </a:extLst>
          </p:cNvPr>
          <p:cNvSpPr/>
          <p:nvPr/>
        </p:nvSpPr>
        <p:spPr>
          <a:xfrm>
            <a:off x="274391" y="1556791"/>
            <a:ext cx="8640960" cy="864097"/>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宅建業者の</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相手方等の利益の保護に欠けるもの</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として、次の行為が禁止されます。</a:t>
            </a:r>
          </a:p>
        </p:txBody>
      </p:sp>
      <p:sp>
        <p:nvSpPr>
          <p:cNvPr id="5" name="四角形: 角を丸くする 4">
            <a:extLst>
              <a:ext uri="{FF2B5EF4-FFF2-40B4-BE49-F238E27FC236}">
                <a16:creationId xmlns:a16="http://schemas.microsoft.com/office/drawing/2014/main" id="{A638CB33-55C6-4794-ADB6-A118EA3AD03B}"/>
              </a:ext>
            </a:extLst>
          </p:cNvPr>
          <p:cNvSpPr/>
          <p:nvPr/>
        </p:nvSpPr>
        <p:spPr>
          <a:xfrm>
            <a:off x="251520" y="2708920"/>
            <a:ext cx="8640959" cy="331236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①宅地建物の将来の環境、交通の利便等について</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誤認させるべき断定的判断</a:t>
            </a:r>
            <a:endPar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srgbClr val="FF0000"/>
                </a:solidFill>
                <a:latin typeface="Meiryo UI" panose="020B0604030504040204" pitchFamily="50" charset="-128"/>
                <a:ea typeface="Meiryo UI" panose="020B0604030504040204" pitchFamily="50" charset="-128"/>
              </a:rPr>
              <a:t>　</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を提供すること</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②契約締結の判断に</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時間を与えることを拒む</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こと</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③宅建業者の商号または名称、勧誘者の</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氏名を告げずに勧誘</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すること</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④</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契約をしない旨の意思表示</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をしたにもかかわらず勧誘を継続すること</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⑤</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迷惑を覚える時間</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に電話をし、訪問すること</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⑥</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私生活や業務の平穏を害する</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ような方法で困惑させること</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⑦受領した</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預り金の返還を拒む</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こと</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⑧</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手付放棄による解除を拒み</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、妨げること</a:t>
            </a:r>
          </a:p>
        </p:txBody>
      </p:sp>
      <p:pic>
        <p:nvPicPr>
          <p:cNvPr id="8" name="オーディオ 7">
            <a:hlinkClick r:id="" action="ppaction://media"/>
            <a:extLst>
              <a:ext uri="{FF2B5EF4-FFF2-40B4-BE49-F238E27FC236}">
                <a16:creationId xmlns:a16="http://schemas.microsoft.com/office/drawing/2014/main" id="{F9DF6C51-758B-4354-A4C0-944F7EE435F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111680865"/>
      </p:ext>
    </p:extLst>
  </p:cSld>
  <p:clrMapOvr>
    <a:masterClrMapping/>
  </p:clrMapOvr>
  <mc:AlternateContent xmlns:mc="http://schemas.openxmlformats.org/markup-compatibility/2006" xmlns:p14="http://schemas.microsoft.com/office/powerpoint/2010/main">
    <mc:Choice Requires="p14">
      <p:transition spd="slow" p14:dur="2000" advTm="95463"/>
    </mc:Choice>
    <mc:Fallback xmlns="">
      <p:transition spd="slow" advTm="95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bldLst>
      <p:bldP spid="7"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pPr marL="274320" lvl="0" indent="-274320">
              <a:spcBef>
                <a:spcPts val="580"/>
              </a:spcBef>
            </a:pPr>
            <a:r>
              <a:rPr lang="ja-JP" altLang="en-US" sz="3200" b="1" dirty="0">
                <a:solidFill>
                  <a:prstClr val="black"/>
                </a:solidFill>
                <a:latin typeface="Meiryo UI" panose="020B0604030504040204" pitchFamily="50" charset="-128"/>
                <a:ea typeface="Meiryo UI" panose="020B0604030504040204" pitchFamily="50" charset="-128"/>
              </a:rPr>
              <a:t>２．未完成物件の契約締結時期の制限</a:t>
            </a:r>
            <a:endParaRPr kumimoji="1" lang="ja-JP" altLang="en-US" sz="3200" b="1"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D73BF74F-ADAC-4014-B165-61D674A3450C}" type="slidenum">
              <a:rPr kumimoji="1" lang="ja-JP" altLang="en-US" smtClean="0"/>
              <a:t>3</a:t>
            </a:fld>
            <a:endParaRPr kumimoji="1" lang="ja-JP" altLang="en-US"/>
          </a:p>
        </p:txBody>
      </p:sp>
      <p:sp>
        <p:nvSpPr>
          <p:cNvPr id="7" name="四角形: 角を丸くする 6">
            <a:extLst>
              <a:ext uri="{FF2B5EF4-FFF2-40B4-BE49-F238E27FC236}">
                <a16:creationId xmlns:a16="http://schemas.microsoft.com/office/drawing/2014/main" id="{43DFE54C-CCE8-42D5-AE76-69178761E353}"/>
              </a:ext>
            </a:extLst>
          </p:cNvPr>
          <p:cNvSpPr/>
          <p:nvPr/>
        </p:nvSpPr>
        <p:spPr>
          <a:xfrm>
            <a:off x="251520" y="1631232"/>
            <a:ext cx="8640960" cy="1272298"/>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a:t>
            </a:r>
            <a:r>
              <a:rPr kumimoji="1" lang="ja-JP" altLang="en-US" sz="2000" b="1" dirty="0">
                <a:solidFill>
                  <a:srgbClr val="FF0000"/>
                </a:solidFill>
                <a:latin typeface="Meiryo UI" panose="020B0604030504040204" pitchFamily="50" charset="-128"/>
                <a:ea typeface="Meiryo UI" panose="020B0604030504040204" pitchFamily="50" charset="-128"/>
              </a:rPr>
              <a:t>開発許可</a:t>
            </a:r>
            <a:r>
              <a:rPr kumimoji="1" lang="ja-JP" altLang="en-US" sz="2000" b="1" dirty="0">
                <a:solidFill>
                  <a:schemeClr val="tx1"/>
                </a:solidFill>
                <a:latin typeface="Meiryo UI" panose="020B0604030504040204" pitchFamily="50" charset="-128"/>
                <a:ea typeface="Meiryo UI" panose="020B0604030504040204" pitchFamily="50" charset="-128"/>
              </a:rPr>
              <a:t>」とは、都市計画法に基づく</a:t>
            </a:r>
            <a:r>
              <a:rPr kumimoji="1" lang="ja-JP" altLang="en-US" sz="2000" b="1" dirty="0">
                <a:solidFill>
                  <a:srgbClr val="FF0000"/>
                </a:solidFill>
                <a:latin typeface="Meiryo UI" panose="020B0604030504040204" pitchFamily="50" charset="-128"/>
                <a:ea typeface="Meiryo UI" panose="020B0604030504040204" pitchFamily="50" charset="-128"/>
              </a:rPr>
              <a:t>造成工事の許可</a:t>
            </a:r>
            <a:r>
              <a:rPr kumimoji="1" lang="ja-JP" altLang="en-US" sz="2000" b="1" dirty="0">
                <a:solidFill>
                  <a:schemeClr val="tx1"/>
                </a:solidFill>
                <a:latin typeface="Meiryo UI" panose="020B0604030504040204" pitchFamily="50" charset="-128"/>
                <a:ea typeface="Meiryo UI" panose="020B0604030504040204" pitchFamily="50" charset="-128"/>
              </a:rPr>
              <a:t>です。「</a:t>
            </a:r>
            <a:r>
              <a:rPr kumimoji="1" lang="ja-JP" altLang="en-US" sz="2000" b="1" dirty="0">
                <a:solidFill>
                  <a:srgbClr val="FF0000"/>
                </a:solidFill>
                <a:latin typeface="Meiryo UI" panose="020B0604030504040204" pitchFamily="50" charset="-128"/>
                <a:ea typeface="Meiryo UI" panose="020B0604030504040204" pitchFamily="50" charset="-128"/>
              </a:rPr>
              <a:t>建築確認</a:t>
            </a:r>
            <a:r>
              <a:rPr kumimoji="1" lang="ja-JP" altLang="en-US" sz="2000" b="1" dirty="0">
                <a:solidFill>
                  <a:schemeClr val="tx1"/>
                </a:solidFill>
                <a:latin typeface="Meiryo UI" panose="020B0604030504040204" pitchFamily="50" charset="-128"/>
                <a:ea typeface="Meiryo UI" panose="020B0604030504040204" pitchFamily="50" charset="-128"/>
              </a:rPr>
              <a:t>」とは、建築基準法に基づく</a:t>
            </a:r>
            <a:r>
              <a:rPr kumimoji="1" lang="ja-JP" altLang="en-US" sz="2000" b="1" dirty="0">
                <a:solidFill>
                  <a:srgbClr val="FF0000"/>
                </a:solidFill>
                <a:latin typeface="Meiryo UI" panose="020B0604030504040204" pitchFamily="50" charset="-128"/>
                <a:ea typeface="Meiryo UI" panose="020B0604030504040204" pitchFamily="50" charset="-128"/>
              </a:rPr>
              <a:t>建築工事の確認制度</a:t>
            </a:r>
            <a:r>
              <a:rPr kumimoji="1" lang="ja-JP" altLang="en-US" sz="2000" b="1" dirty="0">
                <a:solidFill>
                  <a:schemeClr val="tx1"/>
                </a:solidFill>
                <a:latin typeface="Meiryo UI" panose="020B0604030504040204" pitchFamily="50" charset="-128"/>
                <a:ea typeface="Meiryo UI" panose="020B0604030504040204" pitchFamily="50" charset="-128"/>
              </a:rPr>
              <a:t>です</a:t>
            </a:r>
            <a:r>
              <a:rPr lang="ja-JP" altLang="en-US" sz="2000" b="1" dirty="0">
                <a:solidFill>
                  <a:schemeClr val="tx1"/>
                </a:solidFill>
                <a:latin typeface="Meiryo UI" panose="020B0604030504040204" pitchFamily="50" charset="-128"/>
                <a:ea typeface="Meiryo UI" panose="020B0604030504040204" pitchFamily="50" charset="-128"/>
              </a:rPr>
              <a:t>。こうした造成工事や建築工事を行うための行政庁の許可を受けなければ、不動産契約の締結はできません。</a:t>
            </a:r>
            <a:endParaRPr kumimoji="1" lang="ja-JP" altLang="en-US" sz="2000" b="1" dirty="0">
              <a:solidFill>
                <a:schemeClr val="tx1"/>
              </a:solidFill>
              <a:latin typeface="Meiryo UI" panose="020B0604030504040204" pitchFamily="50" charset="-128"/>
              <a:ea typeface="Meiryo UI" panose="020B0604030504040204" pitchFamily="50" charset="-128"/>
            </a:endParaRPr>
          </a:p>
        </p:txBody>
      </p:sp>
      <p:sp>
        <p:nvSpPr>
          <p:cNvPr id="8" name="四角形: 角を丸くする 7">
            <a:extLst>
              <a:ext uri="{FF2B5EF4-FFF2-40B4-BE49-F238E27FC236}">
                <a16:creationId xmlns:a16="http://schemas.microsoft.com/office/drawing/2014/main" id="{30CC6947-964D-4278-8C21-8DC04429A1FF}"/>
              </a:ext>
            </a:extLst>
          </p:cNvPr>
          <p:cNvSpPr/>
          <p:nvPr/>
        </p:nvSpPr>
        <p:spPr>
          <a:xfrm>
            <a:off x="251520" y="2974830"/>
            <a:ext cx="8640960" cy="201622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行政庁の許可等を受けていない計画段階の状態で不動産が販売されると、計画が変更されたり、計画自体が立ち消えになったときに、買主に大きな被害を与えます。未完成物件については、</a:t>
            </a:r>
            <a:r>
              <a:rPr kumimoji="1" lang="ja-JP" altLang="en-US" sz="2000" b="1" dirty="0">
                <a:solidFill>
                  <a:srgbClr val="FF0000"/>
                </a:solidFill>
                <a:latin typeface="Meiryo UI" panose="020B0604030504040204" pitchFamily="50" charset="-128"/>
                <a:ea typeface="Meiryo UI" panose="020B0604030504040204" pitchFamily="50" charset="-128"/>
              </a:rPr>
              <a:t>行政庁の厳しい審査をパスして、将来において完成が確実視される状態でないと不動産契約を締結はさせない</a:t>
            </a:r>
            <a:r>
              <a:rPr kumimoji="1" lang="ja-JP" altLang="en-US" sz="2000" b="1" dirty="0">
                <a:solidFill>
                  <a:schemeClr val="tx1"/>
                </a:solidFill>
                <a:latin typeface="Meiryo UI" panose="020B0604030504040204" pitchFamily="50" charset="-128"/>
                <a:ea typeface="Meiryo UI" panose="020B0604030504040204" pitchFamily="50" charset="-128"/>
              </a:rPr>
              <a:t>という趣旨です。</a:t>
            </a:r>
          </a:p>
        </p:txBody>
      </p:sp>
      <p:grpSp>
        <p:nvGrpSpPr>
          <p:cNvPr id="5" name="グループ化 4">
            <a:extLst>
              <a:ext uri="{FF2B5EF4-FFF2-40B4-BE49-F238E27FC236}">
                <a16:creationId xmlns:a16="http://schemas.microsoft.com/office/drawing/2014/main" id="{B02AB7D8-2664-4AFE-885A-4848AA569B33}"/>
              </a:ext>
            </a:extLst>
          </p:cNvPr>
          <p:cNvGrpSpPr/>
          <p:nvPr/>
        </p:nvGrpSpPr>
        <p:grpSpPr>
          <a:xfrm>
            <a:off x="1206671" y="5132921"/>
            <a:ext cx="5057481" cy="1635107"/>
            <a:chOff x="1206671" y="5132921"/>
            <a:chExt cx="5057481" cy="1635107"/>
          </a:xfrm>
        </p:grpSpPr>
        <p:pic>
          <p:nvPicPr>
            <p:cNvPr id="9" name="グラフィックス 8" descr="ユーザー 単色塗りつぶし">
              <a:extLst>
                <a:ext uri="{FF2B5EF4-FFF2-40B4-BE49-F238E27FC236}">
                  <a16:creationId xmlns:a16="http://schemas.microsoft.com/office/drawing/2014/main" id="{05C90BA2-4A3B-48E0-8971-F2C7F056498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37482" y="5559424"/>
              <a:ext cx="914400" cy="914400"/>
            </a:xfrm>
            <a:prstGeom prst="rect">
              <a:avLst/>
            </a:prstGeom>
          </p:spPr>
        </p:pic>
        <p:pic>
          <p:nvPicPr>
            <p:cNvPr id="10" name="グラフィックス 9" descr="ユーザー 単色塗りつぶし">
              <a:extLst>
                <a:ext uri="{FF2B5EF4-FFF2-40B4-BE49-F238E27FC236}">
                  <a16:creationId xmlns:a16="http://schemas.microsoft.com/office/drawing/2014/main" id="{C553E29A-DCE8-42A9-BE6F-340B5AD696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49752" y="5562121"/>
              <a:ext cx="914400" cy="914400"/>
            </a:xfrm>
            <a:prstGeom prst="rect">
              <a:avLst/>
            </a:prstGeom>
          </p:spPr>
        </p:pic>
        <p:pic>
          <p:nvPicPr>
            <p:cNvPr id="11" name="グラフィックス 10" descr="ホーム 単色塗りつぶし">
              <a:extLst>
                <a:ext uri="{FF2B5EF4-FFF2-40B4-BE49-F238E27FC236}">
                  <a16:creationId xmlns:a16="http://schemas.microsoft.com/office/drawing/2014/main" id="{618B041B-7B24-4FA5-9458-CEA9465EB14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11077" y="5280471"/>
              <a:ext cx="914400" cy="914400"/>
            </a:xfrm>
            <a:prstGeom prst="rect">
              <a:avLst/>
            </a:prstGeom>
          </p:spPr>
        </p:pic>
        <p:sp>
          <p:nvSpPr>
            <p:cNvPr id="12" name="矢印: 左右 11">
              <a:extLst>
                <a:ext uri="{FF2B5EF4-FFF2-40B4-BE49-F238E27FC236}">
                  <a16:creationId xmlns:a16="http://schemas.microsoft.com/office/drawing/2014/main" id="{FD37DA8D-296A-4283-85FE-CFF9EF3AB1CD}"/>
                </a:ext>
              </a:extLst>
            </p:cNvPr>
            <p:cNvSpPr/>
            <p:nvPr/>
          </p:nvSpPr>
          <p:spPr>
            <a:xfrm>
              <a:off x="3563888" y="5949280"/>
              <a:ext cx="1722486" cy="26102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00532099-3575-4160-BE3F-F4CD287A7EAE}"/>
                </a:ext>
              </a:extLst>
            </p:cNvPr>
            <p:cNvSpPr txBox="1"/>
            <p:nvPr/>
          </p:nvSpPr>
          <p:spPr>
            <a:xfrm>
              <a:off x="3912132" y="5132921"/>
              <a:ext cx="1178404" cy="646331"/>
            </a:xfrm>
            <a:prstGeom prst="rect">
              <a:avLst/>
            </a:prstGeom>
            <a:noFill/>
          </p:spPr>
          <p:txBody>
            <a:bodyPr wrap="square" rtlCol="0">
              <a:spAutoFit/>
            </a:bodyPr>
            <a:lstStyle/>
            <a:p>
              <a:r>
                <a:rPr kumimoji="1" lang="ja-JP" altLang="en-US" b="1" dirty="0">
                  <a:solidFill>
                    <a:srgbClr val="FF0000"/>
                  </a:solidFill>
                  <a:latin typeface="Meiryo UI" panose="020B0604030504040204" pitchFamily="50" charset="-128"/>
                  <a:ea typeface="Meiryo UI" panose="020B0604030504040204" pitchFamily="50" charset="-128"/>
                </a:rPr>
                <a:t>開発許可</a:t>
              </a:r>
              <a:endParaRPr kumimoji="1" lang="en-US" altLang="ja-JP" b="1" dirty="0">
                <a:solidFill>
                  <a:srgbClr val="FF0000"/>
                </a:solidFill>
                <a:latin typeface="Meiryo UI" panose="020B0604030504040204" pitchFamily="50" charset="-128"/>
                <a:ea typeface="Meiryo UI" panose="020B0604030504040204" pitchFamily="50" charset="-128"/>
              </a:endParaRPr>
            </a:p>
            <a:p>
              <a:r>
                <a:rPr lang="ja-JP" altLang="en-US" b="1" dirty="0">
                  <a:solidFill>
                    <a:srgbClr val="FF0000"/>
                  </a:solidFill>
                  <a:latin typeface="Meiryo UI" panose="020B0604030504040204" pitchFamily="50" charset="-128"/>
                  <a:ea typeface="Meiryo UI" panose="020B0604030504040204" pitchFamily="50" charset="-128"/>
                </a:rPr>
                <a:t>建築確認</a:t>
              </a:r>
              <a:endParaRPr kumimoji="1" lang="ja-JP" altLang="en-US" b="1" dirty="0">
                <a:solidFill>
                  <a:srgbClr val="FF0000"/>
                </a:solidFill>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D018399C-63DF-42E8-A330-36544710D0A7}"/>
                </a:ext>
              </a:extLst>
            </p:cNvPr>
            <p:cNvSpPr txBox="1"/>
            <p:nvPr/>
          </p:nvSpPr>
          <p:spPr>
            <a:xfrm>
              <a:off x="3627265" y="6398696"/>
              <a:ext cx="1722487" cy="369332"/>
            </a:xfrm>
            <a:prstGeom prst="rect">
              <a:avLst/>
            </a:prstGeom>
            <a:noFill/>
          </p:spPr>
          <p:txBody>
            <a:bodyPr wrap="square" rtlCol="0">
              <a:spAutoFit/>
            </a:bodyPr>
            <a:lstStyle/>
            <a:p>
              <a:r>
                <a:rPr kumimoji="1" lang="ja-JP" altLang="en-US" b="1" dirty="0">
                  <a:solidFill>
                    <a:srgbClr val="FF0000"/>
                  </a:solidFill>
                  <a:latin typeface="Meiryo UI" panose="020B0604030504040204" pitchFamily="50" charset="-128"/>
                  <a:ea typeface="Meiryo UI" panose="020B0604030504040204" pitchFamily="50" charset="-128"/>
                </a:rPr>
                <a:t>契約締結可能</a:t>
              </a:r>
            </a:p>
          </p:txBody>
        </p:sp>
        <p:sp>
          <p:nvSpPr>
            <p:cNvPr id="16" name="テキスト ボックス 15">
              <a:extLst>
                <a:ext uri="{FF2B5EF4-FFF2-40B4-BE49-F238E27FC236}">
                  <a16:creationId xmlns:a16="http://schemas.microsoft.com/office/drawing/2014/main" id="{BEB706CF-8275-4A9B-B66F-3A0CF6786E65}"/>
                </a:ext>
              </a:extLst>
            </p:cNvPr>
            <p:cNvSpPr txBox="1"/>
            <p:nvPr/>
          </p:nvSpPr>
          <p:spPr>
            <a:xfrm>
              <a:off x="1206671" y="6254234"/>
              <a:ext cx="1722487" cy="369332"/>
            </a:xfrm>
            <a:prstGeom prst="rect">
              <a:avLst/>
            </a:prstGeom>
            <a:noFill/>
          </p:spPr>
          <p:txBody>
            <a:bodyPr wrap="square" rtlCol="0">
              <a:spAutoFit/>
            </a:bodyPr>
            <a:lstStyle/>
            <a:p>
              <a:r>
                <a:rPr kumimoji="1" lang="ja-JP" altLang="en-US" b="1" dirty="0">
                  <a:solidFill>
                    <a:srgbClr val="FF0000"/>
                  </a:solidFill>
                  <a:latin typeface="Meiryo UI" panose="020B0604030504040204" pitchFamily="50" charset="-128"/>
                  <a:ea typeface="Meiryo UI" panose="020B0604030504040204" pitchFamily="50" charset="-128"/>
                </a:rPr>
                <a:t>未完成物件</a:t>
              </a:r>
            </a:p>
          </p:txBody>
        </p:sp>
        <p:sp>
          <p:nvSpPr>
            <p:cNvPr id="17" name="テキスト ボックス 16">
              <a:extLst>
                <a:ext uri="{FF2B5EF4-FFF2-40B4-BE49-F238E27FC236}">
                  <a16:creationId xmlns:a16="http://schemas.microsoft.com/office/drawing/2014/main" id="{CEB7E2CE-3E60-488D-A345-3C8E663B8363}"/>
                </a:ext>
              </a:extLst>
            </p:cNvPr>
            <p:cNvSpPr txBox="1"/>
            <p:nvPr/>
          </p:nvSpPr>
          <p:spPr>
            <a:xfrm>
              <a:off x="2689889" y="5271421"/>
              <a:ext cx="649989" cy="369333"/>
            </a:xfrm>
            <a:prstGeom prst="rect">
              <a:avLst/>
            </a:prstGeom>
            <a:noFill/>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売主</a:t>
              </a:r>
            </a:p>
          </p:txBody>
        </p:sp>
        <p:sp>
          <p:nvSpPr>
            <p:cNvPr id="18" name="テキスト ボックス 17">
              <a:extLst>
                <a:ext uri="{FF2B5EF4-FFF2-40B4-BE49-F238E27FC236}">
                  <a16:creationId xmlns:a16="http://schemas.microsoft.com/office/drawing/2014/main" id="{BCFC2C2B-7AB9-4F0F-BAE0-8EC6EA6C2AAA}"/>
                </a:ext>
              </a:extLst>
            </p:cNvPr>
            <p:cNvSpPr txBox="1"/>
            <p:nvPr/>
          </p:nvSpPr>
          <p:spPr>
            <a:xfrm>
              <a:off x="5550786" y="5314414"/>
              <a:ext cx="649989" cy="369332"/>
            </a:xfrm>
            <a:prstGeom prst="rect">
              <a:avLst/>
            </a:prstGeom>
            <a:noFill/>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買主</a:t>
              </a:r>
            </a:p>
          </p:txBody>
        </p:sp>
        <p:sp>
          <p:nvSpPr>
            <p:cNvPr id="3" name="円: 塗りつぶしなし 2">
              <a:extLst>
                <a:ext uri="{FF2B5EF4-FFF2-40B4-BE49-F238E27FC236}">
                  <a16:creationId xmlns:a16="http://schemas.microsoft.com/office/drawing/2014/main" id="{7DD31B33-6CA0-4900-8DCC-C57D5373224A}"/>
                </a:ext>
              </a:extLst>
            </p:cNvPr>
            <p:cNvSpPr/>
            <p:nvPr/>
          </p:nvSpPr>
          <p:spPr>
            <a:xfrm>
              <a:off x="4154876" y="5714920"/>
              <a:ext cx="646409" cy="676790"/>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pic>
        <p:nvPicPr>
          <p:cNvPr id="15" name="オーディオ 14">
            <a:hlinkClick r:id="" action="ppaction://media"/>
            <a:extLst>
              <a:ext uri="{FF2B5EF4-FFF2-40B4-BE49-F238E27FC236}">
                <a16:creationId xmlns:a16="http://schemas.microsoft.com/office/drawing/2014/main" id="{FC4C8956-360C-4867-9A88-D4A51EE697D7}"/>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222350299"/>
      </p:ext>
    </p:extLst>
  </p:cSld>
  <p:clrMapOvr>
    <a:masterClrMapping/>
  </p:clrMapOvr>
  <mc:AlternateContent xmlns:mc="http://schemas.openxmlformats.org/markup-compatibility/2006" xmlns:p14="http://schemas.microsoft.com/office/powerpoint/2010/main">
    <mc:Choice Requires="p14">
      <p:transition spd="slow" p14:dur="2000" advTm="73704"/>
    </mc:Choice>
    <mc:Fallback xmlns="">
      <p:transition spd="slow" advTm="73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15"/>
                </p:tgtEl>
              </p:cMediaNode>
            </p:audio>
          </p:childTnLst>
        </p:cTn>
      </p:par>
    </p:tnLst>
    <p:bldLst>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pPr marL="274320" lvl="0" indent="-274320">
              <a:spcBef>
                <a:spcPts val="580"/>
              </a:spcBef>
            </a:pPr>
            <a:r>
              <a:rPr lang="ja-JP" altLang="en-US" sz="3200" b="1" dirty="0">
                <a:solidFill>
                  <a:prstClr val="black"/>
                </a:solidFill>
                <a:latin typeface="Meiryo UI" panose="020B0604030504040204" pitchFamily="50" charset="-128"/>
                <a:ea typeface="Meiryo UI" panose="020B0604030504040204" pitchFamily="50" charset="-128"/>
              </a:rPr>
              <a:t>３．未完成物件の契約締結時期の制限</a:t>
            </a:r>
            <a:endParaRPr kumimoji="1" lang="ja-JP" altLang="en-US" sz="3200" b="1"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D73BF74F-ADAC-4014-B165-61D674A3450C}" type="slidenum">
              <a:rPr kumimoji="1" lang="ja-JP" altLang="en-US" smtClean="0"/>
              <a:t>4</a:t>
            </a:fld>
            <a:endParaRPr kumimoji="1" lang="ja-JP" altLang="en-US"/>
          </a:p>
        </p:txBody>
      </p:sp>
      <p:sp>
        <p:nvSpPr>
          <p:cNvPr id="7" name="四角形: 角を丸くする 6">
            <a:extLst>
              <a:ext uri="{FF2B5EF4-FFF2-40B4-BE49-F238E27FC236}">
                <a16:creationId xmlns:a16="http://schemas.microsoft.com/office/drawing/2014/main" id="{43DFE54C-CCE8-42D5-AE76-69178761E353}"/>
              </a:ext>
            </a:extLst>
          </p:cNvPr>
          <p:cNvSpPr/>
          <p:nvPr/>
        </p:nvSpPr>
        <p:spPr>
          <a:xfrm>
            <a:off x="251520" y="1700808"/>
            <a:ext cx="8640960" cy="172819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なお、</a:t>
            </a:r>
            <a:r>
              <a:rPr kumimoji="1" lang="ja-JP" altLang="en-US" sz="2000" b="1" dirty="0">
                <a:solidFill>
                  <a:srgbClr val="FF0000"/>
                </a:solidFill>
                <a:latin typeface="Meiryo UI" panose="020B0604030504040204" pitchFamily="50" charset="-128"/>
                <a:ea typeface="Meiryo UI" panose="020B0604030504040204" pitchFamily="50" charset="-128"/>
              </a:rPr>
              <a:t>賃貸物件の賃貸借契約</a:t>
            </a:r>
            <a:r>
              <a:rPr kumimoji="1" lang="ja-JP" altLang="en-US" sz="2000" b="1" dirty="0">
                <a:solidFill>
                  <a:schemeClr val="tx1"/>
                </a:solidFill>
                <a:latin typeface="Meiryo UI" panose="020B0604030504040204" pitchFamily="50" charset="-128"/>
                <a:ea typeface="Meiryo UI" panose="020B0604030504040204" pitchFamily="50" charset="-128"/>
              </a:rPr>
              <a:t>については、</a:t>
            </a:r>
            <a:r>
              <a:rPr kumimoji="1" lang="ja-JP" altLang="en-US" sz="2000" b="1" dirty="0">
                <a:solidFill>
                  <a:srgbClr val="FF0000"/>
                </a:solidFill>
                <a:latin typeface="Meiryo UI" panose="020B0604030504040204" pitchFamily="50" charset="-128"/>
                <a:ea typeface="Meiryo UI" panose="020B0604030504040204" pitchFamily="50" charset="-128"/>
              </a:rPr>
              <a:t>未完成物件でも契約の締結は制限されていません</a:t>
            </a:r>
            <a:r>
              <a:rPr kumimoji="1" lang="ja-JP" altLang="en-US" sz="2000" b="1" dirty="0">
                <a:solidFill>
                  <a:schemeClr val="tx1"/>
                </a:solidFill>
                <a:latin typeface="Meiryo UI" panose="020B0604030504040204" pitchFamily="50" charset="-128"/>
                <a:ea typeface="Meiryo UI" panose="020B0604030504040204" pitchFamily="50" charset="-128"/>
              </a:rPr>
              <a:t>。賃貸物件の場合、未完成物件が完成されなければ賃貸ができず、借主が家賃を支払う金銭的リスクが発生しないからです。</a:t>
            </a:r>
          </a:p>
        </p:txBody>
      </p:sp>
      <p:sp>
        <p:nvSpPr>
          <p:cNvPr id="8" name="四角形: 角を丸くする 7">
            <a:extLst>
              <a:ext uri="{FF2B5EF4-FFF2-40B4-BE49-F238E27FC236}">
                <a16:creationId xmlns:a16="http://schemas.microsoft.com/office/drawing/2014/main" id="{30CC6947-964D-4278-8C21-8DC04429A1FF}"/>
              </a:ext>
            </a:extLst>
          </p:cNvPr>
          <p:cNvSpPr/>
          <p:nvPr/>
        </p:nvSpPr>
        <p:spPr>
          <a:xfrm>
            <a:off x="251520" y="3712170"/>
            <a:ext cx="8640960" cy="172819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また、「</a:t>
            </a:r>
            <a:r>
              <a:rPr kumimoji="1" lang="ja-JP" altLang="en-US" sz="2000" b="1" dirty="0">
                <a:solidFill>
                  <a:srgbClr val="FF0000"/>
                </a:solidFill>
                <a:latin typeface="Meiryo UI" panose="020B0604030504040204" pitchFamily="50" charset="-128"/>
                <a:ea typeface="Meiryo UI" panose="020B0604030504040204" pitchFamily="50" charset="-128"/>
              </a:rPr>
              <a:t>国土法の事後届出</a:t>
            </a:r>
            <a:r>
              <a:rPr kumimoji="1" lang="ja-JP" altLang="en-US" sz="2000" b="1" dirty="0">
                <a:solidFill>
                  <a:schemeClr val="tx1"/>
                </a:solidFill>
                <a:latin typeface="Meiryo UI" panose="020B0604030504040204" pitchFamily="50" charset="-128"/>
                <a:ea typeface="Meiryo UI" panose="020B0604030504040204" pitchFamily="50" charset="-128"/>
              </a:rPr>
              <a:t>」、「</a:t>
            </a:r>
            <a:r>
              <a:rPr kumimoji="1" lang="ja-JP" altLang="en-US" sz="2000" b="1" dirty="0">
                <a:solidFill>
                  <a:srgbClr val="FF0000"/>
                </a:solidFill>
                <a:latin typeface="Meiryo UI" panose="020B0604030504040204" pitchFamily="50" charset="-128"/>
                <a:ea typeface="Meiryo UI" panose="020B0604030504040204" pitchFamily="50" charset="-128"/>
              </a:rPr>
              <a:t>建築基準法の建築協定</a:t>
            </a:r>
            <a:r>
              <a:rPr kumimoji="1" lang="ja-JP" altLang="en-US" sz="2000" b="1" dirty="0">
                <a:solidFill>
                  <a:schemeClr val="tx1"/>
                </a:solidFill>
                <a:latin typeface="Meiryo UI" panose="020B0604030504040204" pitchFamily="50" charset="-128"/>
                <a:ea typeface="Meiryo UI" panose="020B0604030504040204" pitchFamily="50" charset="-128"/>
              </a:rPr>
              <a:t>」は行政庁の許可に当たりません。</a:t>
            </a:r>
          </a:p>
        </p:txBody>
      </p:sp>
      <p:pic>
        <p:nvPicPr>
          <p:cNvPr id="6" name="オーディオ 5">
            <a:hlinkClick r:id="" action="ppaction://media"/>
            <a:extLst>
              <a:ext uri="{FF2B5EF4-FFF2-40B4-BE49-F238E27FC236}">
                <a16:creationId xmlns:a16="http://schemas.microsoft.com/office/drawing/2014/main" id="{20818083-60F3-4831-A77A-1A71E6CED5B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119993360"/>
      </p:ext>
    </p:extLst>
  </p:cSld>
  <p:clrMapOvr>
    <a:masterClrMapping/>
  </p:clrMapOvr>
  <mc:AlternateContent xmlns:mc="http://schemas.openxmlformats.org/markup-compatibility/2006" xmlns:p14="http://schemas.microsoft.com/office/powerpoint/2010/main">
    <mc:Choice Requires="p14">
      <p:transition spd="slow" p14:dur="2000" advTm="50199"/>
    </mc:Choice>
    <mc:Fallback xmlns="">
      <p:transition spd="slow" advTm="50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bldLst>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175C0E-CBB7-4FB6-8C08-8A9205A69E20}"/>
              </a:ext>
            </a:extLst>
          </p:cNvPr>
          <p:cNvSpPr>
            <a:spLocks noGrp="1"/>
          </p:cNvSpPr>
          <p:nvPr>
            <p:ph type="title"/>
          </p:nvPr>
        </p:nvSpPr>
        <p:spPr>
          <a:xfrm>
            <a:off x="395536" y="274638"/>
            <a:ext cx="8291264" cy="1062714"/>
          </a:xfrm>
        </p:spPr>
        <p:txBody>
          <a:bodyPr>
            <a:normAutofit/>
          </a:bodyPr>
          <a:lstStyle/>
          <a:p>
            <a:r>
              <a:rPr lang="ja-JP" altLang="en-US" sz="3200" b="1" dirty="0">
                <a:solidFill>
                  <a:prstClr val="black"/>
                </a:solidFill>
                <a:latin typeface="Meiryo UI" panose="020B0604030504040204" pitchFamily="50" charset="-128"/>
                <a:ea typeface="Meiryo UI" panose="020B0604030504040204" pitchFamily="50" charset="-128"/>
              </a:rPr>
              <a:t>４．契約内容記載書面（</a:t>
            </a:r>
            <a:r>
              <a:rPr lang="en-US" altLang="ja-JP" sz="3200" b="1" dirty="0">
                <a:solidFill>
                  <a:prstClr val="black"/>
                </a:solidFill>
                <a:latin typeface="Meiryo UI" panose="020B0604030504040204" pitchFamily="50" charset="-128"/>
                <a:ea typeface="Meiryo UI" panose="020B0604030504040204" pitchFamily="50" charset="-128"/>
              </a:rPr>
              <a:t>37</a:t>
            </a:r>
            <a:r>
              <a:rPr lang="ja-JP" altLang="en-US" sz="3200" b="1" dirty="0">
                <a:solidFill>
                  <a:prstClr val="black"/>
                </a:solidFill>
                <a:latin typeface="Meiryo UI" panose="020B0604030504040204" pitchFamily="50" charset="-128"/>
                <a:ea typeface="Meiryo UI" panose="020B0604030504040204" pitchFamily="50" charset="-128"/>
              </a:rPr>
              <a:t>条書面）の交付</a:t>
            </a:r>
            <a:endParaRPr kumimoji="1" lang="ja-JP" altLang="en-US" sz="3200" b="1"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F6E69FB3-6AE1-4196-9F08-FF284FEFCC8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7" name="四角形: 角を丸くする 6">
            <a:extLst>
              <a:ext uri="{FF2B5EF4-FFF2-40B4-BE49-F238E27FC236}">
                <a16:creationId xmlns:a16="http://schemas.microsoft.com/office/drawing/2014/main" id="{CB673598-171D-4297-9FBE-06D08E3F3A98}"/>
              </a:ext>
            </a:extLst>
          </p:cNvPr>
          <p:cNvSpPr/>
          <p:nvPr/>
        </p:nvSpPr>
        <p:spPr>
          <a:xfrm>
            <a:off x="251520" y="1439814"/>
            <a:ext cx="8640960" cy="140068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不動産契約のように、高額な金銭が支払われ、目的物の内容や契約条件が複雑・特殊な場合、その契約内容を書面化するのが常識です。そこで宅建業法は</a:t>
            </a:r>
            <a:r>
              <a:rPr lang="ja-JP" altLang="en-US" sz="2000" b="1" dirty="0">
                <a:solidFill>
                  <a:prstClr val="black"/>
                </a:solidFill>
                <a:latin typeface="Meiryo UI" panose="020B0604030504040204" pitchFamily="50" charset="-128"/>
                <a:ea typeface="Meiryo UI" panose="020B0604030504040204" pitchFamily="50" charset="-128"/>
              </a:rPr>
              <a:t>、不動産契約が成立したときは契約当事者に対して、</a:t>
            </a:r>
            <a:r>
              <a:rPr lang="ja-JP" altLang="en-US" sz="2000" b="1" dirty="0">
                <a:solidFill>
                  <a:srgbClr val="FF0000"/>
                </a:solidFill>
                <a:latin typeface="Meiryo UI" panose="020B0604030504040204" pitchFamily="50" charset="-128"/>
                <a:ea typeface="Meiryo UI" panose="020B0604030504040204" pitchFamily="50" charset="-128"/>
              </a:rPr>
              <a:t>遅滞なく</a:t>
            </a:r>
            <a:r>
              <a:rPr lang="ja-JP" altLang="en-US" sz="2000" b="1" dirty="0">
                <a:solidFill>
                  <a:prstClr val="black"/>
                </a:solidFill>
                <a:latin typeface="Meiryo UI" panose="020B0604030504040204" pitchFamily="50" charset="-128"/>
                <a:ea typeface="Meiryo UI" panose="020B0604030504040204" pitchFamily="50" charset="-128"/>
              </a:rPr>
              <a:t>、「</a:t>
            </a:r>
            <a:r>
              <a:rPr lang="ja-JP" altLang="en-US" sz="2000" b="1" dirty="0">
                <a:solidFill>
                  <a:srgbClr val="FF0000"/>
                </a:solidFill>
                <a:latin typeface="Meiryo UI" panose="020B0604030504040204" pitchFamily="50" charset="-128"/>
                <a:ea typeface="Meiryo UI" panose="020B0604030504040204" pitchFamily="50" charset="-128"/>
              </a:rPr>
              <a:t>契約内容記載書面（</a:t>
            </a:r>
            <a:r>
              <a:rPr lang="en-US" altLang="ja-JP" sz="2000" b="1" dirty="0">
                <a:solidFill>
                  <a:srgbClr val="FF0000"/>
                </a:solidFill>
                <a:latin typeface="Meiryo UI" panose="020B0604030504040204" pitchFamily="50" charset="-128"/>
                <a:ea typeface="Meiryo UI" panose="020B0604030504040204" pitchFamily="50" charset="-128"/>
              </a:rPr>
              <a:t>37</a:t>
            </a:r>
            <a:r>
              <a:rPr lang="ja-JP" altLang="en-US" sz="2000" b="1" dirty="0">
                <a:solidFill>
                  <a:srgbClr val="FF0000"/>
                </a:solidFill>
                <a:latin typeface="Meiryo UI" panose="020B0604030504040204" pitchFamily="50" charset="-128"/>
                <a:ea typeface="Meiryo UI" panose="020B0604030504040204" pitchFamily="50" charset="-128"/>
              </a:rPr>
              <a:t>条書面）</a:t>
            </a:r>
            <a:r>
              <a:rPr lang="ja-JP" altLang="en-US" sz="2000" b="1" dirty="0">
                <a:solidFill>
                  <a:prstClr val="black"/>
                </a:solidFill>
                <a:latin typeface="Meiryo UI" panose="020B0604030504040204" pitchFamily="50" charset="-128"/>
                <a:ea typeface="Meiryo UI" panose="020B0604030504040204" pitchFamily="50" charset="-128"/>
              </a:rPr>
              <a:t>」を交付することを</a:t>
            </a:r>
            <a:r>
              <a:rPr lang="ja-JP" altLang="en-US" sz="2000" b="1" dirty="0">
                <a:solidFill>
                  <a:srgbClr val="FF0000"/>
                </a:solidFill>
                <a:latin typeface="Meiryo UI" panose="020B0604030504040204" pitchFamily="50" charset="-128"/>
                <a:ea typeface="Meiryo UI" panose="020B0604030504040204" pitchFamily="50" charset="-128"/>
              </a:rPr>
              <a:t>宅建業者</a:t>
            </a:r>
            <a:r>
              <a:rPr lang="ja-JP" altLang="en-US" sz="2000" b="1" dirty="0">
                <a:solidFill>
                  <a:prstClr val="black"/>
                </a:solidFill>
                <a:latin typeface="Meiryo UI" panose="020B0604030504040204" pitchFamily="50" charset="-128"/>
                <a:ea typeface="Meiryo UI" panose="020B0604030504040204" pitchFamily="50" charset="-128"/>
              </a:rPr>
              <a:t>に義務付けました。</a:t>
            </a:r>
            <a:endPar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 name="四角形: 角を丸くする 7">
            <a:extLst>
              <a:ext uri="{FF2B5EF4-FFF2-40B4-BE49-F238E27FC236}">
                <a16:creationId xmlns:a16="http://schemas.microsoft.com/office/drawing/2014/main" id="{7A145E19-1A7B-40D9-8635-54B6A02A6245}"/>
              </a:ext>
            </a:extLst>
          </p:cNvPr>
          <p:cNvSpPr/>
          <p:nvPr/>
        </p:nvSpPr>
        <p:spPr>
          <a:xfrm>
            <a:off x="190974" y="2922086"/>
            <a:ext cx="4191624" cy="3720013"/>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例えば、売主</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が有する甲土地を買主</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B</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が購入する売買契約を締結する場合、宅建業者</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B</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との双方から依頼を受けて媒介をしたような場合です。</a:t>
            </a:r>
            <a:r>
              <a:rPr lang="ja-JP" altLang="en-US" sz="2000" b="1" dirty="0">
                <a:solidFill>
                  <a:prstClr val="black"/>
                </a:solidFill>
                <a:latin typeface="Meiryo UI" panose="020B0604030504040204" pitchFamily="50" charset="-128"/>
                <a:ea typeface="Meiryo UI" panose="020B0604030504040204" pitchFamily="50" charset="-128"/>
              </a:rPr>
              <a:t>このとき、</a:t>
            </a:r>
            <a:r>
              <a:rPr lang="en-US" altLang="ja-JP" sz="2000" b="1" dirty="0">
                <a:solidFill>
                  <a:prstClr val="black"/>
                </a:solidFill>
                <a:latin typeface="Meiryo UI" panose="020B0604030504040204" pitchFamily="50" charset="-128"/>
                <a:ea typeface="Meiryo UI" panose="020B0604030504040204" pitchFamily="50" charset="-128"/>
              </a:rPr>
              <a:t>AB</a:t>
            </a:r>
            <a:r>
              <a:rPr lang="ja-JP" altLang="en-US" sz="2000" b="1" dirty="0">
                <a:solidFill>
                  <a:prstClr val="black"/>
                </a:solidFill>
                <a:latin typeface="Meiryo UI" panose="020B0604030504040204" pitchFamily="50" charset="-128"/>
                <a:ea typeface="Meiryo UI" panose="020B0604030504040204" pitchFamily="50" charset="-128"/>
              </a:rPr>
              <a:t>間で契約書を作成するために宅建業者</a:t>
            </a:r>
            <a:r>
              <a:rPr lang="en-US" altLang="ja-JP" sz="2000" b="1" dirty="0">
                <a:solidFill>
                  <a:prstClr val="black"/>
                </a:solidFill>
                <a:latin typeface="Meiryo UI" panose="020B0604030504040204" pitchFamily="50" charset="-128"/>
                <a:ea typeface="Meiryo UI" panose="020B0604030504040204" pitchFamily="50" charset="-128"/>
              </a:rPr>
              <a:t>C</a:t>
            </a:r>
            <a:r>
              <a:rPr lang="ja-JP" altLang="en-US" sz="2000" b="1" dirty="0">
                <a:solidFill>
                  <a:prstClr val="black"/>
                </a:solidFill>
                <a:latin typeface="Meiryo UI" panose="020B0604030504040204" pitchFamily="50" charset="-128"/>
                <a:ea typeface="Meiryo UI" panose="020B0604030504040204" pitchFamily="50" charset="-128"/>
              </a:rPr>
              <a:t>によって、</a:t>
            </a:r>
            <a:r>
              <a:rPr lang="ja-JP" altLang="en-US" sz="2000" b="1" dirty="0">
                <a:solidFill>
                  <a:srgbClr val="FF0000"/>
                </a:solidFill>
                <a:latin typeface="Meiryo UI" panose="020B0604030504040204" pitchFamily="50" charset="-128"/>
                <a:ea typeface="Meiryo UI" panose="020B0604030504040204" pitchFamily="50" charset="-128"/>
              </a:rPr>
              <a:t>契約内容を記載した書面</a:t>
            </a:r>
            <a:r>
              <a:rPr lang="ja-JP" altLang="en-US" sz="2000" b="1" dirty="0">
                <a:solidFill>
                  <a:prstClr val="black"/>
                </a:solidFill>
                <a:latin typeface="Meiryo UI" panose="020B0604030504040204" pitchFamily="50" charset="-128"/>
                <a:ea typeface="Meiryo UI" panose="020B0604030504040204" pitchFamily="50" charset="-128"/>
              </a:rPr>
              <a:t>を交付するように義務付けました。実務的には、</a:t>
            </a:r>
            <a:r>
              <a:rPr lang="ja-JP" altLang="en-US" sz="2000" b="1" dirty="0">
                <a:solidFill>
                  <a:srgbClr val="FF0000"/>
                </a:solidFill>
                <a:latin typeface="Meiryo UI" panose="020B0604030504040204" pitchFamily="50" charset="-128"/>
                <a:ea typeface="Meiryo UI" panose="020B0604030504040204" pitchFamily="50" charset="-128"/>
              </a:rPr>
              <a:t>宅建業者が「契約書」を作成して、契約当事者に交付しています</a:t>
            </a:r>
            <a:r>
              <a:rPr lang="ja-JP" altLang="en-US" sz="2000" b="1" dirty="0">
                <a:solidFill>
                  <a:prstClr val="black"/>
                </a:solidFill>
                <a:latin typeface="Meiryo UI" panose="020B0604030504040204" pitchFamily="50" charset="-128"/>
                <a:ea typeface="Meiryo UI" panose="020B0604030504040204" pitchFamily="50" charset="-128"/>
              </a:rPr>
              <a:t>。</a:t>
            </a:r>
            <a:endPar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nvGrpSpPr>
          <p:cNvPr id="9" name="グループ化 8">
            <a:extLst>
              <a:ext uri="{FF2B5EF4-FFF2-40B4-BE49-F238E27FC236}">
                <a16:creationId xmlns:a16="http://schemas.microsoft.com/office/drawing/2014/main" id="{B1467473-DC93-4228-970A-05A076A901D0}"/>
              </a:ext>
            </a:extLst>
          </p:cNvPr>
          <p:cNvGrpSpPr/>
          <p:nvPr/>
        </p:nvGrpSpPr>
        <p:grpSpPr>
          <a:xfrm>
            <a:off x="4427268" y="3220392"/>
            <a:ext cx="4952367" cy="2989908"/>
            <a:chOff x="1441782" y="4049078"/>
            <a:chExt cx="4903854" cy="2989908"/>
          </a:xfrm>
        </p:grpSpPr>
        <p:pic>
          <p:nvPicPr>
            <p:cNvPr id="10" name="グラフィックス 9" descr="ユーザー 単色塗りつぶし">
              <a:extLst>
                <a:ext uri="{FF2B5EF4-FFF2-40B4-BE49-F238E27FC236}">
                  <a16:creationId xmlns:a16="http://schemas.microsoft.com/office/drawing/2014/main" id="{8AE1560F-1E54-4C5F-9688-FEE1086BC9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87460" y="4049078"/>
              <a:ext cx="914400" cy="914400"/>
            </a:xfrm>
            <a:prstGeom prst="rect">
              <a:avLst/>
            </a:prstGeom>
          </p:spPr>
        </p:pic>
        <p:pic>
          <p:nvPicPr>
            <p:cNvPr id="11" name="グラフィックス 10" descr="男性のプロフィール 単色塗りつぶし">
              <a:extLst>
                <a:ext uri="{FF2B5EF4-FFF2-40B4-BE49-F238E27FC236}">
                  <a16:creationId xmlns:a16="http://schemas.microsoft.com/office/drawing/2014/main" id="{433C55E1-26D0-4EC1-8CA6-1A80D10886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71745" y="5252721"/>
              <a:ext cx="914400" cy="914400"/>
            </a:xfrm>
            <a:prstGeom prst="rect">
              <a:avLst/>
            </a:prstGeom>
          </p:spPr>
        </p:pic>
        <p:pic>
          <p:nvPicPr>
            <p:cNvPr id="12" name="グラフィックス 11" descr="ユーザー 単色塗りつぶし">
              <a:extLst>
                <a:ext uri="{FF2B5EF4-FFF2-40B4-BE49-F238E27FC236}">
                  <a16:creationId xmlns:a16="http://schemas.microsoft.com/office/drawing/2014/main" id="{B3A7A68C-F5E3-4A5E-8BEB-468D10936B2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42168" y="4074191"/>
              <a:ext cx="914400" cy="914400"/>
            </a:xfrm>
            <a:prstGeom prst="rect">
              <a:avLst/>
            </a:prstGeom>
          </p:spPr>
        </p:pic>
        <p:sp>
          <p:nvSpPr>
            <p:cNvPr id="13" name="テキスト ボックス 12">
              <a:extLst>
                <a:ext uri="{FF2B5EF4-FFF2-40B4-BE49-F238E27FC236}">
                  <a16:creationId xmlns:a16="http://schemas.microsoft.com/office/drawing/2014/main" id="{30DD730E-80C5-498A-9564-23E1C330B5A8}"/>
                </a:ext>
              </a:extLst>
            </p:cNvPr>
            <p:cNvSpPr txBox="1"/>
            <p:nvPr/>
          </p:nvSpPr>
          <p:spPr>
            <a:xfrm>
              <a:off x="1632888" y="4268461"/>
              <a:ext cx="914400"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売主</a:t>
              </a:r>
              <a:r>
                <a:rPr kumimoji="1" lang="en-US" altLang="ja-JP" sz="2000" b="1" dirty="0">
                  <a:latin typeface="Meiryo UI" panose="020B0604030504040204" pitchFamily="50" charset="-128"/>
                  <a:ea typeface="Meiryo UI" panose="020B0604030504040204" pitchFamily="50" charset="-128"/>
                </a:rPr>
                <a:t>A</a:t>
              </a:r>
              <a:endParaRPr kumimoji="1" lang="ja-JP" altLang="en-US" sz="2000" b="1" dirty="0">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0FA1ED7F-9BF2-4D41-A25C-99349BBE6E23}"/>
                </a:ext>
              </a:extLst>
            </p:cNvPr>
            <p:cNvSpPr txBox="1"/>
            <p:nvPr/>
          </p:nvSpPr>
          <p:spPr>
            <a:xfrm>
              <a:off x="4998477" y="4335590"/>
              <a:ext cx="914400"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買主</a:t>
              </a:r>
              <a:r>
                <a:rPr kumimoji="1" lang="en-US" altLang="ja-JP" sz="2000" b="1" dirty="0">
                  <a:latin typeface="Meiryo UI" panose="020B0604030504040204" pitchFamily="50" charset="-128"/>
                  <a:ea typeface="Meiryo UI" panose="020B0604030504040204" pitchFamily="50" charset="-128"/>
                </a:rPr>
                <a:t>B</a:t>
              </a:r>
              <a:endParaRPr kumimoji="1" lang="ja-JP" altLang="en-US" sz="2000" b="1" dirty="0">
                <a:latin typeface="Meiryo UI" panose="020B0604030504040204" pitchFamily="50" charset="-128"/>
                <a:ea typeface="Meiryo UI" panose="020B0604030504040204" pitchFamily="50" charset="-128"/>
              </a:endParaRPr>
            </a:p>
          </p:txBody>
        </p:sp>
        <p:sp>
          <p:nvSpPr>
            <p:cNvPr id="15" name="矢印: 左右 14">
              <a:extLst>
                <a:ext uri="{FF2B5EF4-FFF2-40B4-BE49-F238E27FC236}">
                  <a16:creationId xmlns:a16="http://schemas.microsoft.com/office/drawing/2014/main" id="{68D6C4E1-E26D-4751-8126-28C307536879}"/>
                </a:ext>
              </a:extLst>
            </p:cNvPr>
            <p:cNvSpPr/>
            <p:nvPr/>
          </p:nvSpPr>
          <p:spPr>
            <a:xfrm>
              <a:off x="2955589" y="4872547"/>
              <a:ext cx="1475558" cy="29926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412AAA5A-E7BA-433F-8B68-6982B7C451A5}"/>
                </a:ext>
              </a:extLst>
            </p:cNvPr>
            <p:cNvSpPr txBox="1"/>
            <p:nvPr/>
          </p:nvSpPr>
          <p:spPr>
            <a:xfrm>
              <a:off x="3051217" y="4238288"/>
              <a:ext cx="1562623" cy="707886"/>
            </a:xfrm>
            <a:prstGeom prst="rect">
              <a:avLst/>
            </a:prstGeom>
            <a:noFill/>
          </p:spPr>
          <p:txBody>
            <a:bodyPr wrap="square" rtlCol="0">
              <a:spAutoFit/>
            </a:bodyPr>
            <a:lstStyle/>
            <a:p>
              <a:pPr algn="ctr"/>
              <a:r>
                <a:rPr kumimoji="1" lang="ja-JP" altLang="en-US" sz="2000" b="1" dirty="0">
                  <a:latin typeface="Meiryo UI" panose="020B0604030504040204" pitchFamily="50" charset="-128"/>
                  <a:ea typeface="Meiryo UI" panose="020B0604030504040204" pitchFamily="50" charset="-128"/>
                </a:rPr>
                <a:t>①売買契約</a:t>
              </a:r>
              <a:endParaRPr kumimoji="1" lang="en-US" altLang="ja-JP" sz="2000" b="1" dirty="0">
                <a:latin typeface="Meiryo UI" panose="020B0604030504040204" pitchFamily="50" charset="-128"/>
                <a:ea typeface="Meiryo UI" panose="020B0604030504040204" pitchFamily="50" charset="-128"/>
              </a:endParaRPr>
            </a:p>
            <a:p>
              <a:pPr algn="ctr"/>
              <a:r>
                <a:rPr kumimoji="1" lang="ja-JP" altLang="en-US" sz="2000" b="1" dirty="0">
                  <a:latin typeface="Meiryo UI" panose="020B0604030504040204" pitchFamily="50" charset="-128"/>
                  <a:ea typeface="Meiryo UI" panose="020B0604030504040204" pitchFamily="50" charset="-128"/>
                </a:rPr>
                <a:t>締結</a:t>
              </a:r>
            </a:p>
          </p:txBody>
        </p:sp>
        <p:sp>
          <p:nvSpPr>
            <p:cNvPr id="17" name="矢印: 上カーブ 16">
              <a:extLst>
                <a:ext uri="{FF2B5EF4-FFF2-40B4-BE49-F238E27FC236}">
                  <a16:creationId xmlns:a16="http://schemas.microsoft.com/office/drawing/2014/main" id="{B0D5AF9A-A5AD-4EE4-9952-400FF5196E7B}"/>
                </a:ext>
              </a:extLst>
            </p:cNvPr>
            <p:cNvSpPr/>
            <p:nvPr/>
          </p:nvSpPr>
          <p:spPr>
            <a:xfrm rot="18863660">
              <a:off x="3841658" y="5149057"/>
              <a:ext cx="1230187" cy="440401"/>
            </a:xfrm>
            <a:prstGeom prst="curved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 name="矢印: 下カーブ 17">
              <a:extLst>
                <a:ext uri="{FF2B5EF4-FFF2-40B4-BE49-F238E27FC236}">
                  <a16:creationId xmlns:a16="http://schemas.microsoft.com/office/drawing/2014/main" id="{8B2E4A78-7AFB-4995-B56D-6DDBEB541D89}"/>
                </a:ext>
              </a:extLst>
            </p:cNvPr>
            <p:cNvSpPr/>
            <p:nvPr/>
          </p:nvSpPr>
          <p:spPr>
            <a:xfrm rot="13342158">
              <a:off x="2401891" y="5226567"/>
              <a:ext cx="1099626" cy="356972"/>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9" name="テキスト ボックス 18">
              <a:extLst>
                <a:ext uri="{FF2B5EF4-FFF2-40B4-BE49-F238E27FC236}">
                  <a16:creationId xmlns:a16="http://schemas.microsoft.com/office/drawing/2014/main" id="{C40A294B-80D7-4C34-A8B4-A96CF69C978F}"/>
                </a:ext>
              </a:extLst>
            </p:cNvPr>
            <p:cNvSpPr txBox="1"/>
            <p:nvPr/>
          </p:nvSpPr>
          <p:spPr>
            <a:xfrm>
              <a:off x="3072610" y="5962818"/>
              <a:ext cx="1443062"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宅建業者</a:t>
              </a:r>
              <a:r>
                <a:rPr kumimoji="1" lang="en-US" altLang="ja-JP" sz="2000" b="1" dirty="0">
                  <a:latin typeface="Meiryo UI" panose="020B0604030504040204" pitchFamily="50" charset="-128"/>
                  <a:ea typeface="Meiryo UI" panose="020B0604030504040204" pitchFamily="50" charset="-128"/>
                </a:rPr>
                <a:t>C</a:t>
              </a:r>
              <a:endParaRPr kumimoji="1" lang="ja-JP" altLang="en-US" sz="2000" b="1" dirty="0">
                <a:latin typeface="Meiryo UI" panose="020B0604030504040204" pitchFamily="50" charset="-128"/>
                <a:ea typeface="Meiryo UI" panose="020B0604030504040204" pitchFamily="50" charset="-128"/>
              </a:endParaRPr>
            </a:p>
          </p:txBody>
        </p:sp>
        <p:sp>
          <p:nvSpPr>
            <p:cNvPr id="20" name="テキスト ボックス 19">
              <a:extLst>
                <a:ext uri="{FF2B5EF4-FFF2-40B4-BE49-F238E27FC236}">
                  <a16:creationId xmlns:a16="http://schemas.microsoft.com/office/drawing/2014/main" id="{2EAB69C2-4C00-4383-9C68-0B6A15BF25BE}"/>
                </a:ext>
              </a:extLst>
            </p:cNvPr>
            <p:cNvSpPr txBox="1"/>
            <p:nvPr/>
          </p:nvSpPr>
          <p:spPr>
            <a:xfrm>
              <a:off x="4452166" y="5601478"/>
              <a:ext cx="1893470" cy="1323439"/>
            </a:xfrm>
            <a:prstGeom prst="rect">
              <a:avLst/>
            </a:prstGeom>
            <a:noFill/>
          </p:spPr>
          <p:txBody>
            <a:bodyPr wrap="square" rtlCol="0">
              <a:spAutoFit/>
            </a:bodyPr>
            <a:lstStyle/>
            <a:p>
              <a:pPr algn="ctr"/>
              <a:r>
                <a:rPr kumimoji="1" lang="ja-JP" altLang="en-US" sz="2000" b="1" dirty="0">
                  <a:latin typeface="Meiryo UI" panose="020B0604030504040204" pitchFamily="50" charset="-128"/>
                  <a:ea typeface="Meiryo UI" panose="020B0604030504040204" pitchFamily="50" charset="-128"/>
                </a:rPr>
                <a:t>②</a:t>
              </a:r>
              <a:r>
                <a:rPr kumimoji="1" lang="ja-JP" altLang="en-US" sz="2000" b="1" dirty="0">
                  <a:solidFill>
                    <a:srgbClr val="FF0000"/>
                  </a:solidFill>
                  <a:latin typeface="Meiryo UI" panose="020B0604030504040204" pitchFamily="50" charset="-128"/>
                  <a:ea typeface="Meiryo UI" panose="020B0604030504040204" pitchFamily="50" charset="-128"/>
                </a:rPr>
                <a:t>契約内容</a:t>
              </a:r>
              <a:endParaRPr kumimoji="1" lang="en-US" altLang="ja-JP" sz="2000" b="1" dirty="0">
                <a:solidFill>
                  <a:srgbClr val="FF0000"/>
                </a:solidFill>
                <a:latin typeface="Meiryo UI" panose="020B0604030504040204" pitchFamily="50" charset="-128"/>
                <a:ea typeface="Meiryo UI" panose="020B0604030504040204" pitchFamily="50" charset="-128"/>
              </a:endParaRPr>
            </a:p>
            <a:p>
              <a:pPr algn="ctr"/>
              <a:r>
                <a:rPr kumimoji="1" lang="ja-JP" altLang="en-US" sz="2000" b="1" dirty="0">
                  <a:solidFill>
                    <a:srgbClr val="FF0000"/>
                  </a:solidFill>
                  <a:latin typeface="Meiryo UI" panose="020B0604030504040204" pitchFamily="50" charset="-128"/>
                  <a:ea typeface="Meiryo UI" panose="020B0604030504040204" pitchFamily="50" charset="-128"/>
                </a:rPr>
                <a:t>　記載書面</a:t>
              </a:r>
              <a:endParaRPr kumimoji="1" lang="en-US" altLang="ja-JP" sz="2000" b="1" dirty="0">
                <a:solidFill>
                  <a:srgbClr val="FF0000"/>
                </a:solidFill>
                <a:latin typeface="Meiryo UI" panose="020B0604030504040204" pitchFamily="50" charset="-128"/>
                <a:ea typeface="Meiryo UI" panose="020B0604030504040204" pitchFamily="50" charset="-128"/>
              </a:endParaRPr>
            </a:p>
            <a:p>
              <a:pPr algn="ctr"/>
              <a:r>
                <a:rPr kumimoji="1" lang="ja-JP" altLang="en-US" sz="2000" b="1" dirty="0">
                  <a:solidFill>
                    <a:srgbClr val="FF0000"/>
                  </a:solidFill>
                  <a:latin typeface="Meiryo UI" panose="020B0604030504040204" pitchFamily="50" charset="-128"/>
                  <a:ea typeface="Meiryo UI" panose="020B0604030504040204" pitchFamily="50" charset="-128"/>
                </a:rPr>
                <a:t>（</a:t>
              </a:r>
              <a:r>
                <a:rPr kumimoji="1" lang="en-US" altLang="ja-JP" sz="2000" b="1" dirty="0">
                  <a:solidFill>
                    <a:srgbClr val="FF0000"/>
                  </a:solidFill>
                  <a:latin typeface="Meiryo UI" panose="020B0604030504040204" pitchFamily="50" charset="-128"/>
                  <a:ea typeface="Meiryo UI" panose="020B0604030504040204" pitchFamily="50" charset="-128"/>
                </a:rPr>
                <a:t>37</a:t>
              </a:r>
              <a:r>
                <a:rPr kumimoji="1" lang="ja-JP" altLang="en-US" sz="2000" b="1" dirty="0">
                  <a:solidFill>
                    <a:srgbClr val="FF0000"/>
                  </a:solidFill>
                  <a:latin typeface="Meiryo UI" panose="020B0604030504040204" pitchFamily="50" charset="-128"/>
                  <a:ea typeface="Meiryo UI" panose="020B0604030504040204" pitchFamily="50" charset="-128"/>
                </a:rPr>
                <a:t>条書面）</a:t>
              </a:r>
              <a:endParaRPr kumimoji="1" lang="en-US" altLang="ja-JP" sz="2000" b="1" dirty="0">
                <a:solidFill>
                  <a:srgbClr val="FF0000"/>
                </a:solidFill>
                <a:latin typeface="Meiryo UI" panose="020B0604030504040204" pitchFamily="50" charset="-128"/>
                <a:ea typeface="Meiryo UI" panose="020B0604030504040204" pitchFamily="50" charset="-128"/>
              </a:endParaRPr>
            </a:p>
            <a:p>
              <a:pPr algn="ctr"/>
              <a:r>
                <a:rPr kumimoji="1" lang="ja-JP" altLang="en-US" sz="2000" b="1" dirty="0">
                  <a:solidFill>
                    <a:srgbClr val="FF0000"/>
                  </a:solidFill>
                  <a:latin typeface="Meiryo UI" panose="020B0604030504040204" pitchFamily="50" charset="-128"/>
                  <a:ea typeface="Meiryo UI" panose="020B0604030504040204" pitchFamily="50" charset="-128"/>
                </a:rPr>
                <a:t>交付</a:t>
              </a:r>
            </a:p>
          </p:txBody>
        </p:sp>
        <p:sp>
          <p:nvSpPr>
            <p:cNvPr id="21" name="テキスト ボックス 20">
              <a:extLst>
                <a:ext uri="{FF2B5EF4-FFF2-40B4-BE49-F238E27FC236}">
                  <a16:creationId xmlns:a16="http://schemas.microsoft.com/office/drawing/2014/main" id="{9AE0532B-7D34-4F76-A1F3-54BF49D210E3}"/>
                </a:ext>
              </a:extLst>
            </p:cNvPr>
            <p:cNvSpPr txBox="1"/>
            <p:nvPr/>
          </p:nvSpPr>
          <p:spPr>
            <a:xfrm>
              <a:off x="1441782" y="5715547"/>
              <a:ext cx="2036416" cy="1323439"/>
            </a:xfrm>
            <a:prstGeom prst="rect">
              <a:avLst/>
            </a:prstGeom>
            <a:noFill/>
          </p:spPr>
          <p:txBody>
            <a:bodyPr wrap="square" rtlCol="0">
              <a:spAutoFit/>
            </a:bodyPr>
            <a:lstStyle/>
            <a:p>
              <a:pPr algn="ctr"/>
              <a:r>
                <a:rPr kumimoji="1" lang="ja-JP" altLang="en-US" sz="2000" b="1" dirty="0">
                  <a:latin typeface="Meiryo UI" panose="020B0604030504040204" pitchFamily="50" charset="-128"/>
                  <a:ea typeface="Meiryo UI" panose="020B0604030504040204" pitchFamily="50" charset="-128"/>
                </a:rPr>
                <a:t>②</a:t>
              </a:r>
              <a:r>
                <a:rPr kumimoji="1" lang="ja-JP" altLang="en-US" sz="2000" b="1" dirty="0">
                  <a:solidFill>
                    <a:srgbClr val="FF0000"/>
                  </a:solidFill>
                  <a:latin typeface="Meiryo UI" panose="020B0604030504040204" pitchFamily="50" charset="-128"/>
                  <a:ea typeface="Meiryo UI" panose="020B0604030504040204" pitchFamily="50" charset="-128"/>
                </a:rPr>
                <a:t>契約内容</a:t>
              </a:r>
              <a:endParaRPr kumimoji="1" lang="en-US" altLang="ja-JP" sz="2000" b="1" dirty="0">
                <a:solidFill>
                  <a:srgbClr val="FF0000"/>
                </a:solidFill>
                <a:latin typeface="Meiryo UI" panose="020B0604030504040204" pitchFamily="50" charset="-128"/>
                <a:ea typeface="Meiryo UI" panose="020B0604030504040204" pitchFamily="50" charset="-128"/>
              </a:endParaRPr>
            </a:p>
            <a:p>
              <a:pPr algn="ctr"/>
              <a:r>
                <a:rPr kumimoji="1" lang="ja-JP" altLang="en-US" sz="2000" b="1" dirty="0">
                  <a:solidFill>
                    <a:srgbClr val="FF0000"/>
                  </a:solidFill>
                  <a:latin typeface="Meiryo UI" panose="020B0604030504040204" pitchFamily="50" charset="-128"/>
                  <a:ea typeface="Meiryo UI" panose="020B0604030504040204" pitchFamily="50" charset="-128"/>
                </a:rPr>
                <a:t>　記載書面</a:t>
              </a:r>
              <a:endParaRPr kumimoji="1" lang="en-US" altLang="ja-JP" sz="2000" b="1" dirty="0">
                <a:solidFill>
                  <a:srgbClr val="FF0000"/>
                </a:solidFill>
                <a:latin typeface="Meiryo UI" panose="020B0604030504040204" pitchFamily="50" charset="-128"/>
                <a:ea typeface="Meiryo UI" panose="020B0604030504040204" pitchFamily="50" charset="-128"/>
              </a:endParaRPr>
            </a:p>
            <a:p>
              <a:pPr algn="ctr"/>
              <a:r>
                <a:rPr kumimoji="1" lang="ja-JP" altLang="en-US" sz="2000" b="1" dirty="0">
                  <a:solidFill>
                    <a:srgbClr val="FF0000"/>
                  </a:solidFill>
                  <a:latin typeface="Meiryo UI" panose="020B0604030504040204" pitchFamily="50" charset="-128"/>
                  <a:ea typeface="Meiryo UI" panose="020B0604030504040204" pitchFamily="50" charset="-128"/>
                </a:rPr>
                <a:t>（</a:t>
              </a:r>
              <a:r>
                <a:rPr kumimoji="1" lang="en-US" altLang="ja-JP" sz="2000" b="1" dirty="0">
                  <a:solidFill>
                    <a:srgbClr val="FF0000"/>
                  </a:solidFill>
                  <a:latin typeface="Meiryo UI" panose="020B0604030504040204" pitchFamily="50" charset="-128"/>
                  <a:ea typeface="Meiryo UI" panose="020B0604030504040204" pitchFamily="50" charset="-128"/>
                </a:rPr>
                <a:t>37</a:t>
              </a:r>
              <a:r>
                <a:rPr kumimoji="1" lang="ja-JP" altLang="en-US" sz="2000" b="1" dirty="0">
                  <a:solidFill>
                    <a:srgbClr val="FF0000"/>
                  </a:solidFill>
                  <a:latin typeface="Meiryo UI" panose="020B0604030504040204" pitchFamily="50" charset="-128"/>
                  <a:ea typeface="Meiryo UI" panose="020B0604030504040204" pitchFamily="50" charset="-128"/>
                </a:rPr>
                <a:t>条書面）</a:t>
              </a:r>
              <a:endParaRPr kumimoji="1" lang="en-US" altLang="ja-JP" sz="2000" b="1" dirty="0">
                <a:solidFill>
                  <a:srgbClr val="FF0000"/>
                </a:solidFill>
                <a:latin typeface="Meiryo UI" panose="020B0604030504040204" pitchFamily="50" charset="-128"/>
                <a:ea typeface="Meiryo UI" panose="020B0604030504040204" pitchFamily="50" charset="-128"/>
              </a:endParaRPr>
            </a:p>
            <a:p>
              <a:pPr algn="ctr"/>
              <a:r>
                <a:rPr kumimoji="1" lang="ja-JP" altLang="en-US" sz="2000" b="1" dirty="0">
                  <a:solidFill>
                    <a:srgbClr val="FF0000"/>
                  </a:solidFill>
                  <a:latin typeface="Meiryo UI" panose="020B0604030504040204" pitchFamily="50" charset="-128"/>
                  <a:ea typeface="Meiryo UI" panose="020B0604030504040204" pitchFamily="50" charset="-128"/>
                </a:rPr>
                <a:t>交付</a:t>
              </a:r>
            </a:p>
          </p:txBody>
        </p:sp>
        <p:pic>
          <p:nvPicPr>
            <p:cNvPr id="22" name="グラフィックス 21" descr="リスト 単色塗りつぶし">
              <a:extLst>
                <a:ext uri="{FF2B5EF4-FFF2-40B4-BE49-F238E27FC236}">
                  <a16:creationId xmlns:a16="http://schemas.microsoft.com/office/drawing/2014/main" id="{4D5F439E-309B-42AE-BFEC-46254946AE5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780077" y="4775696"/>
              <a:ext cx="914400" cy="914400"/>
            </a:xfrm>
            <a:prstGeom prst="rect">
              <a:avLst/>
            </a:prstGeom>
          </p:spPr>
        </p:pic>
        <p:pic>
          <p:nvPicPr>
            <p:cNvPr id="23" name="グラフィックス 22" descr="リスト 単色塗りつぶし">
              <a:extLst>
                <a:ext uri="{FF2B5EF4-FFF2-40B4-BE49-F238E27FC236}">
                  <a16:creationId xmlns:a16="http://schemas.microsoft.com/office/drawing/2014/main" id="{0268531F-8F48-458C-851A-7681A08CF3F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63338" y="4698685"/>
              <a:ext cx="914400" cy="914400"/>
            </a:xfrm>
            <a:prstGeom prst="rect">
              <a:avLst/>
            </a:prstGeom>
          </p:spPr>
        </p:pic>
      </p:grpSp>
      <p:pic>
        <p:nvPicPr>
          <p:cNvPr id="24" name="オーディオ 23">
            <a:hlinkClick r:id="" action="ppaction://media"/>
            <a:extLst>
              <a:ext uri="{FF2B5EF4-FFF2-40B4-BE49-F238E27FC236}">
                <a16:creationId xmlns:a16="http://schemas.microsoft.com/office/drawing/2014/main" id="{435AB53A-5189-4724-BCAB-2DB6FF758374}"/>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618129465"/>
      </p:ext>
    </p:extLst>
  </p:cSld>
  <p:clrMapOvr>
    <a:masterClrMapping/>
  </p:clrMapOvr>
  <mc:AlternateContent xmlns:mc="http://schemas.openxmlformats.org/markup-compatibility/2006" xmlns:p14="http://schemas.microsoft.com/office/powerpoint/2010/main">
    <mc:Choice Requires="p14">
      <p:transition spd="slow" p14:dur="2000" advTm="98091"/>
    </mc:Choice>
    <mc:Fallback xmlns="">
      <p:transition spd="slow" advTm="98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45"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000"/>
                                        <p:tgtEl>
                                          <p:spTgt spid="8"/>
                                        </p:tgtEl>
                                      </p:cBhvr>
                                    </p:animEffect>
                                    <p:anim calcmode="lin" valueType="num">
                                      <p:cBhvr>
                                        <p:cTn id="19" dur="2000" fill="hold"/>
                                        <p:tgtEl>
                                          <p:spTgt spid="8"/>
                                        </p:tgtEl>
                                        <p:attrNameLst>
                                          <p:attrName>ppt_w</p:attrName>
                                        </p:attrNameLst>
                                      </p:cBhvr>
                                      <p:tavLst>
                                        <p:tav tm="0" fmla="#ppt_w*sin(2.5*pi*$)">
                                          <p:val>
                                            <p:fltVal val="0"/>
                                          </p:val>
                                        </p:tav>
                                        <p:tav tm="100000">
                                          <p:val>
                                            <p:fltVal val="1"/>
                                          </p:val>
                                        </p:tav>
                                      </p:tavLst>
                                    </p:anim>
                                    <p:anim calcmode="lin" valueType="num">
                                      <p:cBhvr>
                                        <p:cTn id="20"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24"/>
                </p:tgtEl>
              </p:cMediaNode>
            </p:audio>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175C0E-CBB7-4FB6-8C08-8A9205A69E20}"/>
              </a:ext>
            </a:extLst>
          </p:cNvPr>
          <p:cNvSpPr>
            <a:spLocks noGrp="1"/>
          </p:cNvSpPr>
          <p:nvPr>
            <p:ph type="title"/>
          </p:nvPr>
        </p:nvSpPr>
        <p:spPr>
          <a:xfrm>
            <a:off x="603504" y="274638"/>
            <a:ext cx="8083296" cy="1143000"/>
          </a:xfrm>
        </p:spPr>
        <p:txBody>
          <a:bodyPr>
            <a:normAutofit/>
          </a:bodyPr>
          <a:lstStyle/>
          <a:p>
            <a:r>
              <a:rPr lang="ja-JP" altLang="en-US" sz="3200" b="1" dirty="0">
                <a:solidFill>
                  <a:prstClr val="black"/>
                </a:solidFill>
                <a:latin typeface="Meiryo UI" panose="020B0604030504040204" pitchFamily="50" charset="-128"/>
                <a:ea typeface="Meiryo UI" panose="020B0604030504040204" pitchFamily="50" charset="-128"/>
              </a:rPr>
              <a:t>５．契約内容記載書面の交付</a:t>
            </a:r>
            <a:endParaRPr kumimoji="1" lang="ja-JP" altLang="en-US" sz="3200" b="1"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F6E69FB3-6AE1-4196-9F08-FF284FEFCC8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7" name="四角形: 角を丸くする 6">
            <a:extLst>
              <a:ext uri="{FF2B5EF4-FFF2-40B4-BE49-F238E27FC236}">
                <a16:creationId xmlns:a16="http://schemas.microsoft.com/office/drawing/2014/main" id="{CB673598-171D-4297-9FBE-06D08E3F3A98}"/>
              </a:ext>
            </a:extLst>
          </p:cNvPr>
          <p:cNvSpPr/>
          <p:nvPr/>
        </p:nvSpPr>
        <p:spPr>
          <a:xfrm>
            <a:off x="274390" y="1542356"/>
            <a:ext cx="8640960" cy="1886644"/>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宅建業者は宅地・建物の売買・交換・貸借の契約を締結したときは、契約成立後遅滞なく、その「</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契約内容記載書面（</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37</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条書面）</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相手方又は依頼者に交付</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しなければなりません。なお、</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37</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条書面の交付について、</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依頼者の承諾</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を得た場合には、</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電磁的方法（電子メール等）</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によって交付することができます。</a:t>
            </a:r>
          </a:p>
        </p:txBody>
      </p:sp>
      <p:grpSp>
        <p:nvGrpSpPr>
          <p:cNvPr id="4" name="グループ化 3">
            <a:extLst>
              <a:ext uri="{FF2B5EF4-FFF2-40B4-BE49-F238E27FC236}">
                <a16:creationId xmlns:a16="http://schemas.microsoft.com/office/drawing/2014/main" id="{B274C4B1-2011-482E-9FF1-9FD8D75D1851}"/>
              </a:ext>
            </a:extLst>
          </p:cNvPr>
          <p:cNvGrpSpPr/>
          <p:nvPr/>
        </p:nvGrpSpPr>
        <p:grpSpPr>
          <a:xfrm>
            <a:off x="183003" y="3849023"/>
            <a:ext cx="8352234" cy="2856571"/>
            <a:chOff x="183003" y="3849023"/>
            <a:chExt cx="8352234" cy="2856571"/>
          </a:xfrm>
        </p:grpSpPr>
        <p:pic>
          <p:nvPicPr>
            <p:cNvPr id="8" name="グラフィックス 7" descr="男性のプロフィール 単色塗りつぶし">
              <a:extLst>
                <a:ext uri="{FF2B5EF4-FFF2-40B4-BE49-F238E27FC236}">
                  <a16:creationId xmlns:a16="http://schemas.microsoft.com/office/drawing/2014/main" id="{FB92DFF6-B8DC-46C2-A922-2610F421855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30752" y="5524500"/>
              <a:ext cx="914400" cy="914400"/>
            </a:xfrm>
            <a:prstGeom prst="rect">
              <a:avLst/>
            </a:prstGeom>
          </p:spPr>
        </p:pic>
        <p:pic>
          <p:nvPicPr>
            <p:cNvPr id="10" name="グラフィックス 9" descr="ユーザー 単色塗りつぶし">
              <a:extLst>
                <a:ext uri="{FF2B5EF4-FFF2-40B4-BE49-F238E27FC236}">
                  <a16:creationId xmlns:a16="http://schemas.microsoft.com/office/drawing/2014/main" id="{76B15D00-879E-4898-A3CD-87F8FAE3F88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156003" y="3992415"/>
              <a:ext cx="914400" cy="914400"/>
            </a:xfrm>
            <a:prstGeom prst="rect">
              <a:avLst/>
            </a:prstGeom>
          </p:spPr>
        </p:pic>
        <p:pic>
          <p:nvPicPr>
            <p:cNvPr id="11" name="グラフィックス 10" descr="ユーザー 単色塗りつぶし">
              <a:extLst>
                <a:ext uri="{FF2B5EF4-FFF2-40B4-BE49-F238E27FC236}">
                  <a16:creationId xmlns:a16="http://schemas.microsoft.com/office/drawing/2014/main" id="{4817F5F9-233D-4C8C-BC94-34054D105BA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145432" y="3983929"/>
              <a:ext cx="914400" cy="914400"/>
            </a:xfrm>
            <a:prstGeom prst="rect">
              <a:avLst/>
            </a:prstGeom>
          </p:spPr>
        </p:pic>
        <p:sp>
          <p:nvSpPr>
            <p:cNvPr id="12" name="テキスト ボックス 11">
              <a:extLst>
                <a:ext uri="{FF2B5EF4-FFF2-40B4-BE49-F238E27FC236}">
                  <a16:creationId xmlns:a16="http://schemas.microsoft.com/office/drawing/2014/main" id="{68C724F5-4BB7-40AA-B8E7-35F72D310890}"/>
                </a:ext>
              </a:extLst>
            </p:cNvPr>
            <p:cNvSpPr txBox="1"/>
            <p:nvPr/>
          </p:nvSpPr>
          <p:spPr>
            <a:xfrm>
              <a:off x="1425352" y="4336299"/>
              <a:ext cx="914400"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売主</a:t>
              </a:r>
            </a:p>
          </p:txBody>
        </p:sp>
        <p:sp>
          <p:nvSpPr>
            <p:cNvPr id="13" name="テキスト ボックス 12">
              <a:extLst>
                <a:ext uri="{FF2B5EF4-FFF2-40B4-BE49-F238E27FC236}">
                  <a16:creationId xmlns:a16="http://schemas.microsoft.com/office/drawing/2014/main" id="{5BE58F22-D3E9-4E82-BCC0-D16F5B4D8D8B}"/>
                </a:ext>
              </a:extLst>
            </p:cNvPr>
            <p:cNvSpPr txBox="1"/>
            <p:nvPr/>
          </p:nvSpPr>
          <p:spPr>
            <a:xfrm>
              <a:off x="6156176" y="4301449"/>
              <a:ext cx="914400"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買主</a:t>
              </a:r>
            </a:p>
          </p:txBody>
        </p:sp>
        <p:sp>
          <p:nvSpPr>
            <p:cNvPr id="14" name="矢印: 左右 13">
              <a:extLst>
                <a:ext uri="{FF2B5EF4-FFF2-40B4-BE49-F238E27FC236}">
                  <a16:creationId xmlns:a16="http://schemas.microsoft.com/office/drawing/2014/main" id="{C2D9B208-DC16-48CD-9009-CFB7CDA7352B}"/>
                </a:ext>
              </a:extLst>
            </p:cNvPr>
            <p:cNvSpPr/>
            <p:nvPr/>
          </p:nvSpPr>
          <p:spPr>
            <a:xfrm>
              <a:off x="3339829" y="4441129"/>
              <a:ext cx="1475558" cy="29926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1CADD68A-E704-43CC-BA41-5B57B497B11B}"/>
                </a:ext>
              </a:extLst>
            </p:cNvPr>
            <p:cNvSpPr txBox="1"/>
            <p:nvPr/>
          </p:nvSpPr>
          <p:spPr>
            <a:xfrm>
              <a:off x="3131840" y="3849023"/>
              <a:ext cx="2160240"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①売買契約締結</a:t>
              </a:r>
            </a:p>
          </p:txBody>
        </p:sp>
        <p:sp>
          <p:nvSpPr>
            <p:cNvPr id="16" name="矢印: 上カーブ 15">
              <a:extLst>
                <a:ext uri="{FF2B5EF4-FFF2-40B4-BE49-F238E27FC236}">
                  <a16:creationId xmlns:a16="http://schemas.microsoft.com/office/drawing/2014/main" id="{EDE091AB-4ADF-4802-A344-2D06F8F16809}"/>
                </a:ext>
              </a:extLst>
            </p:cNvPr>
            <p:cNvSpPr/>
            <p:nvPr/>
          </p:nvSpPr>
          <p:spPr>
            <a:xfrm rot="18863660">
              <a:off x="4537330" y="5243115"/>
              <a:ext cx="1512699" cy="731520"/>
            </a:xfrm>
            <a:prstGeom prst="curved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 name="矢印: 下カーブ 17">
              <a:extLst>
                <a:ext uri="{FF2B5EF4-FFF2-40B4-BE49-F238E27FC236}">
                  <a16:creationId xmlns:a16="http://schemas.microsoft.com/office/drawing/2014/main" id="{84C43550-CB06-4959-9F70-32963880035B}"/>
                </a:ext>
              </a:extLst>
            </p:cNvPr>
            <p:cNvSpPr/>
            <p:nvPr/>
          </p:nvSpPr>
          <p:spPr>
            <a:xfrm rot="13342158">
              <a:off x="2269302" y="5277948"/>
              <a:ext cx="1581059" cy="731520"/>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9" name="テキスト ボックス 18">
              <a:extLst>
                <a:ext uri="{FF2B5EF4-FFF2-40B4-BE49-F238E27FC236}">
                  <a16:creationId xmlns:a16="http://schemas.microsoft.com/office/drawing/2014/main" id="{0895B1BB-4753-451A-A55C-D63DCDC7D69C}"/>
                </a:ext>
              </a:extLst>
            </p:cNvPr>
            <p:cNvSpPr txBox="1"/>
            <p:nvPr/>
          </p:nvSpPr>
          <p:spPr>
            <a:xfrm>
              <a:off x="3546233" y="6305484"/>
              <a:ext cx="1443062"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宅建業者</a:t>
              </a:r>
            </a:p>
          </p:txBody>
        </p:sp>
        <p:sp>
          <p:nvSpPr>
            <p:cNvPr id="20" name="テキスト ボックス 19">
              <a:extLst>
                <a:ext uri="{FF2B5EF4-FFF2-40B4-BE49-F238E27FC236}">
                  <a16:creationId xmlns:a16="http://schemas.microsoft.com/office/drawing/2014/main" id="{0708B63F-4F4C-4164-89AC-FCF60ED712C7}"/>
                </a:ext>
              </a:extLst>
            </p:cNvPr>
            <p:cNvSpPr txBox="1"/>
            <p:nvPr/>
          </p:nvSpPr>
          <p:spPr>
            <a:xfrm>
              <a:off x="5837390" y="5608875"/>
              <a:ext cx="2697847" cy="707886"/>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②</a:t>
              </a:r>
              <a:r>
                <a:rPr kumimoji="1" lang="ja-JP" altLang="en-US" sz="2000" b="1" dirty="0">
                  <a:solidFill>
                    <a:srgbClr val="FF0000"/>
                  </a:solidFill>
                  <a:latin typeface="Meiryo UI" panose="020B0604030504040204" pitchFamily="50" charset="-128"/>
                  <a:ea typeface="Meiryo UI" panose="020B0604030504040204" pitchFamily="50" charset="-128"/>
                </a:rPr>
                <a:t>契約内容記載書面（</a:t>
              </a:r>
              <a:r>
                <a:rPr kumimoji="1" lang="en-US" altLang="ja-JP" sz="2000" b="1" dirty="0">
                  <a:solidFill>
                    <a:srgbClr val="FF0000"/>
                  </a:solidFill>
                  <a:latin typeface="Meiryo UI" panose="020B0604030504040204" pitchFamily="50" charset="-128"/>
                  <a:ea typeface="Meiryo UI" panose="020B0604030504040204" pitchFamily="50" charset="-128"/>
                </a:rPr>
                <a:t>37</a:t>
              </a:r>
              <a:r>
                <a:rPr kumimoji="1" lang="ja-JP" altLang="en-US" sz="2000" b="1" dirty="0">
                  <a:solidFill>
                    <a:srgbClr val="FF0000"/>
                  </a:solidFill>
                  <a:latin typeface="Meiryo UI" panose="020B0604030504040204" pitchFamily="50" charset="-128"/>
                  <a:ea typeface="Meiryo UI" panose="020B0604030504040204" pitchFamily="50" charset="-128"/>
                </a:rPr>
                <a:t>条書面）交付</a:t>
              </a:r>
            </a:p>
          </p:txBody>
        </p:sp>
        <p:sp>
          <p:nvSpPr>
            <p:cNvPr id="21" name="テキスト ボックス 20">
              <a:extLst>
                <a:ext uri="{FF2B5EF4-FFF2-40B4-BE49-F238E27FC236}">
                  <a16:creationId xmlns:a16="http://schemas.microsoft.com/office/drawing/2014/main" id="{8FE866C3-6B4B-4D06-B234-511CCBFCD849}"/>
                </a:ext>
              </a:extLst>
            </p:cNvPr>
            <p:cNvSpPr txBox="1"/>
            <p:nvPr/>
          </p:nvSpPr>
          <p:spPr>
            <a:xfrm>
              <a:off x="183003" y="5597598"/>
              <a:ext cx="2697847" cy="707886"/>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②</a:t>
              </a:r>
              <a:r>
                <a:rPr kumimoji="1" lang="ja-JP" altLang="en-US" sz="2000" b="1" dirty="0">
                  <a:solidFill>
                    <a:srgbClr val="FF0000"/>
                  </a:solidFill>
                  <a:latin typeface="Meiryo UI" panose="020B0604030504040204" pitchFamily="50" charset="-128"/>
                  <a:ea typeface="Meiryo UI" panose="020B0604030504040204" pitchFamily="50" charset="-128"/>
                </a:rPr>
                <a:t>契約内容記載書面（</a:t>
              </a:r>
              <a:r>
                <a:rPr kumimoji="1" lang="en-US" altLang="ja-JP" sz="2000" b="1" dirty="0">
                  <a:solidFill>
                    <a:srgbClr val="FF0000"/>
                  </a:solidFill>
                  <a:latin typeface="Meiryo UI" panose="020B0604030504040204" pitchFamily="50" charset="-128"/>
                  <a:ea typeface="Meiryo UI" panose="020B0604030504040204" pitchFamily="50" charset="-128"/>
                </a:rPr>
                <a:t>37</a:t>
              </a:r>
              <a:r>
                <a:rPr kumimoji="1" lang="ja-JP" altLang="en-US" sz="2000" b="1" dirty="0">
                  <a:solidFill>
                    <a:srgbClr val="FF0000"/>
                  </a:solidFill>
                  <a:latin typeface="Meiryo UI" panose="020B0604030504040204" pitchFamily="50" charset="-128"/>
                  <a:ea typeface="Meiryo UI" panose="020B0604030504040204" pitchFamily="50" charset="-128"/>
                </a:rPr>
                <a:t>条書面）交付</a:t>
              </a:r>
            </a:p>
          </p:txBody>
        </p:sp>
        <p:pic>
          <p:nvPicPr>
            <p:cNvPr id="23" name="グラフィックス 22" descr="リスト 単色塗りつぶし">
              <a:extLst>
                <a:ext uri="{FF2B5EF4-FFF2-40B4-BE49-F238E27FC236}">
                  <a16:creationId xmlns:a16="http://schemas.microsoft.com/office/drawing/2014/main" id="{A20ADC9A-D69B-41BB-8768-858AEA2D55D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879328" y="4694475"/>
              <a:ext cx="914400" cy="914400"/>
            </a:xfrm>
            <a:prstGeom prst="rect">
              <a:avLst/>
            </a:prstGeom>
          </p:spPr>
        </p:pic>
        <p:pic>
          <p:nvPicPr>
            <p:cNvPr id="24" name="グラフィックス 23" descr="リスト 単色塗りつぶし">
              <a:extLst>
                <a:ext uri="{FF2B5EF4-FFF2-40B4-BE49-F238E27FC236}">
                  <a16:creationId xmlns:a16="http://schemas.microsoft.com/office/drawing/2014/main" id="{CAC69891-BD6A-499A-AE9F-7B25E9A32DF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60853" y="4758105"/>
              <a:ext cx="914400" cy="914400"/>
            </a:xfrm>
            <a:prstGeom prst="rect">
              <a:avLst/>
            </a:prstGeom>
          </p:spPr>
        </p:pic>
      </p:grpSp>
      <p:pic>
        <p:nvPicPr>
          <p:cNvPr id="5" name="オーディオ 4">
            <a:hlinkClick r:id="" action="ppaction://media"/>
            <a:extLst>
              <a:ext uri="{FF2B5EF4-FFF2-40B4-BE49-F238E27FC236}">
                <a16:creationId xmlns:a16="http://schemas.microsoft.com/office/drawing/2014/main" id="{7BA01ED2-A135-49A9-AE48-65DB1C7D7EF5}"/>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47823723"/>
      </p:ext>
    </p:extLst>
  </p:cSld>
  <p:clrMapOvr>
    <a:masterClrMapping/>
  </p:clrMapOvr>
  <mc:AlternateContent xmlns:mc="http://schemas.openxmlformats.org/markup-compatibility/2006" xmlns:p14="http://schemas.microsoft.com/office/powerpoint/2010/main">
    <mc:Choice Requires="p14">
      <p:transition spd="slow" p14:dur="2000" advTm="50639"/>
    </mc:Choice>
    <mc:Fallback xmlns="">
      <p:transition spd="slow" advTm="50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175C0E-CBB7-4FB6-8C08-8A9205A69E20}"/>
              </a:ext>
            </a:extLst>
          </p:cNvPr>
          <p:cNvSpPr>
            <a:spLocks noGrp="1"/>
          </p:cNvSpPr>
          <p:nvPr>
            <p:ph type="title"/>
          </p:nvPr>
        </p:nvSpPr>
        <p:spPr>
          <a:xfrm>
            <a:off x="603504" y="274638"/>
            <a:ext cx="8083296" cy="1143000"/>
          </a:xfrm>
        </p:spPr>
        <p:txBody>
          <a:bodyPr>
            <a:normAutofit/>
          </a:bodyPr>
          <a:lstStyle/>
          <a:p>
            <a:r>
              <a:rPr lang="ja-JP" altLang="en-US" sz="3200" b="1" dirty="0">
                <a:solidFill>
                  <a:prstClr val="black"/>
                </a:solidFill>
                <a:latin typeface="Meiryo UI" panose="020B0604030504040204" pitchFamily="50" charset="-128"/>
                <a:ea typeface="Meiryo UI" panose="020B0604030504040204" pitchFamily="50" charset="-128"/>
              </a:rPr>
              <a:t>６．契約内容記載書面交付の相手方</a:t>
            </a:r>
            <a:endParaRPr kumimoji="1" lang="ja-JP" altLang="en-US" sz="3200" b="1"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F6E69FB3-6AE1-4196-9F08-FF284FEFCC8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grpSp>
        <p:nvGrpSpPr>
          <p:cNvPr id="4" name="グループ化 3">
            <a:extLst>
              <a:ext uri="{FF2B5EF4-FFF2-40B4-BE49-F238E27FC236}">
                <a16:creationId xmlns:a16="http://schemas.microsoft.com/office/drawing/2014/main" id="{FD174C55-FD07-4CA0-9010-32259DC590E5}"/>
              </a:ext>
            </a:extLst>
          </p:cNvPr>
          <p:cNvGrpSpPr/>
          <p:nvPr/>
        </p:nvGrpSpPr>
        <p:grpSpPr>
          <a:xfrm>
            <a:off x="292721" y="1463612"/>
            <a:ext cx="8558559" cy="812405"/>
            <a:chOff x="292721" y="1463612"/>
            <a:chExt cx="8558559" cy="812405"/>
          </a:xfrm>
        </p:grpSpPr>
        <p:sp>
          <p:nvSpPr>
            <p:cNvPr id="7" name="四角形: 角を丸くする 6">
              <a:extLst>
                <a:ext uri="{FF2B5EF4-FFF2-40B4-BE49-F238E27FC236}">
                  <a16:creationId xmlns:a16="http://schemas.microsoft.com/office/drawing/2014/main" id="{CB673598-171D-4297-9FBE-06D08E3F3A98}"/>
                </a:ext>
              </a:extLst>
            </p:cNvPr>
            <p:cNvSpPr/>
            <p:nvPr/>
          </p:nvSpPr>
          <p:spPr>
            <a:xfrm>
              <a:off x="292721" y="1469493"/>
              <a:ext cx="2551087" cy="806524"/>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宅建業者の立場</a:t>
              </a:r>
            </a:p>
          </p:txBody>
        </p:sp>
        <p:sp>
          <p:nvSpPr>
            <p:cNvPr id="8" name="四角形: 角を丸くする 7">
              <a:extLst>
                <a:ext uri="{FF2B5EF4-FFF2-40B4-BE49-F238E27FC236}">
                  <a16:creationId xmlns:a16="http://schemas.microsoft.com/office/drawing/2014/main" id="{4E1942B0-2B0C-44E2-A1B2-D8A803DED4F9}"/>
                </a:ext>
              </a:extLst>
            </p:cNvPr>
            <p:cNvSpPr/>
            <p:nvPr/>
          </p:nvSpPr>
          <p:spPr>
            <a:xfrm>
              <a:off x="3131841" y="1463613"/>
              <a:ext cx="2792310" cy="806524"/>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売買・交換の場合</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交付先</a:t>
              </a:r>
            </a:p>
          </p:txBody>
        </p:sp>
        <p:sp>
          <p:nvSpPr>
            <p:cNvPr id="9" name="四角形: 角を丸くする 8">
              <a:extLst>
                <a:ext uri="{FF2B5EF4-FFF2-40B4-BE49-F238E27FC236}">
                  <a16:creationId xmlns:a16="http://schemas.microsoft.com/office/drawing/2014/main" id="{E518F7E6-F1CE-4417-A593-A323840E3688}"/>
                </a:ext>
              </a:extLst>
            </p:cNvPr>
            <p:cNvSpPr/>
            <p:nvPr/>
          </p:nvSpPr>
          <p:spPr>
            <a:xfrm>
              <a:off x="6058968" y="1463612"/>
              <a:ext cx="2792312" cy="760549"/>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貸借の場合</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交付先</a:t>
              </a:r>
            </a:p>
          </p:txBody>
        </p:sp>
      </p:grpSp>
      <p:grpSp>
        <p:nvGrpSpPr>
          <p:cNvPr id="6" name="グループ化 5">
            <a:extLst>
              <a:ext uri="{FF2B5EF4-FFF2-40B4-BE49-F238E27FC236}">
                <a16:creationId xmlns:a16="http://schemas.microsoft.com/office/drawing/2014/main" id="{A79EB06E-849D-4047-A1BD-9729726346CD}"/>
              </a:ext>
            </a:extLst>
          </p:cNvPr>
          <p:cNvGrpSpPr/>
          <p:nvPr/>
        </p:nvGrpSpPr>
        <p:grpSpPr>
          <a:xfrm>
            <a:off x="292721" y="2622476"/>
            <a:ext cx="8590557" cy="806524"/>
            <a:chOff x="292721" y="2622476"/>
            <a:chExt cx="8590557" cy="806524"/>
          </a:xfrm>
        </p:grpSpPr>
        <p:sp>
          <p:nvSpPr>
            <p:cNvPr id="5" name="四角形: 角を丸くする 4">
              <a:extLst>
                <a:ext uri="{FF2B5EF4-FFF2-40B4-BE49-F238E27FC236}">
                  <a16:creationId xmlns:a16="http://schemas.microsoft.com/office/drawing/2014/main" id="{A638CB33-55C6-4794-ADB6-A118EA3AD03B}"/>
                </a:ext>
              </a:extLst>
            </p:cNvPr>
            <p:cNvSpPr/>
            <p:nvPr/>
          </p:nvSpPr>
          <p:spPr>
            <a:xfrm>
              <a:off x="292721" y="2622476"/>
              <a:ext cx="2551087" cy="80652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自ら当事者</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として契約した場合</a:t>
              </a:r>
            </a:p>
          </p:txBody>
        </p:sp>
        <p:sp>
          <p:nvSpPr>
            <p:cNvPr id="12" name="四角形: 角を丸くする 11">
              <a:extLst>
                <a:ext uri="{FF2B5EF4-FFF2-40B4-BE49-F238E27FC236}">
                  <a16:creationId xmlns:a16="http://schemas.microsoft.com/office/drawing/2014/main" id="{5420DDFA-4046-4C5A-B8B1-0A6D88D2C14C}"/>
                </a:ext>
              </a:extLst>
            </p:cNvPr>
            <p:cNvSpPr/>
            <p:nvPr/>
          </p:nvSpPr>
          <p:spPr>
            <a:xfrm>
              <a:off x="3147838" y="2622476"/>
              <a:ext cx="2792311" cy="806524"/>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相手方</a:t>
              </a:r>
            </a:p>
          </p:txBody>
        </p:sp>
        <p:sp>
          <p:nvSpPr>
            <p:cNvPr id="15" name="四角形: 角を丸くする 14">
              <a:extLst>
                <a:ext uri="{FF2B5EF4-FFF2-40B4-BE49-F238E27FC236}">
                  <a16:creationId xmlns:a16="http://schemas.microsoft.com/office/drawing/2014/main" id="{1DE5D257-4B46-4CFC-A7CA-F8F27A5BFF08}"/>
                </a:ext>
              </a:extLst>
            </p:cNvPr>
            <p:cNvSpPr/>
            <p:nvPr/>
          </p:nvSpPr>
          <p:spPr>
            <a:xfrm>
              <a:off x="6086475" y="2622476"/>
              <a:ext cx="2796803" cy="806524"/>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grpSp>
        <p:nvGrpSpPr>
          <p:cNvPr id="18" name="グループ化 17">
            <a:extLst>
              <a:ext uri="{FF2B5EF4-FFF2-40B4-BE49-F238E27FC236}">
                <a16:creationId xmlns:a16="http://schemas.microsoft.com/office/drawing/2014/main" id="{0EB69776-DCE0-4F5A-B90F-6080BE3737DC}"/>
              </a:ext>
            </a:extLst>
          </p:cNvPr>
          <p:cNvGrpSpPr/>
          <p:nvPr/>
        </p:nvGrpSpPr>
        <p:grpSpPr>
          <a:xfrm>
            <a:off x="292720" y="3774776"/>
            <a:ext cx="8590557" cy="832794"/>
            <a:chOff x="292720" y="3774776"/>
            <a:chExt cx="8590557" cy="832794"/>
          </a:xfrm>
        </p:grpSpPr>
        <p:sp>
          <p:nvSpPr>
            <p:cNvPr id="10" name="四角形: 角を丸くする 9">
              <a:extLst>
                <a:ext uri="{FF2B5EF4-FFF2-40B4-BE49-F238E27FC236}">
                  <a16:creationId xmlns:a16="http://schemas.microsoft.com/office/drawing/2014/main" id="{6F0CBDC8-E7BA-486D-BD80-431591078D3F}"/>
                </a:ext>
              </a:extLst>
            </p:cNvPr>
            <p:cNvSpPr/>
            <p:nvPr/>
          </p:nvSpPr>
          <p:spPr>
            <a:xfrm>
              <a:off x="292720" y="3775459"/>
              <a:ext cx="2551087" cy="80652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代理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として契約した場合</a:t>
              </a:r>
            </a:p>
          </p:txBody>
        </p:sp>
        <p:sp>
          <p:nvSpPr>
            <p:cNvPr id="13" name="四角形: 角を丸くする 12">
              <a:extLst>
                <a:ext uri="{FF2B5EF4-FFF2-40B4-BE49-F238E27FC236}">
                  <a16:creationId xmlns:a16="http://schemas.microsoft.com/office/drawing/2014/main" id="{8A076363-CEC1-482A-B583-43D2ACF281F5}"/>
                </a:ext>
              </a:extLst>
            </p:cNvPr>
            <p:cNvSpPr/>
            <p:nvPr/>
          </p:nvSpPr>
          <p:spPr>
            <a:xfrm>
              <a:off x="3147840" y="3775459"/>
              <a:ext cx="2792312" cy="832111"/>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相手方と代理の依頼者</a:t>
              </a:r>
            </a:p>
          </p:txBody>
        </p:sp>
        <p:sp>
          <p:nvSpPr>
            <p:cNvPr id="16" name="四角形: 角を丸くする 15">
              <a:extLst>
                <a:ext uri="{FF2B5EF4-FFF2-40B4-BE49-F238E27FC236}">
                  <a16:creationId xmlns:a16="http://schemas.microsoft.com/office/drawing/2014/main" id="{AA0FC97B-A147-4B8E-9F60-5F2E4B627B1C}"/>
                </a:ext>
              </a:extLst>
            </p:cNvPr>
            <p:cNvSpPr/>
            <p:nvPr/>
          </p:nvSpPr>
          <p:spPr>
            <a:xfrm>
              <a:off x="6090966" y="3774776"/>
              <a:ext cx="2792311" cy="832794"/>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相手方と代理の依頼者</a:t>
              </a:r>
            </a:p>
          </p:txBody>
        </p:sp>
      </p:grpSp>
      <p:grpSp>
        <p:nvGrpSpPr>
          <p:cNvPr id="19" name="グループ化 18">
            <a:extLst>
              <a:ext uri="{FF2B5EF4-FFF2-40B4-BE49-F238E27FC236}">
                <a16:creationId xmlns:a16="http://schemas.microsoft.com/office/drawing/2014/main" id="{56BEBA95-F8DC-4B5B-82CF-41765F188089}"/>
              </a:ext>
            </a:extLst>
          </p:cNvPr>
          <p:cNvGrpSpPr/>
          <p:nvPr/>
        </p:nvGrpSpPr>
        <p:grpSpPr>
          <a:xfrm>
            <a:off x="292720" y="4979615"/>
            <a:ext cx="8590558" cy="884226"/>
            <a:chOff x="292720" y="4979615"/>
            <a:chExt cx="8590558" cy="884226"/>
          </a:xfrm>
        </p:grpSpPr>
        <p:sp>
          <p:nvSpPr>
            <p:cNvPr id="11" name="四角形: 角を丸くする 10">
              <a:extLst>
                <a:ext uri="{FF2B5EF4-FFF2-40B4-BE49-F238E27FC236}">
                  <a16:creationId xmlns:a16="http://schemas.microsoft.com/office/drawing/2014/main" id="{1BA35788-DFEA-40CF-B4FA-E5601CE21557}"/>
                </a:ext>
              </a:extLst>
            </p:cNvPr>
            <p:cNvSpPr/>
            <p:nvPr/>
          </p:nvSpPr>
          <p:spPr>
            <a:xfrm>
              <a:off x="292720" y="4991125"/>
              <a:ext cx="2551087" cy="87271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契約締結の媒介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をした場合</a:t>
              </a:r>
            </a:p>
          </p:txBody>
        </p:sp>
        <p:sp>
          <p:nvSpPr>
            <p:cNvPr id="14" name="四角形: 角を丸くする 13">
              <a:extLst>
                <a:ext uri="{FF2B5EF4-FFF2-40B4-BE49-F238E27FC236}">
                  <a16:creationId xmlns:a16="http://schemas.microsoft.com/office/drawing/2014/main" id="{9769E7B9-4406-411B-A32D-B91B0EA333FC}"/>
                </a:ext>
              </a:extLst>
            </p:cNvPr>
            <p:cNvSpPr/>
            <p:nvPr/>
          </p:nvSpPr>
          <p:spPr>
            <a:xfrm>
              <a:off x="3147840" y="4991124"/>
              <a:ext cx="2792312" cy="872715"/>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契約の各当事者</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（売主と買主）</a:t>
              </a:r>
            </a:p>
          </p:txBody>
        </p:sp>
        <p:sp>
          <p:nvSpPr>
            <p:cNvPr id="17" name="四角形: 角を丸くする 16">
              <a:extLst>
                <a:ext uri="{FF2B5EF4-FFF2-40B4-BE49-F238E27FC236}">
                  <a16:creationId xmlns:a16="http://schemas.microsoft.com/office/drawing/2014/main" id="{2E19B760-51DA-49E3-A877-218ECC4C6127}"/>
                </a:ext>
              </a:extLst>
            </p:cNvPr>
            <p:cNvSpPr/>
            <p:nvPr/>
          </p:nvSpPr>
          <p:spPr>
            <a:xfrm>
              <a:off x="6090966" y="4979615"/>
              <a:ext cx="2792312" cy="872715"/>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契約の各当事者</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（貸主と借主）</a:t>
              </a:r>
            </a:p>
          </p:txBody>
        </p:sp>
      </p:grpSp>
      <p:pic>
        <p:nvPicPr>
          <p:cNvPr id="20" name="オーディオ 19">
            <a:hlinkClick r:id="" action="ppaction://media"/>
            <a:extLst>
              <a:ext uri="{FF2B5EF4-FFF2-40B4-BE49-F238E27FC236}">
                <a16:creationId xmlns:a16="http://schemas.microsoft.com/office/drawing/2014/main" id="{077257DE-4947-4031-AF13-FB853F62581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831292006"/>
      </p:ext>
    </p:extLst>
  </p:cSld>
  <p:clrMapOvr>
    <a:masterClrMapping/>
  </p:clrMapOvr>
  <mc:AlternateContent xmlns:mc="http://schemas.openxmlformats.org/markup-compatibility/2006" xmlns:p14="http://schemas.microsoft.com/office/powerpoint/2010/main">
    <mc:Choice Requires="p14">
      <p:transition spd="slow" p14:dur="2000" advTm="74763"/>
    </mc:Choice>
    <mc:Fallback xmlns="">
      <p:transition spd="slow" advTm="74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2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175C0E-CBB7-4FB6-8C08-8A9205A69E20}"/>
              </a:ext>
            </a:extLst>
          </p:cNvPr>
          <p:cNvSpPr>
            <a:spLocks noGrp="1"/>
          </p:cNvSpPr>
          <p:nvPr>
            <p:ph type="title"/>
          </p:nvPr>
        </p:nvSpPr>
        <p:spPr>
          <a:xfrm>
            <a:off x="603504" y="274638"/>
            <a:ext cx="8083296" cy="1143000"/>
          </a:xfrm>
        </p:spPr>
        <p:txBody>
          <a:bodyPr>
            <a:normAutofit/>
          </a:bodyPr>
          <a:lstStyle/>
          <a:p>
            <a:r>
              <a:rPr lang="ja-JP" altLang="en-US" sz="3200" b="1" dirty="0">
                <a:solidFill>
                  <a:prstClr val="black"/>
                </a:solidFill>
                <a:latin typeface="Meiryo UI" panose="020B0604030504040204" pitchFamily="50" charset="-128"/>
                <a:ea typeface="Meiryo UI" panose="020B0604030504040204" pitchFamily="50" charset="-128"/>
              </a:rPr>
              <a:t>７．契約内容記載書面（</a:t>
            </a:r>
            <a:r>
              <a:rPr lang="en-US" altLang="ja-JP" sz="3200" b="1" dirty="0">
                <a:solidFill>
                  <a:prstClr val="black"/>
                </a:solidFill>
                <a:latin typeface="Meiryo UI" panose="020B0604030504040204" pitchFamily="50" charset="-128"/>
                <a:ea typeface="Meiryo UI" panose="020B0604030504040204" pitchFamily="50" charset="-128"/>
              </a:rPr>
              <a:t>37</a:t>
            </a:r>
            <a:r>
              <a:rPr lang="ja-JP" altLang="en-US" sz="3200" b="1" dirty="0">
                <a:solidFill>
                  <a:prstClr val="black"/>
                </a:solidFill>
                <a:latin typeface="Meiryo UI" panose="020B0604030504040204" pitchFamily="50" charset="-128"/>
                <a:ea typeface="Meiryo UI" panose="020B0604030504040204" pitchFamily="50" charset="-128"/>
              </a:rPr>
              <a:t>条書面）</a:t>
            </a:r>
            <a:endParaRPr kumimoji="1" lang="ja-JP" altLang="en-US" sz="3200" b="1"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F6E69FB3-6AE1-4196-9F08-FF284FEFCC8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7" name="四角形: 角を丸くする 6">
            <a:extLst>
              <a:ext uri="{FF2B5EF4-FFF2-40B4-BE49-F238E27FC236}">
                <a16:creationId xmlns:a16="http://schemas.microsoft.com/office/drawing/2014/main" id="{CB673598-171D-4297-9FBE-06D08E3F3A98}"/>
              </a:ext>
            </a:extLst>
          </p:cNvPr>
          <p:cNvSpPr/>
          <p:nvPr/>
        </p:nvSpPr>
        <p:spPr>
          <a:xfrm>
            <a:off x="274390" y="1542356"/>
            <a:ext cx="8640960" cy="1123256"/>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37</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条書面は、</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宅地建物取引士の記名</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がなされた契約内容記載書面です。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37</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条書面は、実務上、</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「契約書」で代用</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しています。</a:t>
            </a:r>
          </a:p>
        </p:txBody>
      </p:sp>
      <p:sp>
        <p:nvSpPr>
          <p:cNvPr id="5" name="四角形: 角を丸くする 4">
            <a:extLst>
              <a:ext uri="{FF2B5EF4-FFF2-40B4-BE49-F238E27FC236}">
                <a16:creationId xmlns:a16="http://schemas.microsoft.com/office/drawing/2014/main" id="{A638CB33-55C6-4794-ADB6-A118EA3AD03B}"/>
              </a:ext>
            </a:extLst>
          </p:cNvPr>
          <p:cNvSpPr/>
          <p:nvPr/>
        </p:nvSpPr>
        <p:spPr>
          <a:xfrm>
            <a:off x="286965" y="2859336"/>
            <a:ext cx="8616329" cy="129614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37</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条書面については、宅建業者に交付義務がありますが、</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説明義務はありません</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。従って、宅地建物取引士が契約内容を説明する義務はありません。</a:t>
            </a:r>
          </a:p>
        </p:txBody>
      </p:sp>
      <p:sp>
        <p:nvSpPr>
          <p:cNvPr id="6" name="四角形: 角を丸くする 5">
            <a:extLst>
              <a:ext uri="{FF2B5EF4-FFF2-40B4-BE49-F238E27FC236}">
                <a16:creationId xmlns:a16="http://schemas.microsoft.com/office/drawing/2014/main" id="{CE6F88B9-20C6-4625-BCE8-F7EA11E74D4A}"/>
              </a:ext>
            </a:extLst>
          </p:cNvPr>
          <p:cNvSpPr/>
          <p:nvPr/>
        </p:nvSpPr>
        <p:spPr>
          <a:xfrm>
            <a:off x="274390" y="4384080"/>
            <a:ext cx="8616329" cy="931564"/>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記名する取引士は、一般・専任を問わず、契約に立会った宅地建物取引士が記名します。</a:t>
            </a:r>
          </a:p>
        </p:txBody>
      </p:sp>
      <p:sp>
        <p:nvSpPr>
          <p:cNvPr id="8" name="四角形: 角を丸くする 7">
            <a:extLst>
              <a:ext uri="{FF2B5EF4-FFF2-40B4-BE49-F238E27FC236}">
                <a16:creationId xmlns:a16="http://schemas.microsoft.com/office/drawing/2014/main" id="{22637B55-B798-4495-B7D4-4507D7F9A55C}"/>
              </a:ext>
            </a:extLst>
          </p:cNvPr>
          <p:cNvSpPr/>
          <p:nvPr/>
        </p:nvSpPr>
        <p:spPr>
          <a:xfrm>
            <a:off x="274389" y="5507336"/>
            <a:ext cx="8616329" cy="93156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宅建業者間の取引</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であっても、</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37</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条書面の</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交付を省略できません</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37</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条書面の交付時期は、「</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契約成立後遅滞なく</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」です。</a:t>
            </a:r>
          </a:p>
        </p:txBody>
      </p:sp>
      <p:pic>
        <p:nvPicPr>
          <p:cNvPr id="10" name="オーディオ 9">
            <a:hlinkClick r:id="" action="ppaction://media"/>
            <a:extLst>
              <a:ext uri="{FF2B5EF4-FFF2-40B4-BE49-F238E27FC236}">
                <a16:creationId xmlns:a16="http://schemas.microsoft.com/office/drawing/2014/main" id="{8E2C66B4-B0E6-45AB-9C72-E39C223102C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94769965"/>
      </p:ext>
    </p:extLst>
  </p:cSld>
  <p:clrMapOvr>
    <a:masterClrMapping/>
  </p:clrMapOvr>
  <mc:AlternateContent xmlns:mc="http://schemas.openxmlformats.org/markup-compatibility/2006" xmlns:p14="http://schemas.microsoft.com/office/powerpoint/2010/main">
    <mc:Choice Requires="p14">
      <p:transition spd="slow" p14:dur="2000" advTm="79905"/>
    </mc:Choice>
    <mc:Fallback xmlns="">
      <p:transition spd="slow" advTm="79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0"/>
                </p:tgtEl>
              </p:cMediaNode>
            </p:audio>
          </p:childTnLst>
        </p:cTn>
      </p:par>
    </p:tnLst>
    <p:bldLst>
      <p:bldP spid="7" grpId="0" animBg="1"/>
      <p:bldP spid="5" grpId="0" animBg="1"/>
      <p:bldP spid="6"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175C0E-CBB7-4FB6-8C08-8A9205A69E20}"/>
              </a:ext>
            </a:extLst>
          </p:cNvPr>
          <p:cNvSpPr>
            <a:spLocks noGrp="1"/>
          </p:cNvSpPr>
          <p:nvPr>
            <p:ph type="title"/>
          </p:nvPr>
        </p:nvSpPr>
        <p:spPr>
          <a:xfrm>
            <a:off x="286965" y="274638"/>
            <a:ext cx="8640960" cy="1143000"/>
          </a:xfrm>
        </p:spPr>
        <p:txBody>
          <a:bodyPr>
            <a:normAutofit/>
          </a:bodyPr>
          <a:lstStyle/>
          <a:p>
            <a:r>
              <a:rPr lang="ja-JP" altLang="en-US" sz="3200" b="1" dirty="0">
                <a:solidFill>
                  <a:prstClr val="black"/>
                </a:solidFill>
                <a:latin typeface="Meiryo UI" panose="020B0604030504040204" pitchFamily="50" charset="-128"/>
                <a:ea typeface="Meiryo UI" panose="020B0604030504040204" pitchFamily="50" charset="-128"/>
              </a:rPr>
              <a:t>８．</a:t>
            </a:r>
            <a:r>
              <a:rPr lang="en-US" altLang="ja-JP" sz="3200" b="1" dirty="0">
                <a:solidFill>
                  <a:prstClr val="black"/>
                </a:solidFill>
                <a:latin typeface="Meiryo UI" panose="020B0604030504040204" pitchFamily="50" charset="-128"/>
                <a:ea typeface="Meiryo UI" panose="020B0604030504040204" pitchFamily="50" charset="-128"/>
              </a:rPr>
              <a:t>37</a:t>
            </a:r>
            <a:r>
              <a:rPr lang="ja-JP" altLang="en-US" sz="3200" b="1" dirty="0">
                <a:solidFill>
                  <a:prstClr val="black"/>
                </a:solidFill>
                <a:latin typeface="Meiryo UI" panose="020B0604030504040204" pitchFamily="50" charset="-128"/>
                <a:ea typeface="Meiryo UI" panose="020B0604030504040204" pitchFamily="50" charset="-128"/>
              </a:rPr>
              <a:t>条書面の記載内容（絶対的記載事項）</a:t>
            </a:r>
            <a:endParaRPr kumimoji="1" lang="ja-JP" altLang="en-US" sz="3200" b="1"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F6E69FB3-6AE1-4196-9F08-FF284FEFCC8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7" name="四角形: 角を丸くする 6">
            <a:extLst>
              <a:ext uri="{FF2B5EF4-FFF2-40B4-BE49-F238E27FC236}">
                <a16:creationId xmlns:a16="http://schemas.microsoft.com/office/drawing/2014/main" id="{CB673598-171D-4297-9FBE-06D08E3F3A98}"/>
              </a:ext>
            </a:extLst>
          </p:cNvPr>
          <p:cNvSpPr/>
          <p:nvPr/>
        </p:nvSpPr>
        <p:spPr>
          <a:xfrm>
            <a:off x="274390" y="1542357"/>
            <a:ext cx="8640960" cy="131058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37</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条書面（契約書）の記載事項は、次のとおりです。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絶対的記載事項</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」とは、</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37</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条書面（契約書）において、</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必ず記載しなければならない事項</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です。この絶対的記載事項は、</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37</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条書面特有の内容であり、</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35</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条書面（重要事項説明書）には記載されません。</a:t>
            </a:r>
          </a:p>
        </p:txBody>
      </p:sp>
      <p:sp>
        <p:nvSpPr>
          <p:cNvPr id="5" name="四角形: 角を丸くする 4">
            <a:extLst>
              <a:ext uri="{FF2B5EF4-FFF2-40B4-BE49-F238E27FC236}">
                <a16:creationId xmlns:a16="http://schemas.microsoft.com/office/drawing/2014/main" id="{A638CB33-55C6-4794-ADB6-A118EA3AD03B}"/>
              </a:ext>
            </a:extLst>
          </p:cNvPr>
          <p:cNvSpPr/>
          <p:nvPr/>
        </p:nvSpPr>
        <p:spPr>
          <a:xfrm>
            <a:off x="274391" y="2977656"/>
            <a:ext cx="8665850" cy="331236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①契約当事者の</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氏名・住所</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②宅地建物を特定するために必要な表示（</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所在地番</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③当該建物が既存の建物（</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中古の建物</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）であるときは、建物構造耐力上主</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Meiryo UI" panose="020B0604030504040204" pitchFamily="50" charset="-128"/>
                <a:ea typeface="Meiryo UI" panose="020B0604030504040204" pitchFamily="50" charset="-128"/>
              </a:rPr>
              <a:t>　</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要な部分等の状況について、</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当事者の双方が確認した事項</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④</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代金等の額・支払方法・支払時期</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⑤</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引渡しの時期</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⑥</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移転登記の申請時期</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（賃貸借契約の場合は記載不要です）</a:t>
            </a:r>
          </a:p>
        </p:txBody>
      </p:sp>
      <p:pic>
        <p:nvPicPr>
          <p:cNvPr id="11" name="オーディオ 10">
            <a:hlinkClick r:id="" action="ppaction://media"/>
            <a:extLst>
              <a:ext uri="{FF2B5EF4-FFF2-40B4-BE49-F238E27FC236}">
                <a16:creationId xmlns:a16="http://schemas.microsoft.com/office/drawing/2014/main" id="{4AD46ADB-42AD-4FF6-9AE6-81F26F1B052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212797089"/>
      </p:ext>
    </p:extLst>
  </p:cSld>
  <p:clrMapOvr>
    <a:masterClrMapping/>
  </p:clrMapOvr>
  <mc:AlternateContent xmlns:mc="http://schemas.openxmlformats.org/markup-compatibility/2006" xmlns:p14="http://schemas.microsoft.com/office/powerpoint/2010/main">
    <mc:Choice Requires="p14">
      <p:transition spd="slow" p14:dur="2000" advTm="109416"/>
    </mc:Choice>
    <mc:Fallback xmlns="">
      <p:transition spd="slow" advTm="109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1"/>
                </p:tgtEl>
              </p:cMediaNode>
            </p:audio>
          </p:childTnLst>
        </p:cTn>
      </p:par>
    </p:tnLst>
    <p:bldLst>
      <p:bldP spid="7" grpId="0" animBg="1"/>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9|30.8|1.1"/>
</p:tagLst>
</file>

<file path=ppt/tags/tag10.xml><?xml version="1.0" encoding="utf-8"?>
<p:tagLst xmlns:a="http://schemas.openxmlformats.org/drawingml/2006/main" xmlns:r="http://schemas.openxmlformats.org/officeDocument/2006/relationships" xmlns:p="http://schemas.openxmlformats.org/presentationml/2006/main">
  <p:tag name="TIMING" val="|7.4|28.3"/>
</p:tagLst>
</file>

<file path=ppt/tags/tag11.xml><?xml version="1.0" encoding="utf-8"?>
<p:tagLst xmlns:a="http://schemas.openxmlformats.org/drawingml/2006/main" xmlns:r="http://schemas.openxmlformats.org/officeDocument/2006/relationships" xmlns:p="http://schemas.openxmlformats.org/presentationml/2006/main">
  <p:tag name="TIMING" val="|12.1|24.3"/>
</p:tagLst>
</file>

<file path=ppt/tags/tag12.xml><?xml version="1.0" encoding="utf-8"?>
<p:tagLst xmlns:a="http://schemas.openxmlformats.org/drawingml/2006/main" xmlns:r="http://schemas.openxmlformats.org/officeDocument/2006/relationships" xmlns:p="http://schemas.openxmlformats.org/presentationml/2006/main">
  <p:tag name="TIMING" val="|6.8|1.7|12.8"/>
</p:tagLst>
</file>

<file path=ppt/tags/tag13.xml><?xml version="1.0" encoding="utf-8"?>
<p:tagLst xmlns:a="http://schemas.openxmlformats.org/drawingml/2006/main" xmlns:r="http://schemas.openxmlformats.org/officeDocument/2006/relationships" xmlns:p="http://schemas.openxmlformats.org/presentationml/2006/main">
  <p:tag name="TIMING" val="|4.9|52.6"/>
</p:tagLst>
</file>

<file path=ppt/tags/tag14.xml><?xml version="1.0" encoding="utf-8"?>
<p:tagLst xmlns:a="http://schemas.openxmlformats.org/drawingml/2006/main" xmlns:r="http://schemas.openxmlformats.org/officeDocument/2006/relationships" xmlns:p="http://schemas.openxmlformats.org/presentationml/2006/main">
  <p:tag name="TIMING" val="|10.7|22.8"/>
</p:tagLst>
</file>

<file path=ppt/tags/tag15.xml><?xml version="1.0" encoding="utf-8"?>
<p:tagLst xmlns:a="http://schemas.openxmlformats.org/drawingml/2006/main" xmlns:r="http://schemas.openxmlformats.org/officeDocument/2006/relationships" xmlns:p="http://schemas.openxmlformats.org/presentationml/2006/main">
  <p:tag name="TIMING" val="|6.2|28"/>
</p:tagLst>
</file>

<file path=ppt/tags/tag16.xml><?xml version="1.0" encoding="utf-8"?>
<p:tagLst xmlns:a="http://schemas.openxmlformats.org/drawingml/2006/main" xmlns:r="http://schemas.openxmlformats.org/officeDocument/2006/relationships" xmlns:p="http://schemas.openxmlformats.org/presentationml/2006/main">
  <p:tag name="TIMING" val="|8.6|35.3|1.2"/>
</p:tagLst>
</file>

<file path=ppt/tags/tag17.xml><?xml version="1.0" encoding="utf-8"?>
<p:tagLst xmlns:a="http://schemas.openxmlformats.org/drawingml/2006/main" xmlns:r="http://schemas.openxmlformats.org/officeDocument/2006/relationships" xmlns:p="http://schemas.openxmlformats.org/presentationml/2006/main">
  <p:tag name="TIMING" val="|4.6|37.7|0.8"/>
</p:tagLst>
</file>

<file path=ppt/tags/tag18.xml><?xml version="1.0" encoding="utf-8"?>
<p:tagLst xmlns:a="http://schemas.openxmlformats.org/drawingml/2006/main" xmlns:r="http://schemas.openxmlformats.org/officeDocument/2006/relationships" xmlns:p="http://schemas.openxmlformats.org/presentationml/2006/main">
  <p:tag name="TIMING" val="|5.1|1.1|19.8|1.1|17.9"/>
</p:tagLst>
</file>

<file path=ppt/tags/tag19.xml><?xml version="1.0" encoding="utf-8"?>
<p:tagLst xmlns:a="http://schemas.openxmlformats.org/drawingml/2006/main" xmlns:r="http://schemas.openxmlformats.org/officeDocument/2006/relationships" xmlns:p="http://schemas.openxmlformats.org/presentationml/2006/main">
  <p:tag name="TIMING" val="|6.7|10|1.2"/>
</p:tagLst>
</file>

<file path=ppt/tags/tag2.xml><?xml version="1.0" encoding="utf-8"?>
<p:tagLst xmlns:a="http://schemas.openxmlformats.org/drawingml/2006/main" xmlns:r="http://schemas.openxmlformats.org/officeDocument/2006/relationships" xmlns:p="http://schemas.openxmlformats.org/presentationml/2006/main">
  <p:tag name="TIMING" val="|7|28.5|1"/>
</p:tagLst>
</file>

<file path=ppt/tags/tag20.xml><?xml version="1.0" encoding="utf-8"?>
<p:tagLst xmlns:a="http://schemas.openxmlformats.org/drawingml/2006/main" xmlns:r="http://schemas.openxmlformats.org/officeDocument/2006/relationships" xmlns:p="http://schemas.openxmlformats.org/presentationml/2006/main">
  <p:tag name="TIMING" val="|7.9|12|1.1"/>
</p:tagLst>
</file>

<file path=ppt/tags/tag21.xml><?xml version="1.0" encoding="utf-8"?>
<p:tagLst xmlns:a="http://schemas.openxmlformats.org/drawingml/2006/main" xmlns:r="http://schemas.openxmlformats.org/officeDocument/2006/relationships" xmlns:p="http://schemas.openxmlformats.org/presentationml/2006/main">
  <p:tag name="TIMING" val="|7.8|1.1"/>
</p:tagLst>
</file>

<file path=ppt/tags/tag22.xml><?xml version="1.0" encoding="utf-8"?>
<p:tagLst xmlns:a="http://schemas.openxmlformats.org/drawingml/2006/main" xmlns:r="http://schemas.openxmlformats.org/officeDocument/2006/relationships" xmlns:p="http://schemas.openxmlformats.org/presentationml/2006/main">
  <p:tag name="TIMING" val="|8.4|11.7"/>
</p:tagLst>
</file>

<file path=ppt/tags/tag3.xml><?xml version="1.0" encoding="utf-8"?>
<p:tagLst xmlns:a="http://schemas.openxmlformats.org/drawingml/2006/main" xmlns:r="http://schemas.openxmlformats.org/officeDocument/2006/relationships" xmlns:p="http://schemas.openxmlformats.org/presentationml/2006/main">
  <p:tag name="TIMING" val="|7.5|26.9"/>
</p:tagLst>
</file>

<file path=ppt/tags/tag4.xml><?xml version="1.0" encoding="utf-8"?>
<p:tagLst xmlns:a="http://schemas.openxmlformats.org/drawingml/2006/main" xmlns:r="http://schemas.openxmlformats.org/officeDocument/2006/relationships" xmlns:p="http://schemas.openxmlformats.org/presentationml/2006/main">
  <p:tag name="TIMING" val="|8.8|39.2|3.7"/>
</p:tagLst>
</file>

<file path=ppt/tags/tag5.xml><?xml version="1.0" encoding="utf-8"?>
<p:tagLst xmlns:a="http://schemas.openxmlformats.org/drawingml/2006/main" xmlns:r="http://schemas.openxmlformats.org/officeDocument/2006/relationships" xmlns:p="http://schemas.openxmlformats.org/presentationml/2006/main">
  <p:tag name="TIMING" val="|4.9|38.7"/>
</p:tagLst>
</file>

<file path=ppt/tags/tag6.xml><?xml version="1.0" encoding="utf-8"?>
<p:tagLst xmlns:a="http://schemas.openxmlformats.org/drawingml/2006/main" xmlns:r="http://schemas.openxmlformats.org/officeDocument/2006/relationships" xmlns:p="http://schemas.openxmlformats.org/presentationml/2006/main">
  <p:tag name="TIMING" val="|8.3|1.7|19.1|23.2"/>
</p:tagLst>
</file>

<file path=ppt/tags/tag7.xml><?xml version="1.0" encoding="utf-8"?>
<p:tagLst xmlns:a="http://schemas.openxmlformats.org/drawingml/2006/main" xmlns:r="http://schemas.openxmlformats.org/officeDocument/2006/relationships" xmlns:p="http://schemas.openxmlformats.org/presentationml/2006/main">
  <p:tag name="TIMING" val="|7.3|18.3|20.5|13.2"/>
</p:tagLst>
</file>

<file path=ppt/tags/tag8.xml><?xml version="1.0" encoding="utf-8"?>
<p:tagLst xmlns:a="http://schemas.openxmlformats.org/drawingml/2006/main" xmlns:r="http://schemas.openxmlformats.org/officeDocument/2006/relationships" xmlns:p="http://schemas.openxmlformats.org/presentationml/2006/main">
  <p:tag name="TIMING" val="|10.8|35.8"/>
</p:tagLst>
</file>

<file path=ppt/tags/tag9.xml><?xml version="1.0" encoding="utf-8"?>
<p:tagLst xmlns:a="http://schemas.openxmlformats.org/drawingml/2006/main" xmlns:r="http://schemas.openxmlformats.org/officeDocument/2006/relationships" xmlns:p="http://schemas.openxmlformats.org/presentationml/2006/main">
  <p:tag name="TIMING" val="|9.7|37.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ジャパネスク">
  <a:themeElements>
    <a:clrScheme name="ジャパネスク">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ジャパネスク">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ジャパネスク">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Equity</Template>
  <TotalTime>1645</TotalTime>
  <Words>3285</Words>
  <Application>Microsoft Office PowerPoint</Application>
  <PresentationFormat>画面に合わせる (4:3)</PresentationFormat>
  <Paragraphs>242</Paragraphs>
  <Slides>23</Slides>
  <Notes>1</Notes>
  <HiddenSlides>0</HiddenSlides>
  <MMClips>23</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23</vt:i4>
      </vt:variant>
    </vt:vector>
  </HeadingPairs>
  <TitlesOfParts>
    <vt:vector size="29" baseType="lpstr">
      <vt:lpstr>Meiryo UI</vt:lpstr>
      <vt:lpstr>Calibri</vt:lpstr>
      <vt:lpstr>Franklin Gothic Book</vt:lpstr>
      <vt:lpstr>Perpetua</vt:lpstr>
      <vt:lpstr>Wingdings 2</vt:lpstr>
      <vt:lpstr>ジャパネスク</vt:lpstr>
      <vt:lpstr> 不動産法特論⑪ </vt:lpstr>
      <vt:lpstr>１．未完成物件の契約締結時期の制限</vt:lpstr>
      <vt:lpstr>２．未完成物件の契約締結時期の制限</vt:lpstr>
      <vt:lpstr>３．未完成物件の契約締結時期の制限</vt:lpstr>
      <vt:lpstr>４．契約内容記載書面（37条書面）の交付</vt:lpstr>
      <vt:lpstr>５．契約内容記載書面の交付</vt:lpstr>
      <vt:lpstr>６．契約内容記載書面交付の相手方</vt:lpstr>
      <vt:lpstr>７．契約内容記載書面（37条書面）</vt:lpstr>
      <vt:lpstr>８．37条書面の記載内容（絶対的記載事項）</vt:lpstr>
      <vt:lpstr>９．37条書面の記載内容（任意的記載事項）</vt:lpstr>
      <vt:lpstr>10．広告の規制・誇大広告の禁止</vt:lpstr>
      <vt:lpstr>11．取引態様の明示義務・未完成物件の広告の規制</vt:lpstr>
      <vt:lpstr>12．未完成物件規制の比較</vt:lpstr>
      <vt:lpstr>13．秘密保持義務</vt:lpstr>
      <vt:lpstr>14．不当な履行遅延の禁止・重要な事実の告知義務</vt:lpstr>
      <vt:lpstr>15．名簿・帳簿</vt:lpstr>
      <vt:lpstr>16．従業者証明書の携帯義務・標識の掲示義務</vt:lpstr>
      <vt:lpstr>17．案内所の届出義務</vt:lpstr>
      <vt:lpstr>18．案内所の届出方法</vt:lpstr>
      <vt:lpstr>19．案内所等の標識</vt:lpstr>
      <vt:lpstr>20．手付貸与等による契約締結の誘引の禁止</vt:lpstr>
      <vt:lpstr>21．契約締結に際しての不適正な行為の禁止</vt:lpstr>
      <vt:lpstr>22．契約締結等に際しての不適正な行為の禁止</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宅建業法</dc:title>
  <dc:creator>matsunaga</dc:creator>
  <cp:lastModifiedBy>MATSUNAGA</cp:lastModifiedBy>
  <cp:revision>172</cp:revision>
  <cp:lastPrinted>2023-06-29T06:13:55Z</cp:lastPrinted>
  <dcterms:created xsi:type="dcterms:W3CDTF">2015-02-01T15:02:23Z</dcterms:created>
  <dcterms:modified xsi:type="dcterms:W3CDTF">2025-02-06T01:19:50Z</dcterms:modified>
</cp:coreProperties>
</file>