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62" r:id="rId3"/>
    <p:sldId id="315" r:id="rId4"/>
    <p:sldId id="316" r:id="rId5"/>
    <p:sldId id="317" r:id="rId6"/>
    <p:sldId id="318" r:id="rId7"/>
    <p:sldId id="319" r:id="rId8"/>
    <p:sldId id="320" r:id="rId9"/>
    <p:sldId id="321" r:id="rId10"/>
    <p:sldId id="308" r:id="rId11"/>
    <p:sldId id="322" r:id="rId12"/>
    <p:sldId id="323" r:id="rId13"/>
    <p:sldId id="324" r:id="rId14"/>
    <p:sldId id="325" r:id="rId15"/>
    <p:sldId id="326" r:id="rId16"/>
    <p:sldId id="327" r:id="rId17"/>
    <p:sldId id="328" r:id="rId18"/>
    <p:sldId id="329" r:id="rId19"/>
    <p:sldId id="330" r:id="rId20"/>
    <p:sldId id="331" r:id="rId21"/>
    <p:sldId id="332" r:id="rId22"/>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BDDE847E-0BB6-4151-876A-34722EC49E07}" type="datetimeFigureOut">
              <a:rPr kumimoji="1" lang="ja-JP" altLang="en-US" smtClean="0"/>
              <a:t>2025/2/6</a:t>
            </a:fld>
            <a:endParaRPr kumimoji="1" lang="ja-JP" altLang="en-US"/>
          </a:p>
        </p:txBody>
      </p:sp>
      <p:sp>
        <p:nvSpPr>
          <p:cNvPr id="4" name="フッター プレースホルダー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7443A8F3-B1D8-44F9-AAA5-77CF6BDF2420}" type="slidenum">
              <a:rPr kumimoji="1" lang="ja-JP" altLang="en-US" smtClean="0"/>
              <a:t>‹#›</a:t>
            </a:fld>
            <a:endParaRPr kumimoji="1" lang="ja-JP" altLang="en-US"/>
          </a:p>
        </p:txBody>
      </p:sp>
    </p:spTree>
    <p:extLst>
      <p:ext uri="{BB962C8B-B14F-4D97-AF65-F5344CB8AC3E}">
        <p14:creationId xmlns:p14="http://schemas.microsoft.com/office/powerpoint/2010/main" val="1045000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9EEAFF84-AF8E-48DB-B1F4-F4004D0BCCCC}" type="datetimeFigureOut">
              <a:rPr kumimoji="1" lang="ja-JP" altLang="en-US" smtClean="0"/>
              <a:t>2025/2/6</a:t>
            </a:fld>
            <a:endParaRPr kumimoji="1" lang="ja-JP" altLang="en-US"/>
          </a:p>
        </p:txBody>
      </p:sp>
      <p:sp>
        <p:nvSpPr>
          <p:cNvPr id="4" name="スライド イメージ プレースホルダー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696FEB13-87E9-4CA7-84EA-82C9779E3582}" type="slidenum">
              <a:rPr kumimoji="1" lang="ja-JP" altLang="en-US" smtClean="0"/>
              <a:t>‹#›</a:t>
            </a:fld>
            <a:endParaRPr kumimoji="1" lang="ja-JP" altLang="en-US"/>
          </a:p>
        </p:txBody>
      </p:sp>
    </p:spTree>
    <p:extLst>
      <p:ext uri="{BB962C8B-B14F-4D97-AF65-F5344CB8AC3E}">
        <p14:creationId xmlns:p14="http://schemas.microsoft.com/office/powerpoint/2010/main" val="3996529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F430072C-FD40-4C3B-B5E4-4EAA213B82D9}" type="datetime1">
              <a:rPr kumimoji="1" lang="ja-JP" altLang="en-US" smtClean="0"/>
              <a:t>2025/2/6</a:t>
            </a:fld>
            <a:endParaRPr kumimoji="1" lang="ja-JP" altLang="en-US"/>
          </a:p>
        </p:txBody>
      </p:sp>
      <p:sp>
        <p:nvSpPr>
          <p:cNvPr id="17" name="フッター プレースホルダー 16"/>
          <p:cNvSpPr>
            <a:spLocks noGrp="1"/>
          </p:cNvSpPr>
          <p:nvPr>
            <p:ph type="ftr" sz="quarter" idx="11"/>
          </p:nvPr>
        </p:nvSpPr>
        <p:spPr/>
        <p:txBody>
          <a:bodyPr/>
          <a:lstStyle/>
          <a:p>
            <a:endParaRPr kumimoji="1" lang="ja-JP" alt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D73BF74F-ADAC-4014-B165-61D674A3450C}" type="slidenum">
              <a:rPr kumimoji="1" lang="ja-JP" altLang="en-US" smtClean="0"/>
              <a:t>‹#›</a:t>
            </a:fld>
            <a:endParaRPr kumimoji="1" lang="ja-JP" alt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34C16F56-865D-4D91-AFF5-0E1DBD9B49A6}"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99BD41A6-212B-4A9F-8F7F-10780DA4F063}"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4D9CB914-2898-4F5A-9730-3E27CF77D26E}"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A9EF43DF-AD32-4862-8494-D1DEBA4F5D31}"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kumimoji="1" lang="ja-JP" alt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BBB3F0DD-FDC6-493C-80BD-5A7165DB4213}"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3FBB57F2-CA4F-485B-8E5E-285F29323F89}" type="datetime1">
              <a:rPr kumimoji="1" lang="ja-JP" altLang="en-US" smtClean="0"/>
              <a:t>2025/2/6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EA98CE15-D983-4315-8183-DE151D35BD44}" type="datetime1">
              <a:rPr kumimoji="1" lang="ja-JP" altLang="en-US" smtClean="0"/>
              <a:t>2025/2/6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09B1729-EDC2-442D-ACC8-7674499C2EB7}" type="datetime1">
              <a:rPr kumimoji="1" lang="ja-JP" altLang="en-US" smtClean="0"/>
              <a:t>2025/2/6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512124B5-5989-4627-9E51-515DF35AC6D8}"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64786F4C-86B8-4883-9B7D-5F873A12EBD4}"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kumimoji="1" lang="ja-JP" alt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B451F87-C7C1-403E-BBBE-F266F84AFE16}" type="datetime1">
              <a:rPr kumimoji="1" lang="ja-JP" altLang="en-US" smtClean="0"/>
              <a:t>2025/2/6</a:t>
            </a:fld>
            <a:endParaRPr kumimoji="1" lang="ja-JP" alt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73BF74F-ADAC-4014-B165-61D674A3450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svg"/><Relationship Id="rId3" Type="http://schemas.openxmlformats.org/officeDocument/2006/relationships/audio" Target="../media/media11.m4a"/><Relationship Id="rId7" Type="http://schemas.openxmlformats.org/officeDocument/2006/relationships/image" Target="../media/image9.png"/><Relationship Id="rId12" Type="http://schemas.openxmlformats.org/officeDocument/2006/relationships/image" Target="../media/image20.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8.svg"/><Relationship Id="rId11" Type="http://schemas.openxmlformats.org/officeDocument/2006/relationships/image" Target="../media/image19.sv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1.jpe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22.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audio" Target="../media/media14.m4a"/><Relationship Id="rId7" Type="http://schemas.openxmlformats.org/officeDocument/2006/relationships/image" Target="../media/image23.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2.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15.m4a"/><Relationship Id="rId7" Type="http://schemas.openxmlformats.org/officeDocument/2006/relationships/image" Target="../media/image20.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16.m4a"/><Relationship Id="rId7" Type="http://schemas.openxmlformats.org/officeDocument/2006/relationships/image" Target="../media/image20.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2.sv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17.m4a"/><Relationship Id="rId7" Type="http://schemas.openxmlformats.org/officeDocument/2006/relationships/image" Target="../media/image20.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18.m4a"/><Relationship Id="rId7" Type="http://schemas.openxmlformats.org/officeDocument/2006/relationships/image" Target="../media/image20.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19.m4a"/><Relationship Id="rId7" Type="http://schemas.openxmlformats.org/officeDocument/2006/relationships/image" Target="../media/image20.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20.m4a"/><Relationship Id="rId7" Type="http://schemas.openxmlformats.org/officeDocument/2006/relationships/image" Target="../media/image20.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media21.m4a"/><Relationship Id="rId7" Type="http://schemas.openxmlformats.org/officeDocument/2006/relationships/image" Target="../media/image20.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6.svg"/><Relationship Id="rId3" Type="http://schemas.openxmlformats.org/officeDocument/2006/relationships/audio" Target="../media/media7.m4a"/><Relationship Id="rId7" Type="http://schemas.openxmlformats.org/officeDocument/2006/relationships/image" Target="../media/image9.png"/><Relationship Id="rId12"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8.svg"/><Relationship Id="rId11"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1.jpe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9.png"/><Relationship Id="rId12" Type="http://schemas.openxmlformats.org/officeDocument/2006/relationships/image" Target="../media/image16.sv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8.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normAutofit/>
          </a:bodyPr>
          <a:lstStyle/>
          <a:p>
            <a:r>
              <a:rPr lang="ja-JP" altLang="en-US" sz="4400" b="1" dirty="0">
                <a:solidFill>
                  <a:schemeClr val="tx1"/>
                </a:solidFill>
                <a:latin typeface="Meiryo UI" panose="020B0604030504040204" pitchFamily="50" charset="-128"/>
                <a:ea typeface="Meiryo UI" panose="020B0604030504040204" pitchFamily="50" charset="-128"/>
              </a:rPr>
              <a:t>８種類制限①</a:t>
            </a:r>
          </a:p>
        </p:txBody>
      </p:sp>
      <p:sp>
        <p:nvSpPr>
          <p:cNvPr id="2" name="タイトル 1"/>
          <p:cNvSpPr>
            <a:spLocks noGrp="1"/>
          </p:cNvSpPr>
          <p:nvPr>
            <p:ph type="ctrTitle"/>
          </p:nvPr>
        </p:nvSpPr>
        <p:spPr/>
        <p:txBody>
          <a:bodyPr>
            <a:noAutofit/>
          </a:bodyPr>
          <a:lstStyle/>
          <a:p>
            <a:r>
              <a:rPr lang="ja-JP" altLang="en-US" sz="4400" b="1" dirty="0">
                <a:solidFill>
                  <a:schemeClr val="tx1"/>
                </a:solidFill>
                <a:latin typeface="Meiryo UI" panose="020B0604030504040204" pitchFamily="50" charset="-128"/>
                <a:ea typeface="Meiryo UI" panose="020B0604030504040204" pitchFamily="50" charset="-128"/>
              </a:rPr>
              <a:t>不動産法特論⑫</a:t>
            </a: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1</a:t>
            </a:fld>
            <a:endParaRPr kumimoji="1" lang="ja-JP" altLang="en-US"/>
          </a:p>
        </p:txBody>
      </p:sp>
      <p:pic>
        <p:nvPicPr>
          <p:cNvPr id="4" name="オーディオ 3">
            <a:hlinkClick r:id="" action="ppaction://media"/>
            <a:extLst>
              <a:ext uri="{FF2B5EF4-FFF2-40B4-BE49-F238E27FC236}">
                <a16:creationId xmlns:a16="http://schemas.microsoft.com/office/drawing/2014/main" id="{EE2A6D16-7DFD-4C84-BEB1-CCF0E54A5C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892818"/>
      </p:ext>
    </p:extLst>
  </p:cSld>
  <p:clrMapOvr>
    <a:masterClrMapping/>
  </p:clrMapOvr>
  <mc:AlternateContent xmlns:mc="http://schemas.openxmlformats.org/markup-compatibility/2006" xmlns:p14="http://schemas.microsoft.com/office/powerpoint/2010/main">
    <mc:Choice Requires="p14">
      <p:transition spd="slow" p14:dur="2000" advTm="12842"/>
    </mc:Choice>
    <mc:Fallback xmlns="">
      <p:transition spd="slow" advTm="1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400" b="1" dirty="0">
                <a:solidFill>
                  <a:prstClr val="black"/>
                </a:solidFill>
                <a:latin typeface="Meiryo UI" panose="020B0604030504040204" pitchFamily="50" charset="-128"/>
                <a:ea typeface="Meiryo UI" panose="020B0604030504040204" pitchFamily="50" charset="-128"/>
              </a:rPr>
              <a:t>９．告知書による告知がされた場合のクーリング・オフ期間</a:t>
            </a:r>
            <a:endParaRPr kumimoji="1" lang="ja-JP" altLang="en-US" sz="2400" b="1" dirty="0">
              <a:latin typeface="Meiryo UI" panose="020B0604030504040204" pitchFamily="50" charset="-128"/>
              <a:ea typeface="Meiryo UI" panose="020B0604030504040204" pitchFamily="50" charset="-128"/>
            </a:endParaRPr>
          </a:p>
        </p:txBody>
      </p:sp>
      <p:pic>
        <p:nvPicPr>
          <p:cNvPr id="4" name="コンテンツ プレースホルダー 3">
            <a:extLst>
              <a:ext uri="{FF2B5EF4-FFF2-40B4-BE49-F238E27FC236}">
                <a16:creationId xmlns:a16="http://schemas.microsoft.com/office/drawing/2014/main" id="{4B6FCA04-D3E8-402D-BC07-E6B287C5CC4F}"/>
              </a:ext>
            </a:extLst>
          </p:cNvPr>
          <p:cNvPicPr>
            <a:picLocks noGrp="1" noChangeAspect="1"/>
          </p:cNvPicPr>
          <p:nvPr>
            <p:ph sz="quarter" idx="1"/>
          </p:nvPr>
        </p:nvPicPr>
        <p:blipFill>
          <a:blip r:embed="rId5"/>
          <a:stretch>
            <a:fillRect/>
          </a:stretch>
        </p:blipFill>
        <p:spPr>
          <a:xfrm>
            <a:off x="686321" y="2204864"/>
            <a:ext cx="7978775" cy="2191723"/>
          </a:xfrm>
          <a:prstGeom prst="rect">
            <a:avLst/>
          </a:prstGeom>
        </p:spPr>
      </p:pic>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10</a:t>
            </a:fld>
            <a:endParaRPr kumimoji="1" lang="ja-JP" altLang="en-US"/>
          </a:p>
        </p:txBody>
      </p:sp>
      <p:pic>
        <p:nvPicPr>
          <p:cNvPr id="9" name="オーディオ 8">
            <a:hlinkClick r:id="" action="ppaction://media"/>
            <a:extLst>
              <a:ext uri="{FF2B5EF4-FFF2-40B4-BE49-F238E27FC236}">
                <a16:creationId xmlns:a16="http://schemas.microsoft.com/office/drawing/2014/main" id="{DE160F10-4C12-4B5D-9F9A-49451D1ADC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31285667"/>
      </p:ext>
    </p:extLst>
  </p:cSld>
  <p:clrMapOvr>
    <a:masterClrMapping/>
  </p:clrMapOvr>
  <mc:AlternateContent xmlns:mc="http://schemas.openxmlformats.org/markup-compatibility/2006" xmlns:p14="http://schemas.microsoft.com/office/powerpoint/2010/main">
    <mc:Choice Requires="p14">
      <p:transition spd="slow" p14:dur="2000" advTm="44286"/>
    </mc:Choice>
    <mc:Fallback xmlns="">
      <p:transition spd="slow" advTm="4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10</a:t>
            </a:r>
            <a:r>
              <a:rPr lang="ja-JP" altLang="en-US" sz="3200" b="1" dirty="0">
                <a:solidFill>
                  <a:prstClr val="black"/>
                </a:solidFill>
                <a:latin typeface="Meiryo UI" panose="020B0604030504040204" pitchFamily="50" charset="-128"/>
                <a:ea typeface="Meiryo UI" panose="020B0604030504040204" pitchFamily="50" charset="-128"/>
              </a:rPr>
              <a:t>．クーリング・オフの例外</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2"/>
            <a:ext cx="8640960" cy="16233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また、宅建業者の事務所等以外で買受けの申込みを行っても、買主が「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代金額の全額を支払い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かつ</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物件の引渡しを受けた</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クーリング・オフはできません</a:t>
            </a:r>
            <a:r>
              <a:rPr lang="ja-JP" altLang="en-US" sz="2000" b="1" dirty="0">
                <a:solidFill>
                  <a:prstClr val="black"/>
                </a:solidFill>
                <a:latin typeface="Meiryo UI" panose="020B0604030504040204" pitchFamily="50" charset="-128"/>
                <a:ea typeface="Meiryo UI" panose="020B0604030504040204" pitchFamily="50" charset="-128"/>
              </a:rPr>
              <a:t>。これは、当該売買契約の履行が済んだ状況です。買受けの申込みを事務所で行わなかったというだけで、履行された契約を覆すことは多くのリスクがあるため認められません。</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a:extLst>
              <a:ext uri="{FF2B5EF4-FFF2-40B4-BE49-F238E27FC236}">
                <a16:creationId xmlns:a16="http://schemas.microsoft.com/office/drawing/2014/main" id="{C96B83EA-ED41-42CD-8491-ED23426E04EA}"/>
              </a:ext>
            </a:extLst>
          </p:cNvPr>
          <p:cNvGrpSpPr/>
          <p:nvPr/>
        </p:nvGrpSpPr>
        <p:grpSpPr>
          <a:xfrm>
            <a:off x="1365748" y="3308779"/>
            <a:ext cx="7166692" cy="3553695"/>
            <a:chOff x="1365748" y="3308779"/>
            <a:chExt cx="7166692" cy="3553695"/>
          </a:xfrm>
        </p:grpSpPr>
        <p:pic>
          <p:nvPicPr>
            <p:cNvPr id="9" name="グラフィックス 8" descr="男性のプロフィール 単色塗りつぶし">
              <a:extLst>
                <a:ext uri="{FF2B5EF4-FFF2-40B4-BE49-F238E27FC236}">
                  <a16:creationId xmlns:a16="http://schemas.microsoft.com/office/drawing/2014/main" id="{9EEB598E-9263-45F4-82EB-4A9FAA736F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5484" y="4226543"/>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F85240EA-2414-4F83-BC48-A076A44DE3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4630" y="4284437"/>
              <a:ext cx="914400" cy="914400"/>
            </a:xfrm>
            <a:prstGeom prst="rect">
              <a:avLst/>
            </a:prstGeom>
          </p:spPr>
        </p:pic>
        <p:pic>
          <p:nvPicPr>
            <p:cNvPr id="11" name="Picture 2" descr="ベクトル カフェ アイコン レストラン 料理 飲み物 アイコン シルエット ベクトル デザイン イラスト">
              <a:extLst>
                <a:ext uri="{FF2B5EF4-FFF2-40B4-BE49-F238E27FC236}">
                  <a16:creationId xmlns:a16="http://schemas.microsoft.com/office/drawing/2014/main" id="{B36513B4-2B65-4D6D-A939-AE14DCF437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0" t="4572" r="48614" b="70550"/>
            <a:stretch/>
          </p:blipFill>
          <p:spPr bwMode="auto">
            <a:xfrm>
              <a:off x="3699279" y="3629355"/>
              <a:ext cx="977851" cy="90304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13802739-23BC-4CBD-A91C-D8D7EA6980AB}"/>
                </a:ext>
              </a:extLst>
            </p:cNvPr>
            <p:cNvSpPr txBox="1"/>
            <p:nvPr/>
          </p:nvSpPr>
          <p:spPr>
            <a:xfrm>
              <a:off x="1365748" y="4265746"/>
              <a:ext cx="134402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宅建業者（売主）</a:t>
              </a:r>
            </a:p>
          </p:txBody>
        </p:sp>
        <p:sp>
          <p:nvSpPr>
            <p:cNvPr id="13" name="テキスト ボックス 12">
              <a:extLst>
                <a:ext uri="{FF2B5EF4-FFF2-40B4-BE49-F238E27FC236}">
                  <a16:creationId xmlns:a16="http://schemas.microsoft.com/office/drawing/2014/main" id="{FCD236E7-2EDD-45BD-8C80-A0770B325BF8}"/>
                </a:ext>
              </a:extLst>
            </p:cNvPr>
            <p:cNvSpPr txBox="1"/>
            <p:nvPr/>
          </p:nvSpPr>
          <p:spPr>
            <a:xfrm>
              <a:off x="6519693" y="4672937"/>
              <a:ext cx="1382004"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一般人（買主）</a:t>
              </a:r>
            </a:p>
          </p:txBody>
        </p:sp>
        <p:sp>
          <p:nvSpPr>
            <p:cNvPr id="14" name="テキスト ボックス 13">
              <a:extLst>
                <a:ext uri="{FF2B5EF4-FFF2-40B4-BE49-F238E27FC236}">
                  <a16:creationId xmlns:a16="http://schemas.microsoft.com/office/drawing/2014/main" id="{A69F8431-5A14-4375-9C1F-0D28DF0BF939}"/>
                </a:ext>
              </a:extLst>
            </p:cNvPr>
            <p:cNvSpPr txBox="1"/>
            <p:nvPr/>
          </p:nvSpPr>
          <p:spPr>
            <a:xfrm>
              <a:off x="4491253" y="3713652"/>
              <a:ext cx="191626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喫茶店</a:t>
              </a:r>
              <a:r>
                <a:rPr kumimoji="1" lang="ja-JP" altLang="en-US" sz="2000" b="1" dirty="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①買受の申込み</a:t>
              </a:r>
            </a:p>
          </p:txBody>
        </p:sp>
        <p:sp>
          <p:nvSpPr>
            <p:cNvPr id="15" name="矢印: 左 14">
              <a:extLst>
                <a:ext uri="{FF2B5EF4-FFF2-40B4-BE49-F238E27FC236}">
                  <a16:creationId xmlns:a16="http://schemas.microsoft.com/office/drawing/2014/main" id="{855BEAD8-7049-49EE-83DC-EC33B97BCBF8}"/>
                </a:ext>
              </a:extLst>
            </p:cNvPr>
            <p:cNvSpPr/>
            <p:nvPr/>
          </p:nvSpPr>
          <p:spPr>
            <a:xfrm>
              <a:off x="3710715" y="4669611"/>
              <a:ext cx="1505234" cy="2330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左カーブ 15">
              <a:extLst>
                <a:ext uri="{FF2B5EF4-FFF2-40B4-BE49-F238E27FC236}">
                  <a16:creationId xmlns:a16="http://schemas.microsoft.com/office/drawing/2014/main" id="{FB9E040B-BA38-4F63-908F-96AEB1962FF6}"/>
                </a:ext>
              </a:extLst>
            </p:cNvPr>
            <p:cNvSpPr/>
            <p:nvPr/>
          </p:nvSpPr>
          <p:spPr>
            <a:xfrm rot="5400000">
              <a:off x="4357331" y="4375207"/>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A552D588-1C9D-45BA-A717-AD75F87BCDBB}"/>
                </a:ext>
              </a:extLst>
            </p:cNvPr>
            <p:cNvSpPr txBox="1"/>
            <p:nvPr/>
          </p:nvSpPr>
          <p:spPr>
            <a:xfrm>
              <a:off x="3610262" y="5380823"/>
              <a:ext cx="243244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④</a:t>
              </a:r>
              <a:r>
                <a:rPr kumimoji="1" lang="ja-JP" altLang="en-US" sz="2000" b="1" dirty="0">
                  <a:solidFill>
                    <a:srgbClr val="FF0000"/>
                  </a:solidFill>
                  <a:latin typeface="Meiryo UI" panose="020B0604030504040204" pitchFamily="50" charset="-128"/>
                  <a:ea typeface="Meiryo UI" panose="020B0604030504040204" pitchFamily="50" charset="-128"/>
                </a:rPr>
                <a:t>代金全額支払い</a:t>
              </a:r>
            </a:p>
          </p:txBody>
        </p:sp>
        <p:sp>
          <p:nvSpPr>
            <p:cNvPr id="20" name="テキスト ボックス 19">
              <a:extLst>
                <a:ext uri="{FF2B5EF4-FFF2-40B4-BE49-F238E27FC236}">
                  <a16:creationId xmlns:a16="http://schemas.microsoft.com/office/drawing/2014/main" id="{A53AB8FE-DB79-4CCE-B7CC-2F23A5FC719E}"/>
                </a:ext>
              </a:extLst>
            </p:cNvPr>
            <p:cNvSpPr txBox="1"/>
            <p:nvPr/>
          </p:nvSpPr>
          <p:spPr>
            <a:xfrm>
              <a:off x="5337568" y="5109598"/>
              <a:ext cx="114036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②契約</a:t>
              </a:r>
            </a:p>
          </p:txBody>
        </p:sp>
        <p:sp>
          <p:nvSpPr>
            <p:cNvPr id="21" name="矢印: 左右 20">
              <a:extLst>
                <a:ext uri="{FF2B5EF4-FFF2-40B4-BE49-F238E27FC236}">
                  <a16:creationId xmlns:a16="http://schemas.microsoft.com/office/drawing/2014/main" id="{B99F5260-231A-4AB8-9C2C-65C53C2636FB}"/>
                </a:ext>
              </a:extLst>
            </p:cNvPr>
            <p:cNvSpPr/>
            <p:nvPr/>
          </p:nvSpPr>
          <p:spPr>
            <a:xfrm>
              <a:off x="3671302" y="5026880"/>
              <a:ext cx="1774422" cy="2042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下カーブ 2">
              <a:extLst>
                <a:ext uri="{FF2B5EF4-FFF2-40B4-BE49-F238E27FC236}">
                  <a16:creationId xmlns:a16="http://schemas.microsoft.com/office/drawing/2014/main" id="{074A8316-4330-4A50-93FC-F3EC86F2E1C1}"/>
                </a:ext>
              </a:extLst>
            </p:cNvPr>
            <p:cNvSpPr/>
            <p:nvPr/>
          </p:nvSpPr>
          <p:spPr>
            <a:xfrm>
              <a:off x="3347863" y="3308779"/>
              <a:ext cx="2736305" cy="691966"/>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A5498EAD-9225-4A3D-A343-E78AFABF34F0}"/>
                </a:ext>
              </a:extLst>
            </p:cNvPr>
            <p:cNvSpPr txBox="1"/>
            <p:nvPr/>
          </p:nvSpPr>
          <p:spPr>
            <a:xfrm>
              <a:off x="6274068" y="3361258"/>
              <a:ext cx="191626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引き渡し</a:t>
              </a:r>
            </a:p>
          </p:txBody>
        </p:sp>
        <p:pic>
          <p:nvPicPr>
            <p:cNvPr id="23" name="グラフィックス 22" descr="ホーム 単色塗りつぶし">
              <a:extLst>
                <a:ext uri="{FF2B5EF4-FFF2-40B4-BE49-F238E27FC236}">
                  <a16:creationId xmlns:a16="http://schemas.microsoft.com/office/drawing/2014/main" id="{5DED4302-A71C-4C32-B49C-BBDEE596E6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9693" y="3602914"/>
              <a:ext cx="914400" cy="914400"/>
            </a:xfrm>
            <a:prstGeom prst="rect">
              <a:avLst/>
            </a:prstGeom>
          </p:spPr>
        </p:pic>
        <p:pic>
          <p:nvPicPr>
            <p:cNvPr id="25" name="グラフィックス 24" descr="お金 単色塗りつぶし">
              <a:extLst>
                <a:ext uri="{FF2B5EF4-FFF2-40B4-BE49-F238E27FC236}">
                  <a16:creationId xmlns:a16="http://schemas.microsoft.com/office/drawing/2014/main" id="{0DA5AABD-A229-42FB-8DD7-D7614454C7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33099" y="5052508"/>
              <a:ext cx="914400" cy="914400"/>
            </a:xfrm>
            <a:prstGeom prst="rect">
              <a:avLst/>
            </a:prstGeom>
          </p:spPr>
        </p:pic>
        <p:sp>
          <p:nvSpPr>
            <p:cNvPr id="27" name="矢印: 左カーブ 26">
              <a:extLst>
                <a:ext uri="{FF2B5EF4-FFF2-40B4-BE49-F238E27FC236}">
                  <a16:creationId xmlns:a16="http://schemas.microsoft.com/office/drawing/2014/main" id="{DD0E7E31-4E22-4D19-99BF-A118B723045D}"/>
                </a:ext>
              </a:extLst>
            </p:cNvPr>
            <p:cNvSpPr/>
            <p:nvPr/>
          </p:nvSpPr>
          <p:spPr>
            <a:xfrm rot="5400000">
              <a:off x="4428242" y="4842148"/>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乗算記号 27">
              <a:extLst>
                <a:ext uri="{FF2B5EF4-FFF2-40B4-BE49-F238E27FC236}">
                  <a16:creationId xmlns:a16="http://schemas.microsoft.com/office/drawing/2014/main" id="{53ECE748-486C-4E02-AA97-59F4158FD775}"/>
                </a:ext>
              </a:extLst>
            </p:cNvPr>
            <p:cNvSpPr/>
            <p:nvPr/>
          </p:nvSpPr>
          <p:spPr>
            <a:xfrm>
              <a:off x="4463332" y="5948074"/>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D34BE8A-FA2D-4E6E-A203-8FF46D7264E8}"/>
                </a:ext>
              </a:extLst>
            </p:cNvPr>
            <p:cNvSpPr txBox="1"/>
            <p:nvPr/>
          </p:nvSpPr>
          <p:spPr>
            <a:xfrm>
              <a:off x="6042710" y="5970340"/>
              <a:ext cx="248973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⑤</a:t>
              </a:r>
              <a:r>
                <a:rPr kumimoji="1" lang="ja-JP" altLang="en-US" sz="2000" b="1" dirty="0">
                  <a:solidFill>
                    <a:srgbClr val="FF0000"/>
                  </a:solidFill>
                  <a:latin typeface="Meiryo UI" panose="020B0604030504040204" pitchFamily="50" charset="-128"/>
                  <a:ea typeface="Meiryo UI" panose="020B0604030504040204" pitchFamily="50" charset="-128"/>
                </a:rPr>
                <a:t>クーリング・オフ不可</a:t>
              </a:r>
            </a:p>
          </p:txBody>
        </p:sp>
      </p:grpSp>
      <p:pic>
        <p:nvPicPr>
          <p:cNvPr id="4" name="オーディオ 3">
            <a:hlinkClick r:id="" action="ppaction://media"/>
            <a:extLst>
              <a:ext uri="{FF2B5EF4-FFF2-40B4-BE49-F238E27FC236}">
                <a16:creationId xmlns:a16="http://schemas.microsoft.com/office/drawing/2014/main" id="{83806E58-85DF-4C05-BD2E-E763DE9854B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6888410"/>
      </p:ext>
    </p:extLst>
  </p:cSld>
  <p:clrMapOvr>
    <a:masterClrMapping/>
  </p:clrMapOvr>
  <mc:AlternateContent xmlns:mc="http://schemas.openxmlformats.org/markup-compatibility/2006" xmlns:p14="http://schemas.microsoft.com/office/powerpoint/2010/main">
    <mc:Choice Requires="p14">
      <p:transition spd="slow" p14:dur="2000" advTm="53361"/>
    </mc:Choice>
    <mc:Fallback xmlns="">
      <p:transition spd="slow" advTm="5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11</a:t>
            </a:r>
            <a:r>
              <a:rPr lang="ja-JP" altLang="en-US" sz="3200" b="1" dirty="0">
                <a:solidFill>
                  <a:prstClr val="black"/>
                </a:solidFill>
                <a:latin typeface="Meiryo UI" panose="020B0604030504040204" pitchFamily="50" charset="-128"/>
                <a:ea typeface="Meiryo UI" panose="020B0604030504040204" pitchFamily="50" charset="-128"/>
              </a:rPr>
              <a:t>．クーリング・オフ可否の確認</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35" name="グループ化 34">
            <a:extLst>
              <a:ext uri="{FF2B5EF4-FFF2-40B4-BE49-F238E27FC236}">
                <a16:creationId xmlns:a16="http://schemas.microsoft.com/office/drawing/2014/main" id="{ED13490C-2A6F-41EE-A277-ABC43E7AD7DF}"/>
              </a:ext>
            </a:extLst>
          </p:cNvPr>
          <p:cNvGrpSpPr/>
          <p:nvPr/>
        </p:nvGrpSpPr>
        <p:grpSpPr>
          <a:xfrm>
            <a:off x="349733" y="1556432"/>
            <a:ext cx="8761162" cy="5111067"/>
            <a:chOff x="349733" y="1556432"/>
            <a:chExt cx="8761162" cy="5111067"/>
          </a:xfrm>
        </p:grpSpPr>
        <p:sp>
          <p:nvSpPr>
            <p:cNvPr id="10" name="四角形: 角を丸くする 9">
              <a:extLst>
                <a:ext uri="{FF2B5EF4-FFF2-40B4-BE49-F238E27FC236}">
                  <a16:creationId xmlns:a16="http://schemas.microsoft.com/office/drawing/2014/main" id="{33AC6414-9472-4A3F-B78A-938FF65FC0CB}"/>
                </a:ext>
              </a:extLst>
            </p:cNvPr>
            <p:cNvSpPr/>
            <p:nvPr/>
          </p:nvSpPr>
          <p:spPr>
            <a:xfrm>
              <a:off x="3142526" y="4688487"/>
              <a:ext cx="5015637" cy="8369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④クーリング・オフできる旨を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書面</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で告げられて、</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日を経過していないか？</a:t>
              </a:r>
            </a:p>
          </p:txBody>
        </p:sp>
        <p:sp>
          <p:nvSpPr>
            <p:cNvPr id="13" name="矢印: 左カーブ 12">
              <a:extLst>
                <a:ext uri="{FF2B5EF4-FFF2-40B4-BE49-F238E27FC236}">
                  <a16:creationId xmlns:a16="http://schemas.microsoft.com/office/drawing/2014/main" id="{D0CE01FB-2146-4A94-8EE9-1F2A8324F16D}"/>
                </a:ext>
              </a:extLst>
            </p:cNvPr>
            <p:cNvSpPr/>
            <p:nvPr/>
          </p:nvSpPr>
          <p:spPr>
            <a:xfrm>
              <a:off x="8194259" y="4268407"/>
              <a:ext cx="731520" cy="103564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764B19DA-495C-4C58-98DD-11E2DAEF9F4A}"/>
                </a:ext>
              </a:extLst>
            </p:cNvPr>
            <p:cNvSpPr txBox="1"/>
            <p:nvPr/>
          </p:nvSpPr>
          <p:spPr>
            <a:xfrm>
              <a:off x="8123215" y="4577976"/>
              <a:ext cx="907065"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Yes</a:t>
              </a:r>
              <a:endParaRPr kumimoji="1" lang="ja-JP" altLang="en-US" sz="2000" b="1" dirty="0">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07322D50-33E8-4AD0-9817-21807CB5AD08}"/>
                </a:ext>
              </a:extLst>
            </p:cNvPr>
            <p:cNvSpPr/>
            <p:nvPr/>
          </p:nvSpPr>
          <p:spPr>
            <a:xfrm>
              <a:off x="3188418" y="5746435"/>
              <a:ext cx="4954943" cy="8369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⑤物件の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引渡し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を受け、かつ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代金の全額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を支払ってしまったか？</a:t>
              </a:r>
            </a:p>
          </p:txBody>
        </p:sp>
        <p:sp>
          <p:nvSpPr>
            <p:cNvPr id="14" name="矢印: 左カーブ 13">
              <a:extLst>
                <a:ext uri="{FF2B5EF4-FFF2-40B4-BE49-F238E27FC236}">
                  <a16:creationId xmlns:a16="http://schemas.microsoft.com/office/drawing/2014/main" id="{493D8531-82D3-4E6E-BF8F-3FCBE701A3A6}"/>
                </a:ext>
              </a:extLst>
            </p:cNvPr>
            <p:cNvSpPr/>
            <p:nvPr/>
          </p:nvSpPr>
          <p:spPr>
            <a:xfrm>
              <a:off x="8183290" y="5403259"/>
              <a:ext cx="731520" cy="103564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083CADF3-0D71-4141-85EB-535B07B933FA}"/>
                </a:ext>
              </a:extLst>
            </p:cNvPr>
            <p:cNvSpPr txBox="1"/>
            <p:nvPr/>
          </p:nvSpPr>
          <p:spPr>
            <a:xfrm>
              <a:off x="8147608" y="5679829"/>
              <a:ext cx="907065"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Yes</a:t>
              </a:r>
              <a:endParaRPr kumimoji="1" lang="ja-JP" altLang="en-US" sz="2000" b="1" dirty="0">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349733" y="1556432"/>
              <a:ext cx="7844526" cy="8369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宅建業者が自ら売主</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となる宅地建物の売買契約であるか？</a:t>
              </a:r>
            </a:p>
          </p:txBody>
        </p:sp>
        <p:sp>
          <p:nvSpPr>
            <p:cNvPr id="6" name="四角形: 角を丸くする 5">
              <a:extLst>
                <a:ext uri="{FF2B5EF4-FFF2-40B4-BE49-F238E27FC236}">
                  <a16:creationId xmlns:a16="http://schemas.microsoft.com/office/drawing/2014/main" id="{66989676-D577-4883-8BE2-DEE3A822A75F}"/>
                </a:ext>
              </a:extLst>
            </p:cNvPr>
            <p:cNvSpPr/>
            <p:nvPr/>
          </p:nvSpPr>
          <p:spPr>
            <a:xfrm>
              <a:off x="3195289" y="2962386"/>
              <a:ext cx="4983541" cy="6681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買主が一般人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であるか？</a:t>
              </a:r>
            </a:p>
          </p:txBody>
        </p:sp>
        <p:sp>
          <p:nvSpPr>
            <p:cNvPr id="4" name="矢印: 左カーブ 3">
              <a:extLst>
                <a:ext uri="{FF2B5EF4-FFF2-40B4-BE49-F238E27FC236}">
                  <a16:creationId xmlns:a16="http://schemas.microsoft.com/office/drawing/2014/main" id="{29A5D28C-1A1C-469B-9112-4F13E139B6F0}"/>
                </a:ext>
              </a:extLst>
            </p:cNvPr>
            <p:cNvSpPr/>
            <p:nvPr/>
          </p:nvSpPr>
          <p:spPr>
            <a:xfrm>
              <a:off x="8223975" y="2169514"/>
              <a:ext cx="731520" cy="98493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5757ADB7-0476-4AE8-B1B4-6FFDB2910084}"/>
                </a:ext>
              </a:extLst>
            </p:cNvPr>
            <p:cNvSpPr txBox="1"/>
            <p:nvPr/>
          </p:nvSpPr>
          <p:spPr>
            <a:xfrm>
              <a:off x="8121375" y="2407861"/>
              <a:ext cx="731521"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Yes</a:t>
              </a:r>
              <a:endParaRPr kumimoji="1" lang="ja-JP" altLang="en-US" sz="2000" b="1" dirty="0">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6D92314E-D33D-4B31-83B6-B13D66F475BF}"/>
                </a:ext>
              </a:extLst>
            </p:cNvPr>
            <p:cNvSpPr/>
            <p:nvPr/>
          </p:nvSpPr>
          <p:spPr>
            <a:xfrm>
              <a:off x="3223139" y="3741049"/>
              <a:ext cx="4983541" cy="8369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事務所等以外の場所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で買受の申し込みを</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したか？</a:t>
              </a:r>
            </a:p>
          </p:txBody>
        </p:sp>
        <p:sp>
          <p:nvSpPr>
            <p:cNvPr id="12" name="矢印: 左カーブ 11">
              <a:extLst>
                <a:ext uri="{FF2B5EF4-FFF2-40B4-BE49-F238E27FC236}">
                  <a16:creationId xmlns:a16="http://schemas.microsoft.com/office/drawing/2014/main" id="{2D42B557-646A-47BC-8244-FF2461A89F8C}"/>
                </a:ext>
              </a:extLst>
            </p:cNvPr>
            <p:cNvSpPr/>
            <p:nvPr/>
          </p:nvSpPr>
          <p:spPr>
            <a:xfrm>
              <a:off x="8266837" y="3293590"/>
              <a:ext cx="731520" cy="92521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a:extLst>
                <a:ext uri="{FF2B5EF4-FFF2-40B4-BE49-F238E27FC236}">
                  <a16:creationId xmlns:a16="http://schemas.microsoft.com/office/drawing/2014/main" id="{E8C3B0ED-80E0-417D-902B-BAA4C1ECF223}"/>
                </a:ext>
              </a:extLst>
            </p:cNvPr>
            <p:cNvSpPr txBox="1"/>
            <p:nvPr/>
          </p:nvSpPr>
          <p:spPr>
            <a:xfrm>
              <a:off x="8203830" y="3476123"/>
              <a:ext cx="907065"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Yes</a:t>
              </a:r>
              <a:endParaRPr kumimoji="1" lang="ja-JP" altLang="en-US" sz="2000" b="1" dirty="0">
                <a:latin typeface="Meiryo UI" panose="020B0604030504040204" pitchFamily="50" charset="-128"/>
                <a:ea typeface="Meiryo UI" panose="020B0604030504040204" pitchFamily="50" charset="-128"/>
              </a:endParaRPr>
            </a:p>
          </p:txBody>
        </p:sp>
        <p:sp>
          <p:nvSpPr>
            <p:cNvPr id="15" name="矢印: 左 14">
              <a:extLst>
                <a:ext uri="{FF2B5EF4-FFF2-40B4-BE49-F238E27FC236}">
                  <a16:creationId xmlns:a16="http://schemas.microsoft.com/office/drawing/2014/main" id="{D8B74020-6ACA-4F9E-A306-9A4F43F2537C}"/>
                </a:ext>
              </a:extLst>
            </p:cNvPr>
            <p:cNvSpPr/>
            <p:nvPr/>
          </p:nvSpPr>
          <p:spPr>
            <a:xfrm>
              <a:off x="2666281" y="3154446"/>
              <a:ext cx="385575" cy="3369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左 16">
              <a:extLst>
                <a:ext uri="{FF2B5EF4-FFF2-40B4-BE49-F238E27FC236}">
                  <a16:creationId xmlns:a16="http://schemas.microsoft.com/office/drawing/2014/main" id="{2EED00F3-7CCA-4380-A302-C0E6FCF4BBF9}"/>
                </a:ext>
              </a:extLst>
            </p:cNvPr>
            <p:cNvSpPr/>
            <p:nvPr/>
          </p:nvSpPr>
          <p:spPr>
            <a:xfrm>
              <a:off x="2680206" y="4993195"/>
              <a:ext cx="385575" cy="3369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左 17">
              <a:extLst>
                <a:ext uri="{FF2B5EF4-FFF2-40B4-BE49-F238E27FC236}">
                  <a16:creationId xmlns:a16="http://schemas.microsoft.com/office/drawing/2014/main" id="{09A50CC8-0988-4803-8FD2-9714D19F5FA2}"/>
                </a:ext>
              </a:extLst>
            </p:cNvPr>
            <p:cNvSpPr/>
            <p:nvPr/>
          </p:nvSpPr>
          <p:spPr>
            <a:xfrm>
              <a:off x="2698532" y="5957664"/>
              <a:ext cx="385575" cy="3369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左 18">
              <a:extLst>
                <a:ext uri="{FF2B5EF4-FFF2-40B4-BE49-F238E27FC236}">
                  <a16:creationId xmlns:a16="http://schemas.microsoft.com/office/drawing/2014/main" id="{CC93B7E3-7D24-4A46-8EAD-A0E49A9B4795}"/>
                </a:ext>
              </a:extLst>
            </p:cNvPr>
            <p:cNvSpPr/>
            <p:nvPr/>
          </p:nvSpPr>
          <p:spPr>
            <a:xfrm>
              <a:off x="2666281" y="4028726"/>
              <a:ext cx="385575" cy="3369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393892" y="2924944"/>
              <a:ext cx="2173115" cy="374255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クーリング・オフ</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を</a:t>
              </a:r>
              <a:r>
                <a:rPr lang="ja-JP" altLang="en-US" sz="2000" b="1" dirty="0">
                  <a:solidFill>
                    <a:srgbClr val="FF0000"/>
                  </a:solidFill>
                  <a:latin typeface="Meiryo UI" panose="020B0604030504040204" pitchFamily="50" charset="-128"/>
                  <a:ea typeface="Meiryo UI" panose="020B0604030504040204" pitchFamily="50" charset="-128"/>
                </a:rPr>
                <a:t>適用できない</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 name="矢印: 下 2">
              <a:extLst>
                <a:ext uri="{FF2B5EF4-FFF2-40B4-BE49-F238E27FC236}">
                  <a16:creationId xmlns:a16="http://schemas.microsoft.com/office/drawing/2014/main" id="{CC5EA310-0B5C-4573-8D49-59E7D3A21D00}"/>
                </a:ext>
              </a:extLst>
            </p:cNvPr>
            <p:cNvSpPr/>
            <p:nvPr/>
          </p:nvSpPr>
          <p:spPr>
            <a:xfrm>
              <a:off x="1110969" y="2453279"/>
              <a:ext cx="334762" cy="47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F20DABC-7AAA-4F66-8BE0-485AA53DA187}"/>
                </a:ext>
              </a:extLst>
            </p:cNvPr>
            <p:cNvSpPr txBox="1"/>
            <p:nvPr/>
          </p:nvSpPr>
          <p:spPr>
            <a:xfrm>
              <a:off x="1772294" y="2564904"/>
              <a:ext cx="731520"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No</a:t>
              </a:r>
              <a:endParaRPr kumimoji="1" lang="ja-JP" altLang="en-US" sz="2000" b="1"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3732A7C9-21C0-4197-980C-0F29FDD3EE60}"/>
                </a:ext>
              </a:extLst>
            </p:cNvPr>
            <p:cNvSpPr txBox="1"/>
            <p:nvPr/>
          </p:nvSpPr>
          <p:spPr>
            <a:xfrm>
              <a:off x="2596206" y="2799680"/>
              <a:ext cx="731520"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No</a:t>
              </a:r>
              <a:endParaRPr kumimoji="1" lang="ja-JP" altLang="en-US" sz="20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8631A851-D495-48C0-B4BB-D78B75DD7DE9}"/>
                </a:ext>
              </a:extLst>
            </p:cNvPr>
            <p:cNvSpPr txBox="1"/>
            <p:nvPr/>
          </p:nvSpPr>
          <p:spPr>
            <a:xfrm>
              <a:off x="2634707" y="3681051"/>
              <a:ext cx="731520"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No</a:t>
              </a:r>
              <a:endParaRPr kumimoji="1" lang="ja-JP" altLang="en-US" sz="20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273F2F04-89DD-40D7-B5C0-3D2CDC98848F}"/>
                </a:ext>
              </a:extLst>
            </p:cNvPr>
            <p:cNvSpPr txBox="1"/>
            <p:nvPr/>
          </p:nvSpPr>
          <p:spPr>
            <a:xfrm>
              <a:off x="2598511" y="4596166"/>
              <a:ext cx="731520"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No</a:t>
              </a:r>
              <a:endParaRPr kumimoji="1" lang="ja-JP" altLang="en-US" sz="2000" b="1"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E2B6D672-B6D3-4CC8-A360-DA6ED3FC75CA}"/>
                </a:ext>
              </a:extLst>
            </p:cNvPr>
            <p:cNvSpPr txBox="1"/>
            <p:nvPr/>
          </p:nvSpPr>
          <p:spPr>
            <a:xfrm>
              <a:off x="2459119" y="5539364"/>
              <a:ext cx="907065" cy="400110"/>
            </a:xfrm>
            <a:prstGeom prst="rect">
              <a:avLst/>
            </a:prstGeom>
            <a:noFill/>
          </p:spPr>
          <p:txBody>
            <a:bodyPr wrap="square" rtlCol="0">
              <a:spAutoFit/>
            </a:bodyPr>
            <a:lstStyle/>
            <a:p>
              <a:pPr algn="ctr"/>
              <a:r>
                <a:rPr kumimoji="1" lang="en-US" altLang="ja-JP" sz="2000" b="1" dirty="0">
                  <a:latin typeface="Meiryo UI" panose="020B0604030504040204" pitchFamily="50" charset="-128"/>
                  <a:ea typeface="Meiryo UI" panose="020B0604030504040204" pitchFamily="50" charset="-128"/>
                </a:rPr>
                <a:t>YES</a:t>
              </a:r>
              <a:endParaRPr kumimoji="1" lang="ja-JP" altLang="en-US" sz="2000" b="1" dirty="0">
                <a:latin typeface="Meiryo UI" panose="020B0604030504040204" pitchFamily="50" charset="-128"/>
                <a:ea typeface="Meiryo UI" panose="020B0604030504040204" pitchFamily="50" charset="-128"/>
              </a:endParaRPr>
            </a:p>
          </p:txBody>
        </p:sp>
      </p:grpSp>
      <p:pic>
        <p:nvPicPr>
          <p:cNvPr id="38" name="オーディオ 37">
            <a:hlinkClick r:id="" action="ppaction://media"/>
            <a:extLst>
              <a:ext uri="{FF2B5EF4-FFF2-40B4-BE49-F238E27FC236}">
                <a16:creationId xmlns:a16="http://schemas.microsoft.com/office/drawing/2014/main" id="{39259653-33CA-45DD-A3C6-4E1F886005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2014971"/>
      </p:ext>
    </p:extLst>
  </p:cSld>
  <p:clrMapOvr>
    <a:masterClrMapping/>
  </p:clrMapOvr>
  <mc:AlternateContent xmlns:mc="http://schemas.openxmlformats.org/markup-compatibility/2006" xmlns:p14="http://schemas.microsoft.com/office/powerpoint/2010/main">
    <mc:Choice Requires="p14">
      <p:transition spd="slow" p14:dur="2000" advTm="94058"/>
    </mc:Choice>
    <mc:Fallback xmlns="">
      <p:transition spd="slow" advTm="9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12</a:t>
            </a:r>
            <a:r>
              <a:rPr lang="ja-JP" altLang="en-US" sz="3200" b="1" dirty="0">
                <a:solidFill>
                  <a:prstClr val="black"/>
                </a:solidFill>
                <a:latin typeface="Meiryo UI" panose="020B0604030504040204" pitchFamily="50" charset="-128"/>
                <a:ea typeface="Meiryo UI" panose="020B0604030504040204" pitchFamily="50" charset="-128"/>
              </a:rPr>
              <a:t>．手付金等</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2"/>
            <a:ext cx="8640960" cy="14854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」とは、不動産売買契約に際し、契約締結の日から物件の引渡し迄の間に買主から支払われる金銭で、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手付金、内金、中間金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等と呼ばれ、代金の全部又は一部として支払われるもの、あるいは最終的に代金に充当されるものです。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3345790"/>
            <a:ext cx="4680520" cy="30355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万円の甲物件の売買契約に際し、買主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万円を手付金として</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に渡し、手付契約を締結することになります。甲物件の売買契約が成立後、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に残金代金</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万円を支払えば、</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万円の手付金は代金に充当されます。</a:t>
            </a:r>
          </a:p>
        </p:txBody>
      </p:sp>
      <p:grpSp>
        <p:nvGrpSpPr>
          <p:cNvPr id="19" name="グループ化 18">
            <a:extLst>
              <a:ext uri="{FF2B5EF4-FFF2-40B4-BE49-F238E27FC236}">
                <a16:creationId xmlns:a16="http://schemas.microsoft.com/office/drawing/2014/main" id="{3CF93D15-F425-46B0-A149-F3C9F56C2AFD}"/>
              </a:ext>
            </a:extLst>
          </p:cNvPr>
          <p:cNvGrpSpPr/>
          <p:nvPr/>
        </p:nvGrpSpPr>
        <p:grpSpPr>
          <a:xfrm>
            <a:off x="4981984" y="3201152"/>
            <a:ext cx="3915073" cy="3367890"/>
            <a:chOff x="4981984" y="3201152"/>
            <a:chExt cx="3915073" cy="3367890"/>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4438" y="4108439"/>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2657" y="4039469"/>
              <a:ext cx="914400" cy="914400"/>
            </a:xfrm>
            <a:prstGeom prst="rect">
              <a:avLst/>
            </a:prstGeom>
          </p:spPr>
        </p:pic>
        <p:sp>
          <p:nvSpPr>
            <p:cNvPr id="3" name="矢印: 左右 2">
              <a:extLst>
                <a:ext uri="{FF2B5EF4-FFF2-40B4-BE49-F238E27FC236}">
                  <a16:creationId xmlns:a16="http://schemas.microsoft.com/office/drawing/2014/main" id="{E36F8436-F3B9-434A-A87A-B556D49AAB15}"/>
                </a:ext>
              </a:extLst>
            </p:cNvPr>
            <p:cNvSpPr/>
            <p:nvPr/>
          </p:nvSpPr>
          <p:spPr>
            <a:xfrm>
              <a:off x="6398791" y="4242032"/>
              <a:ext cx="1493912" cy="1733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 3">
              <a:extLst>
                <a:ext uri="{FF2B5EF4-FFF2-40B4-BE49-F238E27FC236}">
                  <a16:creationId xmlns:a16="http://schemas.microsoft.com/office/drawing/2014/main" id="{43138AAD-3119-48F6-B5D1-94BBFD13A27E}"/>
                </a:ext>
              </a:extLst>
            </p:cNvPr>
            <p:cNvSpPr/>
            <p:nvPr/>
          </p:nvSpPr>
          <p:spPr>
            <a:xfrm flipV="1">
              <a:off x="6427316" y="4635030"/>
              <a:ext cx="1389856" cy="1733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家 単色塗りつぶし">
              <a:extLst>
                <a:ext uri="{FF2B5EF4-FFF2-40B4-BE49-F238E27FC236}">
                  <a16:creationId xmlns:a16="http://schemas.microsoft.com/office/drawing/2014/main" id="{65CE3A42-AA59-4870-942E-73E1801525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2344" y="3201152"/>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28953" y="4895123"/>
              <a:ext cx="769998" cy="769998"/>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982657" y="3715442"/>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4981984" y="4080309"/>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6" name="テキスト ボックス 15">
              <a:extLst>
                <a:ext uri="{FF2B5EF4-FFF2-40B4-BE49-F238E27FC236}">
                  <a16:creationId xmlns:a16="http://schemas.microsoft.com/office/drawing/2014/main" id="{65F727F6-F1F4-47D8-AFFA-8E5485A81E45}"/>
                </a:ext>
              </a:extLst>
            </p:cNvPr>
            <p:cNvSpPr txBox="1"/>
            <p:nvPr/>
          </p:nvSpPr>
          <p:spPr>
            <a:xfrm>
              <a:off x="6196421" y="3530896"/>
              <a:ext cx="1855138"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②甲物件の</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売買契約成立</a:t>
              </a: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218633" y="4856253"/>
              <a:ext cx="2006329"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手付金交付（</a:t>
              </a:r>
              <a:r>
                <a:rPr kumimoji="1" lang="en-US" altLang="ja-JP" sz="2000" b="1" dirty="0">
                  <a:solidFill>
                    <a:srgbClr val="FF0000"/>
                  </a:solidFill>
                  <a:latin typeface="Meiryo UI" panose="020B0604030504040204" pitchFamily="50" charset="-128"/>
                  <a:ea typeface="Meiryo UI" panose="020B0604030504040204" pitchFamily="50" charset="-128"/>
                </a:rPr>
                <a:t>300</a:t>
              </a:r>
              <a:r>
                <a:rPr kumimoji="1" lang="ja-JP" altLang="en-US" sz="2000" b="1" dirty="0">
                  <a:solidFill>
                    <a:srgbClr val="FF0000"/>
                  </a:solidFill>
                  <a:latin typeface="Meiryo UI" panose="020B0604030504040204" pitchFamily="50" charset="-128"/>
                  <a:ea typeface="Meiryo UI" panose="020B0604030504040204" pitchFamily="50" charset="-128"/>
                </a:rPr>
                <a:t>万円）</a:t>
              </a:r>
            </a:p>
          </p:txBody>
        </p:sp>
        <p:sp>
          <p:nvSpPr>
            <p:cNvPr id="12" name="矢印: 左カーブ 11">
              <a:extLst>
                <a:ext uri="{FF2B5EF4-FFF2-40B4-BE49-F238E27FC236}">
                  <a16:creationId xmlns:a16="http://schemas.microsoft.com/office/drawing/2014/main" id="{96A6595C-B68C-4014-963D-C505759C6D69}"/>
                </a:ext>
              </a:extLst>
            </p:cNvPr>
            <p:cNvSpPr/>
            <p:nvPr/>
          </p:nvSpPr>
          <p:spPr>
            <a:xfrm rot="5400000">
              <a:off x="6854653" y="4032954"/>
              <a:ext cx="719907" cy="27558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C877FE7D-CD85-4978-A7DB-460E131B4E6F}"/>
                </a:ext>
              </a:extLst>
            </p:cNvPr>
            <p:cNvSpPr txBox="1"/>
            <p:nvPr/>
          </p:nvSpPr>
          <p:spPr>
            <a:xfrm>
              <a:off x="6155859" y="5861156"/>
              <a:ext cx="2530941"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③残金支払い（</a:t>
              </a:r>
              <a:r>
                <a:rPr kumimoji="1" lang="en-US" altLang="ja-JP" sz="2000" b="1" dirty="0">
                  <a:latin typeface="Meiryo UI" panose="020B0604030504040204" pitchFamily="50" charset="-128"/>
                  <a:ea typeface="Meiryo UI" panose="020B0604030504040204" pitchFamily="50" charset="-128"/>
                </a:rPr>
                <a:t>2700</a:t>
              </a:r>
              <a:r>
                <a:rPr kumimoji="1" lang="ja-JP" altLang="en-US" sz="2000" b="1" dirty="0">
                  <a:latin typeface="Meiryo UI" panose="020B0604030504040204" pitchFamily="50" charset="-128"/>
                  <a:ea typeface="Meiryo UI" panose="020B0604030504040204" pitchFamily="50" charset="-128"/>
                </a:rPr>
                <a:t>万円）</a:t>
              </a:r>
            </a:p>
          </p:txBody>
        </p:sp>
      </p:grpSp>
      <p:pic>
        <p:nvPicPr>
          <p:cNvPr id="23" name="オーディオ 22">
            <a:hlinkClick r:id="" action="ppaction://media"/>
            <a:extLst>
              <a:ext uri="{FF2B5EF4-FFF2-40B4-BE49-F238E27FC236}">
                <a16:creationId xmlns:a16="http://schemas.microsoft.com/office/drawing/2014/main" id="{AEC48C1A-4C26-4FA6-928E-D9C452EE13F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59786955"/>
      </p:ext>
    </p:extLst>
  </p:cSld>
  <p:clrMapOvr>
    <a:masterClrMapping/>
  </p:clrMapOvr>
  <mc:AlternateContent xmlns:mc="http://schemas.openxmlformats.org/markup-compatibility/2006" xmlns:p14="http://schemas.microsoft.com/office/powerpoint/2010/main">
    <mc:Choice Requires="p14">
      <p:transition spd="slow" p14:dur="2000" advTm="69361"/>
    </mc:Choice>
    <mc:Fallback xmlns="">
      <p:transition spd="slow" advTm="6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3"/>
                </p:tgtEl>
              </p:cMediaNode>
            </p:audio>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13</a:t>
            </a:r>
            <a:r>
              <a:rPr lang="ja-JP" altLang="en-US" sz="3200" b="1" dirty="0">
                <a:solidFill>
                  <a:prstClr val="black"/>
                </a:solidFill>
                <a:latin typeface="Meiryo UI" panose="020B0604030504040204" pitchFamily="50" charset="-128"/>
                <a:ea typeface="Meiryo UI" panose="020B0604030504040204" pitchFamily="50" charset="-128"/>
              </a:rPr>
              <a:t>．手付金の性質</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2"/>
            <a:ext cx="8640960" cy="14854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不動産売買契約では、契約締結と同時に別途、手付契約を締結するのが一般的です。これにより、買主から売主に対して、手付金を交付します。その目的は、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成約の証明や違約金等</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、様々考えられます。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3345790"/>
            <a:ext cx="4680520" cy="30355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宅建業者が自ら売主となる宅地建物の売買契約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において手付金を受領したときは、その手付がいかなる種類（成約手付、証約手付、違約手付、解約手付）のものでも、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「解約手付」の効力が与えられます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18" name="グループ化 17">
            <a:extLst>
              <a:ext uri="{FF2B5EF4-FFF2-40B4-BE49-F238E27FC236}">
                <a16:creationId xmlns:a16="http://schemas.microsoft.com/office/drawing/2014/main" id="{8A97900C-797B-4CBF-AE3A-5457C32B8160}"/>
              </a:ext>
            </a:extLst>
          </p:cNvPr>
          <p:cNvGrpSpPr/>
          <p:nvPr/>
        </p:nvGrpSpPr>
        <p:grpSpPr>
          <a:xfrm>
            <a:off x="4951634" y="3110842"/>
            <a:ext cx="3915073" cy="3380802"/>
            <a:chOff x="4951634" y="3110842"/>
            <a:chExt cx="3915073" cy="3380802"/>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4088" y="4018129"/>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307" y="3949159"/>
              <a:ext cx="914400" cy="914400"/>
            </a:xfrm>
            <a:prstGeom prst="rect">
              <a:avLst/>
            </a:prstGeom>
          </p:spPr>
        </p:pic>
        <p:sp>
          <p:nvSpPr>
            <p:cNvPr id="3" name="矢印: 左右 2">
              <a:extLst>
                <a:ext uri="{FF2B5EF4-FFF2-40B4-BE49-F238E27FC236}">
                  <a16:creationId xmlns:a16="http://schemas.microsoft.com/office/drawing/2014/main" id="{E36F8436-F3B9-434A-A87A-B556D49AAB15}"/>
                </a:ext>
              </a:extLst>
            </p:cNvPr>
            <p:cNvSpPr/>
            <p:nvPr/>
          </p:nvSpPr>
          <p:spPr>
            <a:xfrm>
              <a:off x="6368441" y="4151722"/>
              <a:ext cx="1493912" cy="1733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 3">
              <a:extLst>
                <a:ext uri="{FF2B5EF4-FFF2-40B4-BE49-F238E27FC236}">
                  <a16:creationId xmlns:a16="http://schemas.microsoft.com/office/drawing/2014/main" id="{43138AAD-3119-48F6-B5D1-94BBFD13A27E}"/>
                </a:ext>
              </a:extLst>
            </p:cNvPr>
            <p:cNvSpPr/>
            <p:nvPr/>
          </p:nvSpPr>
          <p:spPr>
            <a:xfrm>
              <a:off x="6396966" y="4718115"/>
              <a:ext cx="1389856" cy="1733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家 単色塗りつぶし">
              <a:extLst>
                <a:ext uri="{FF2B5EF4-FFF2-40B4-BE49-F238E27FC236}">
                  <a16:creationId xmlns:a16="http://schemas.microsoft.com/office/drawing/2014/main" id="{65CE3A42-AA59-4870-942E-73E1801525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1994" y="3110842"/>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1859" y="4804813"/>
              <a:ext cx="711605" cy="711605"/>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952307" y="3625132"/>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4951634" y="3989999"/>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6" name="テキスト ボックス 15">
              <a:extLst>
                <a:ext uri="{FF2B5EF4-FFF2-40B4-BE49-F238E27FC236}">
                  <a16:creationId xmlns:a16="http://schemas.microsoft.com/office/drawing/2014/main" id="{65F727F6-F1F4-47D8-AFFA-8E5485A81E45}"/>
                </a:ext>
              </a:extLst>
            </p:cNvPr>
            <p:cNvSpPr txBox="1"/>
            <p:nvPr/>
          </p:nvSpPr>
          <p:spPr>
            <a:xfrm>
              <a:off x="6006755" y="3608662"/>
              <a:ext cx="185513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売買契約成立</a:t>
              </a: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404357" y="5101513"/>
              <a:ext cx="1704684"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手付金交付</a:t>
              </a:r>
            </a:p>
          </p:txBody>
        </p:sp>
        <p:sp>
          <p:nvSpPr>
            <p:cNvPr id="12" name="吹き出し: 上矢印 11">
              <a:extLst>
                <a:ext uri="{FF2B5EF4-FFF2-40B4-BE49-F238E27FC236}">
                  <a16:creationId xmlns:a16="http://schemas.microsoft.com/office/drawing/2014/main" id="{BEE1E749-E30D-4F64-ACF9-CB31F5E02581}"/>
                </a:ext>
              </a:extLst>
            </p:cNvPr>
            <p:cNvSpPr/>
            <p:nvPr/>
          </p:nvSpPr>
          <p:spPr>
            <a:xfrm>
              <a:off x="5263113" y="5476862"/>
              <a:ext cx="1704684" cy="1014782"/>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解約手付</a:t>
              </a:r>
            </a:p>
          </p:txBody>
        </p:sp>
      </p:grpSp>
      <p:pic>
        <p:nvPicPr>
          <p:cNvPr id="19" name="オーディオ 18">
            <a:hlinkClick r:id="" action="ppaction://media"/>
            <a:extLst>
              <a:ext uri="{FF2B5EF4-FFF2-40B4-BE49-F238E27FC236}">
                <a16:creationId xmlns:a16="http://schemas.microsoft.com/office/drawing/2014/main" id="{8F023377-1039-4E96-9113-B18B3668F7C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1982436"/>
      </p:ext>
    </p:extLst>
  </p:cSld>
  <p:clrMapOvr>
    <a:masterClrMapping/>
  </p:clrMapOvr>
  <mc:AlternateContent xmlns:mc="http://schemas.openxmlformats.org/markup-compatibility/2006" xmlns:p14="http://schemas.microsoft.com/office/powerpoint/2010/main">
    <mc:Choice Requires="p14">
      <p:transition spd="slow" p14:dur="2000" advTm="60272"/>
    </mc:Choice>
    <mc:Fallback xmlns="">
      <p:transition spd="slow" advTm="6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9"/>
                </p:tgtEl>
              </p:cMediaNode>
            </p:audio>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14</a:t>
            </a:r>
            <a:r>
              <a:rPr lang="ja-JP" altLang="en-US" sz="3200" b="1" dirty="0">
                <a:solidFill>
                  <a:prstClr val="black"/>
                </a:solidFill>
                <a:latin typeface="Meiryo UI" panose="020B0604030504040204" pitchFamily="50" charset="-128"/>
                <a:ea typeface="Meiryo UI" panose="020B0604030504040204" pitchFamily="50" charset="-128"/>
              </a:rPr>
              <a:t>．解約手付の機能</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3"/>
            <a:ext cx="8640960" cy="1318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解約手付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」とは、相手方が履行に着手するまでは、買主は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手付を放棄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手付流し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）、売主は受領した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手付の倍額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を返還して（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手付倍返し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自由に解除することができる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61243" y="3013702"/>
            <a:ext cx="4365358" cy="33676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万円の甲物件の売買契約に際し、買主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万円を手付金として</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に渡したとします。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買主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万円の手付金を</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放棄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することで</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契約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解除</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できます。</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に対して手付金</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万円に</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万円を上乗せした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倍額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万円を返還することで契約を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解除</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できます。</a:t>
            </a:r>
          </a:p>
        </p:txBody>
      </p:sp>
      <p:grpSp>
        <p:nvGrpSpPr>
          <p:cNvPr id="11" name="グループ化 10">
            <a:extLst>
              <a:ext uri="{FF2B5EF4-FFF2-40B4-BE49-F238E27FC236}">
                <a16:creationId xmlns:a16="http://schemas.microsoft.com/office/drawing/2014/main" id="{B5E67A60-11C0-4B0C-AF16-69EC38A57A51}"/>
              </a:ext>
            </a:extLst>
          </p:cNvPr>
          <p:cNvGrpSpPr/>
          <p:nvPr/>
        </p:nvGrpSpPr>
        <p:grpSpPr>
          <a:xfrm>
            <a:off x="4636482" y="3106658"/>
            <a:ext cx="4438368" cy="3436520"/>
            <a:chOff x="4636482" y="3106658"/>
            <a:chExt cx="4438368" cy="3436520"/>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2643" y="3633768"/>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5457" y="3646116"/>
              <a:ext cx="914400" cy="914400"/>
            </a:xfrm>
            <a:prstGeom prst="rect">
              <a:avLst/>
            </a:prstGeom>
          </p:spPr>
        </p:pic>
        <p:sp>
          <p:nvSpPr>
            <p:cNvPr id="3" name="矢印: 左右 2">
              <a:extLst>
                <a:ext uri="{FF2B5EF4-FFF2-40B4-BE49-F238E27FC236}">
                  <a16:creationId xmlns:a16="http://schemas.microsoft.com/office/drawing/2014/main" id="{E36F8436-F3B9-434A-A87A-B556D49AAB15}"/>
                </a:ext>
              </a:extLst>
            </p:cNvPr>
            <p:cNvSpPr/>
            <p:nvPr/>
          </p:nvSpPr>
          <p:spPr>
            <a:xfrm>
              <a:off x="6322528" y="3851659"/>
              <a:ext cx="1493912" cy="1733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 3">
              <a:extLst>
                <a:ext uri="{FF2B5EF4-FFF2-40B4-BE49-F238E27FC236}">
                  <a16:creationId xmlns:a16="http://schemas.microsoft.com/office/drawing/2014/main" id="{43138AAD-3119-48F6-B5D1-94BBFD13A27E}"/>
                </a:ext>
              </a:extLst>
            </p:cNvPr>
            <p:cNvSpPr/>
            <p:nvPr/>
          </p:nvSpPr>
          <p:spPr>
            <a:xfrm>
              <a:off x="6412734" y="4357688"/>
              <a:ext cx="1389856" cy="1738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7814" y="4288458"/>
              <a:ext cx="812135" cy="812135"/>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8177033" y="3345479"/>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5043177" y="3361238"/>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6" name="テキスト ボックス 15">
              <a:extLst>
                <a:ext uri="{FF2B5EF4-FFF2-40B4-BE49-F238E27FC236}">
                  <a16:creationId xmlns:a16="http://schemas.microsoft.com/office/drawing/2014/main" id="{65F727F6-F1F4-47D8-AFFA-8E5485A81E45}"/>
                </a:ext>
              </a:extLst>
            </p:cNvPr>
            <p:cNvSpPr txBox="1"/>
            <p:nvPr/>
          </p:nvSpPr>
          <p:spPr>
            <a:xfrm>
              <a:off x="6062590" y="3106658"/>
              <a:ext cx="2090144"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①売買契約成立</a:t>
              </a:r>
              <a:endParaRPr kumimoji="1" lang="en-US" altLang="ja-JP" sz="2000" b="1" dirty="0">
                <a:latin typeface="Meiryo UI" panose="020B0604030504040204" pitchFamily="50" charset="-128"/>
                <a:ea typeface="Meiryo UI" panose="020B0604030504040204" pitchFamily="50" charset="-128"/>
              </a:endParaRPr>
            </a:p>
            <a:p>
              <a:pPr algn="ctr"/>
              <a:r>
                <a:rPr lang="en-US" altLang="ja-JP" sz="2000" b="1" dirty="0">
                  <a:latin typeface="Meiryo UI" panose="020B0604030504040204" pitchFamily="50" charset="-128"/>
                  <a:ea typeface="Meiryo UI" panose="020B0604030504040204" pitchFamily="50" charset="-128"/>
                </a:rPr>
                <a:t>3,000</a:t>
              </a:r>
              <a:r>
                <a:rPr lang="ja-JP" altLang="en-US" sz="2000" b="1" dirty="0">
                  <a:latin typeface="Meiryo UI" panose="020B0604030504040204" pitchFamily="50" charset="-128"/>
                  <a:ea typeface="Meiryo UI" panose="020B0604030504040204" pitchFamily="50" charset="-128"/>
                </a:rPr>
                <a:t>万円</a:t>
              </a:r>
              <a:endParaRPr kumimoji="1" lang="ja-JP" altLang="en-US" sz="20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424713" y="4635257"/>
              <a:ext cx="17523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②手付金交付</a:t>
              </a:r>
              <a:endParaRPr kumimoji="1" lang="en-US" altLang="ja-JP" sz="2000" b="1" dirty="0">
                <a:latin typeface="Meiryo UI" panose="020B0604030504040204" pitchFamily="50" charset="-128"/>
                <a:ea typeface="Meiryo UI" panose="020B0604030504040204" pitchFamily="50" charset="-128"/>
              </a:endParaRPr>
            </a:p>
            <a:p>
              <a:pPr algn="ctr"/>
              <a:r>
                <a:rPr lang="en-US" altLang="ja-JP" sz="2000" b="1" dirty="0">
                  <a:solidFill>
                    <a:srgbClr val="FF0000"/>
                  </a:solidFill>
                  <a:latin typeface="Meiryo UI" panose="020B0604030504040204" pitchFamily="50" charset="-128"/>
                  <a:ea typeface="Meiryo UI" panose="020B0604030504040204" pitchFamily="50" charset="-128"/>
                </a:rPr>
                <a:t>300</a:t>
              </a:r>
              <a:r>
                <a:rPr lang="ja-JP" altLang="en-US" sz="2000" b="1" dirty="0">
                  <a:solidFill>
                    <a:srgbClr val="FF0000"/>
                  </a:solidFill>
                  <a:latin typeface="Meiryo UI" panose="020B0604030504040204" pitchFamily="50" charset="-128"/>
                  <a:ea typeface="Meiryo UI" panose="020B0604030504040204" pitchFamily="50" charset="-128"/>
                </a:rPr>
                <a:t>万円</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746416" y="4288676"/>
              <a:ext cx="696094" cy="259638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855CDF9-A7DB-4CFA-9F7E-C0B18C6B1D6A}"/>
                </a:ext>
              </a:extLst>
            </p:cNvPr>
            <p:cNvSpPr txBox="1"/>
            <p:nvPr/>
          </p:nvSpPr>
          <p:spPr>
            <a:xfrm>
              <a:off x="8152734" y="4582061"/>
              <a:ext cx="758792" cy="707886"/>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手付放棄</a:t>
              </a:r>
            </a:p>
          </p:txBody>
        </p:sp>
        <p:sp>
          <p:nvSpPr>
            <p:cNvPr id="20" name="矢印: 上カーブ 19">
              <a:extLst>
                <a:ext uri="{FF2B5EF4-FFF2-40B4-BE49-F238E27FC236}">
                  <a16:creationId xmlns:a16="http://schemas.microsoft.com/office/drawing/2014/main" id="{1F1656E4-E4CD-4127-ACEF-1DFA36FA4FA4}"/>
                </a:ext>
              </a:extLst>
            </p:cNvPr>
            <p:cNvSpPr/>
            <p:nvPr/>
          </p:nvSpPr>
          <p:spPr>
            <a:xfrm>
              <a:off x="5609611" y="5934917"/>
              <a:ext cx="3034679" cy="608261"/>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95E4EEDC-83E4-4793-86A0-924A3B30AF6A}"/>
                </a:ext>
              </a:extLst>
            </p:cNvPr>
            <p:cNvSpPr txBox="1"/>
            <p:nvPr/>
          </p:nvSpPr>
          <p:spPr>
            <a:xfrm>
              <a:off x="4636482" y="5301567"/>
              <a:ext cx="1572607" cy="707886"/>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手付倍返し</a:t>
              </a:r>
              <a:r>
                <a:rPr kumimoji="1" lang="en-US" altLang="ja-JP" sz="2000" b="1" dirty="0">
                  <a:solidFill>
                    <a:srgbClr val="FF0000"/>
                  </a:solidFill>
                  <a:latin typeface="Meiryo UI" panose="020B0604030504040204" pitchFamily="50" charset="-128"/>
                  <a:ea typeface="Meiryo UI" panose="020B0604030504040204" pitchFamily="50" charset="-128"/>
                </a:rPr>
                <a:t>600</a:t>
              </a:r>
              <a:r>
                <a:rPr kumimoji="1" lang="ja-JP" altLang="en-US" sz="2000" b="1" dirty="0">
                  <a:solidFill>
                    <a:srgbClr val="FF0000"/>
                  </a:solidFill>
                  <a:latin typeface="Meiryo UI" panose="020B0604030504040204" pitchFamily="50" charset="-128"/>
                  <a:ea typeface="Meiryo UI" panose="020B0604030504040204" pitchFamily="50" charset="-128"/>
                </a:rPr>
                <a:t>万円</a:t>
              </a:r>
            </a:p>
          </p:txBody>
        </p:sp>
        <p:sp>
          <p:nvSpPr>
            <p:cNvPr id="22" name="テキスト ボックス 21">
              <a:extLst>
                <a:ext uri="{FF2B5EF4-FFF2-40B4-BE49-F238E27FC236}">
                  <a16:creationId xmlns:a16="http://schemas.microsoft.com/office/drawing/2014/main" id="{09C5E956-98C2-44D1-B134-7E9816064EDF}"/>
                </a:ext>
              </a:extLst>
            </p:cNvPr>
            <p:cNvSpPr txBox="1"/>
            <p:nvPr/>
          </p:nvSpPr>
          <p:spPr>
            <a:xfrm>
              <a:off x="5815692" y="4946617"/>
              <a:ext cx="734493"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解除</a:t>
              </a:r>
            </a:p>
          </p:txBody>
        </p:sp>
        <p:sp>
          <p:nvSpPr>
            <p:cNvPr id="23" name="テキスト ボックス 22">
              <a:extLst>
                <a:ext uri="{FF2B5EF4-FFF2-40B4-BE49-F238E27FC236}">
                  <a16:creationId xmlns:a16="http://schemas.microsoft.com/office/drawing/2014/main" id="{DF6CD38C-C0DE-4D82-82E4-C27426998FE7}"/>
                </a:ext>
              </a:extLst>
            </p:cNvPr>
            <p:cNvSpPr txBox="1"/>
            <p:nvPr/>
          </p:nvSpPr>
          <p:spPr>
            <a:xfrm>
              <a:off x="8340357" y="5597102"/>
              <a:ext cx="734493"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解除</a:t>
              </a:r>
            </a:p>
          </p:txBody>
        </p:sp>
      </p:grpSp>
      <p:pic>
        <p:nvPicPr>
          <p:cNvPr id="18" name="オーディオ 17">
            <a:hlinkClick r:id="" action="ppaction://media"/>
            <a:extLst>
              <a:ext uri="{FF2B5EF4-FFF2-40B4-BE49-F238E27FC236}">
                <a16:creationId xmlns:a16="http://schemas.microsoft.com/office/drawing/2014/main" id="{98B743AA-F7C0-4FC3-A252-872485FDCBC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3321445"/>
      </p:ext>
    </p:extLst>
  </p:cSld>
  <p:clrMapOvr>
    <a:masterClrMapping/>
  </p:clrMapOvr>
  <mc:AlternateContent xmlns:mc="http://schemas.openxmlformats.org/markup-compatibility/2006" xmlns:p14="http://schemas.microsoft.com/office/powerpoint/2010/main">
    <mc:Choice Requires="p14">
      <p:transition spd="slow" p14:dur="2000" advTm="75558"/>
    </mc:Choice>
    <mc:Fallback xmlns="">
      <p:transition spd="slow" advTm="7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15</a:t>
            </a:r>
            <a:r>
              <a:rPr lang="ja-JP" altLang="en-US" sz="3200" b="1" dirty="0">
                <a:solidFill>
                  <a:prstClr val="black"/>
                </a:solidFill>
                <a:latin typeface="Meiryo UI" panose="020B0604030504040204" pitchFamily="50" charset="-128"/>
                <a:ea typeface="Meiryo UI" panose="020B0604030504040204" pitchFamily="50" charset="-128"/>
              </a:rPr>
              <a:t>．解約手付の性質と解約時期</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3"/>
            <a:ext cx="8640960" cy="1318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契約の解除は、相手方の債務不履行がなければ認められないのが原則です。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しかし、解約手付は、買主が手付金を放棄すれば</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理由なしに自由に解除ができ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、売主は手付金の倍額を買主に返還すれば</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自由に解除できるシステム</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94142" y="3147103"/>
            <a:ext cx="4580975" cy="33676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ただし、解除の時期については、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相手方が履行に着手するまで</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相手方が履行に着手していれば解除ができません。自分が履行に着手していても、相手方が履行に着手していなければ解除は可能です。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売主の履行の着手とは、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物件について所有権移転登記手続に着手したとき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です。買主の履行の着手とは、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残代金の支払手続をしたとき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p:txBody>
      </p:sp>
      <p:grpSp>
        <p:nvGrpSpPr>
          <p:cNvPr id="16" name="グループ化 15">
            <a:extLst>
              <a:ext uri="{FF2B5EF4-FFF2-40B4-BE49-F238E27FC236}">
                <a16:creationId xmlns:a16="http://schemas.microsoft.com/office/drawing/2014/main" id="{D561AE00-5CE0-4D12-985E-F36E460A5E54}"/>
              </a:ext>
            </a:extLst>
          </p:cNvPr>
          <p:cNvGrpSpPr/>
          <p:nvPr/>
        </p:nvGrpSpPr>
        <p:grpSpPr>
          <a:xfrm>
            <a:off x="4905926" y="2874907"/>
            <a:ext cx="4000170" cy="3902695"/>
            <a:chOff x="4905926" y="2874907"/>
            <a:chExt cx="4000170" cy="3902695"/>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2258" y="3571149"/>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0027" y="3554032"/>
              <a:ext cx="914400" cy="914400"/>
            </a:xfrm>
            <a:prstGeom prst="rect">
              <a:avLst/>
            </a:prstGeom>
          </p:spPr>
        </p:pic>
        <p:sp>
          <p:nvSpPr>
            <p:cNvPr id="4" name="矢印: 左 3">
              <a:extLst>
                <a:ext uri="{FF2B5EF4-FFF2-40B4-BE49-F238E27FC236}">
                  <a16:creationId xmlns:a16="http://schemas.microsoft.com/office/drawing/2014/main" id="{43138AAD-3119-48F6-B5D1-94BBFD13A27E}"/>
                </a:ext>
              </a:extLst>
            </p:cNvPr>
            <p:cNvSpPr/>
            <p:nvPr/>
          </p:nvSpPr>
          <p:spPr>
            <a:xfrm>
              <a:off x="6178952" y="4338360"/>
              <a:ext cx="1632286" cy="1998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08405" y="4388502"/>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8171603" y="3253395"/>
              <a:ext cx="73449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5001154" y="3269488"/>
              <a:ext cx="158550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251113" y="4586637"/>
              <a:ext cx="17523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②手付金交付</a:t>
              </a:r>
              <a:endParaRPr kumimoji="1" lang="en-US" altLang="ja-JP" sz="2000" b="1" dirty="0">
                <a:latin typeface="Meiryo UI" panose="020B0604030504040204" pitchFamily="50" charset="-128"/>
                <a:ea typeface="Meiryo UI" panose="020B0604030504040204" pitchFamily="50" charset="-128"/>
              </a:endParaRPr>
            </a:p>
            <a:p>
              <a:pPr algn="ctr"/>
              <a:r>
                <a:rPr lang="en-US" altLang="ja-JP" sz="2000" b="1" dirty="0">
                  <a:solidFill>
                    <a:srgbClr val="FF0000"/>
                  </a:solidFill>
                  <a:latin typeface="Meiryo UI" panose="020B0604030504040204" pitchFamily="50" charset="-128"/>
                  <a:ea typeface="Meiryo UI" panose="020B0604030504040204" pitchFamily="50" charset="-128"/>
                </a:rPr>
                <a:t>300</a:t>
              </a:r>
              <a:r>
                <a:rPr lang="ja-JP" altLang="en-US" sz="2000" b="1" dirty="0">
                  <a:solidFill>
                    <a:srgbClr val="FF0000"/>
                  </a:solidFill>
                  <a:latin typeface="Meiryo UI" panose="020B0604030504040204" pitchFamily="50" charset="-128"/>
                  <a:ea typeface="Meiryo UI" panose="020B0604030504040204" pitchFamily="50" charset="-128"/>
                </a:rPr>
                <a:t>万円</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740986" y="4196592"/>
              <a:ext cx="696094" cy="2596387"/>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855CDF9-A7DB-4CFA-9F7E-C0B18C6B1D6A}"/>
                </a:ext>
              </a:extLst>
            </p:cNvPr>
            <p:cNvSpPr txBox="1"/>
            <p:nvPr/>
          </p:nvSpPr>
          <p:spPr>
            <a:xfrm>
              <a:off x="8147304" y="4489977"/>
              <a:ext cx="758792" cy="707886"/>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手付放棄</a:t>
              </a:r>
            </a:p>
          </p:txBody>
        </p:sp>
        <p:sp>
          <p:nvSpPr>
            <p:cNvPr id="20" name="矢印: 上カーブ 19">
              <a:extLst>
                <a:ext uri="{FF2B5EF4-FFF2-40B4-BE49-F238E27FC236}">
                  <a16:creationId xmlns:a16="http://schemas.microsoft.com/office/drawing/2014/main" id="{1F1656E4-E4CD-4127-ACEF-1DFA36FA4FA4}"/>
                </a:ext>
              </a:extLst>
            </p:cNvPr>
            <p:cNvSpPr/>
            <p:nvPr/>
          </p:nvSpPr>
          <p:spPr>
            <a:xfrm>
              <a:off x="5693543" y="5842833"/>
              <a:ext cx="2945317" cy="608261"/>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95E4EEDC-83E4-4793-86A0-924A3B30AF6A}"/>
                </a:ext>
              </a:extLst>
            </p:cNvPr>
            <p:cNvSpPr txBox="1"/>
            <p:nvPr/>
          </p:nvSpPr>
          <p:spPr>
            <a:xfrm>
              <a:off x="4905926" y="5448304"/>
              <a:ext cx="1572607" cy="707886"/>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手付倍返し</a:t>
              </a:r>
              <a:r>
                <a:rPr kumimoji="1" lang="en-US" altLang="ja-JP" sz="2000" b="1" dirty="0">
                  <a:solidFill>
                    <a:srgbClr val="FF0000"/>
                  </a:solidFill>
                  <a:latin typeface="Meiryo UI" panose="020B0604030504040204" pitchFamily="50" charset="-128"/>
                  <a:ea typeface="Meiryo UI" panose="020B0604030504040204" pitchFamily="50" charset="-128"/>
                </a:rPr>
                <a:t>600</a:t>
              </a:r>
              <a:r>
                <a:rPr kumimoji="1" lang="ja-JP" altLang="en-US" sz="2000" b="1" dirty="0">
                  <a:solidFill>
                    <a:srgbClr val="FF0000"/>
                  </a:solidFill>
                  <a:latin typeface="Meiryo UI" panose="020B0604030504040204" pitchFamily="50" charset="-128"/>
                  <a:ea typeface="Meiryo UI" panose="020B0604030504040204" pitchFamily="50" charset="-128"/>
                </a:rPr>
                <a:t>万円</a:t>
              </a:r>
            </a:p>
          </p:txBody>
        </p:sp>
        <p:sp>
          <p:nvSpPr>
            <p:cNvPr id="10" name="矢印: 下カーブ 9">
              <a:extLst>
                <a:ext uri="{FF2B5EF4-FFF2-40B4-BE49-F238E27FC236}">
                  <a16:creationId xmlns:a16="http://schemas.microsoft.com/office/drawing/2014/main" id="{BED70D6F-FDAD-4888-848D-1301158ADAFC}"/>
                </a:ext>
              </a:extLst>
            </p:cNvPr>
            <p:cNvSpPr/>
            <p:nvPr/>
          </p:nvSpPr>
          <p:spPr>
            <a:xfrm>
              <a:off x="5790839" y="3055019"/>
              <a:ext cx="2380764" cy="486665"/>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2" name="Picture 2" descr="登記簿イラスト｜無料イラスト・フリー素材なら「イラストAC」">
              <a:extLst>
                <a:ext uri="{FF2B5EF4-FFF2-40B4-BE49-F238E27FC236}">
                  <a16:creationId xmlns:a16="http://schemas.microsoft.com/office/drawing/2014/main" id="{2EB6DB9D-319C-469E-A9F8-4654C2D175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3543" y="2874907"/>
              <a:ext cx="813031" cy="813031"/>
            </a:xfrm>
            <a:prstGeom prst="rect">
              <a:avLst/>
            </a:prstGeom>
            <a:noFill/>
            <a:extLst>
              <a:ext uri="{909E8E84-426E-40DD-AFC4-6F175D3DCCD1}">
                <a14:hiddenFill xmlns:a14="http://schemas.microsoft.com/office/drawing/2010/main">
                  <a:solidFill>
                    <a:srgbClr val="FFFFFF"/>
                  </a:solidFill>
                </a14:hiddenFill>
              </a:ext>
            </a:extLst>
          </p:spPr>
        </p:pic>
        <p:sp>
          <p:nvSpPr>
            <p:cNvPr id="23" name="乗算記号 22">
              <a:extLst>
                <a:ext uri="{FF2B5EF4-FFF2-40B4-BE49-F238E27FC236}">
                  <a16:creationId xmlns:a16="http://schemas.microsoft.com/office/drawing/2014/main" id="{02F05D80-8A06-444F-9F24-7790AD25DD69}"/>
                </a:ext>
              </a:extLst>
            </p:cNvPr>
            <p:cNvSpPr/>
            <p:nvPr/>
          </p:nvSpPr>
          <p:spPr>
            <a:xfrm>
              <a:off x="6319830" y="5203816"/>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上カーブ 10">
              <a:extLst>
                <a:ext uri="{FF2B5EF4-FFF2-40B4-BE49-F238E27FC236}">
                  <a16:creationId xmlns:a16="http://schemas.microsoft.com/office/drawing/2014/main" id="{844389B9-9034-43B7-8F62-96F51727D230}"/>
                </a:ext>
              </a:extLst>
            </p:cNvPr>
            <p:cNvSpPr/>
            <p:nvPr/>
          </p:nvSpPr>
          <p:spPr>
            <a:xfrm rot="10800000">
              <a:off x="6204756" y="3290590"/>
              <a:ext cx="1808111" cy="692559"/>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4" name="グラフィックス 23" descr="お金 単色塗りつぶし">
              <a:extLst>
                <a:ext uri="{FF2B5EF4-FFF2-40B4-BE49-F238E27FC236}">
                  <a16:creationId xmlns:a16="http://schemas.microsoft.com/office/drawing/2014/main" id="{6E575557-2AA8-45C4-B4C5-F492288C84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89033" y="3272254"/>
              <a:ext cx="914400" cy="914400"/>
            </a:xfrm>
            <a:prstGeom prst="rect">
              <a:avLst/>
            </a:prstGeom>
          </p:spPr>
        </p:pic>
        <p:sp>
          <p:nvSpPr>
            <p:cNvPr id="25" name="乗算記号 24">
              <a:extLst>
                <a:ext uri="{FF2B5EF4-FFF2-40B4-BE49-F238E27FC236}">
                  <a16:creationId xmlns:a16="http://schemas.microsoft.com/office/drawing/2014/main" id="{F70C9169-96E6-49FA-8C55-7139A5EA4B83}"/>
                </a:ext>
              </a:extLst>
            </p:cNvPr>
            <p:cNvSpPr/>
            <p:nvPr/>
          </p:nvSpPr>
          <p:spPr>
            <a:xfrm>
              <a:off x="7295443" y="5863202"/>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0A40CBE-B70C-4B30-83A8-566A5D77E2D6}"/>
                </a:ext>
              </a:extLst>
            </p:cNvPr>
            <p:cNvSpPr txBox="1"/>
            <p:nvPr/>
          </p:nvSpPr>
          <p:spPr>
            <a:xfrm>
              <a:off x="5998475" y="3992702"/>
              <a:ext cx="2010387"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①売買契約成立</a:t>
              </a:r>
            </a:p>
          </p:txBody>
        </p:sp>
      </p:grpSp>
      <p:pic>
        <p:nvPicPr>
          <p:cNvPr id="3" name="オーディオ 2">
            <a:hlinkClick r:id="" action="ppaction://media"/>
            <a:extLst>
              <a:ext uri="{FF2B5EF4-FFF2-40B4-BE49-F238E27FC236}">
                <a16:creationId xmlns:a16="http://schemas.microsoft.com/office/drawing/2014/main" id="{AE1B97CA-7792-4834-A8FC-EE753F16ECA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2486495"/>
      </p:ext>
    </p:extLst>
  </p:cSld>
  <p:clrMapOvr>
    <a:masterClrMapping/>
  </p:clrMapOvr>
  <mc:AlternateContent xmlns:mc="http://schemas.openxmlformats.org/markup-compatibility/2006" xmlns:p14="http://schemas.microsoft.com/office/powerpoint/2010/main">
    <mc:Choice Requires="p14">
      <p:transition spd="slow" p14:dur="2000" advTm="87497"/>
    </mc:Choice>
    <mc:Fallback xmlns="">
      <p:transition spd="slow" advTm="8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16</a:t>
            </a:r>
            <a:r>
              <a:rPr lang="ja-JP" altLang="en-US" sz="3200" b="1" dirty="0">
                <a:solidFill>
                  <a:prstClr val="black"/>
                </a:solidFill>
                <a:latin typeface="Meiryo UI" panose="020B0604030504040204" pitchFamily="50" charset="-128"/>
                <a:ea typeface="Meiryo UI" panose="020B0604030504040204" pitchFamily="50" charset="-128"/>
              </a:rPr>
              <a:t>．手付金等の額の制限</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3"/>
            <a:ext cx="8640960" cy="131847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法では、手付金の額について制限はありません。従って、売主が契約を解除させないために、また高額な違約金を得るために高額な手付金を要求することが予想されます。これが、手付金制度の悪用です。そうした行為を防ぐために、宅建業法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手付金等の額を制限</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しました。</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94142" y="3147103"/>
            <a:ext cx="4580975" cy="33676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宅建業者が自ら売主で一般人が買主となる宅地建物の売買契約</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において、購入者である一般人から受取ることができる手付金の額は消費税</a:t>
            </a:r>
            <a:r>
              <a:rPr lang="ja-JP" altLang="en-US" sz="2000" b="1" dirty="0">
                <a:solidFill>
                  <a:prstClr val="black"/>
                </a:solidFill>
                <a:latin typeface="Meiryo UI" panose="020B0604030504040204" pitchFamily="50" charset="-128"/>
                <a:ea typeface="Meiryo UI" panose="020B0604030504040204" pitchFamily="50" charset="-128"/>
              </a:rPr>
              <a:t>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を含めて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％）まで</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に制限されます。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代金額の</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％を超える手付金等を受領しても、その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超える分は無効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となります。</a:t>
            </a:r>
          </a:p>
        </p:txBody>
      </p:sp>
      <p:grpSp>
        <p:nvGrpSpPr>
          <p:cNvPr id="4" name="グループ化 3">
            <a:extLst>
              <a:ext uri="{FF2B5EF4-FFF2-40B4-BE49-F238E27FC236}">
                <a16:creationId xmlns:a16="http://schemas.microsoft.com/office/drawing/2014/main" id="{0F0D3184-5583-4D29-BF0E-5E884C162584}"/>
              </a:ext>
            </a:extLst>
          </p:cNvPr>
          <p:cNvGrpSpPr/>
          <p:nvPr/>
        </p:nvGrpSpPr>
        <p:grpSpPr>
          <a:xfrm>
            <a:off x="5102600" y="2977849"/>
            <a:ext cx="3882505" cy="3276425"/>
            <a:chOff x="5102600" y="2977849"/>
            <a:chExt cx="3882505" cy="3276425"/>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2600" y="3612555"/>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7882" y="3561627"/>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4178" y="4453902"/>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812360" y="2977849"/>
              <a:ext cx="1172745"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一般人</a:t>
              </a:r>
              <a:endParaRPr kumimoji="1" lang="ja-JP" altLang="en-US" sz="20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5124371" y="2983959"/>
              <a:ext cx="149005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424713" y="5412706"/>
              <a:ext cx="1243631"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手付金</a:t>
              </a:r>
              <a:endParaRPr kumimoji="1" lang="en-US" altLang="ja-JP" sz="2000" b="1" dirty="0">
                <a:latin typeface="Meiryo UI" panose="020B0604030504040204" pitchFamily="50" charset="-128"/>
                <a:ea typeface="Meiryo UI" panose="020B0604030504040204" pitchFamily="50" charset="-128"/>
              </a:endParaRPr>
            </a:p>
            <a:p>
              <a:r>
                <a:rPr lang="en-US" altLang="ja-JP" sz="2000" b="1" dirty="0">
                  <a:solidFill>
                    <a:srgbClr val="FF0000"/>
                  </a:solidFill>
                  <a:latin typeface="Meiryo UI" panose="020B0604030504040204" pitchFamily="50" charset="-128"/>
                  <a:ea typeface="Meiryo UI" panose="020B0604030504040204" pitchFamily="50" charset="-128"/>
                </a:rPr>
                <a:t>200</a:t>
              </a:r>
              <a:r>
                <a:rPr lang="ja-JP" altLang="en-US" sz="2000" b="1" dirty="0">
                  <a:solidFill>
                    <a:srgbClr val="FF0000"/>
                  </a:solidFill>
                  <a:latin typeface="Meiryo UI" panose="020B0604030504040204" pitchFamily="50" charset="-128"/>
                  <a:ea typeface="Meiryo UI" panose="020B0604030504040204" pitchFamily="50" charset="-128"/>
                </a:rPr>
                <a:t>万円</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728841" y="4608033"/>
              <a:ext cx="696094" cy="259638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矢印: 左右 2">
              <a:extLst>
                <a:ext uri="{FF2B5EF4-FFF2-40B4-BE49-F238E27FC236}">
                  <a16:creationId xmlns:a16="http://schemas.microsoft.com/office/drawing/2014/main" id="{C599FB27-2D9E-4A90-9FA2-FC11E04B65D4}"/>
                </a:ext>
              </a:extLst>
            </p:cNvPr>
            <p:cNvSpPr/>
            <p:nvPr/>
          </p:nvSpPr>
          <p:spPr>
            <a:xfrm>
              <a:off x="6017000" y="4097936"/>
              <a:ext cx="1949292" cy="2005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7DE06E0-2FF6-4B9D-9602-579747E9E4C8}"/>
                </a:ext>
              </a:extLst>
            </p:cNvPr>
            <p:cNvSpPr txBox="1"/>
            <p:nvPr/>
          </p:nvSpPr>
          <p:spPr>
            <a:xfrm>
              <a:off x="6178578" y="3445110"/>
              <a:ext cx="17523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売買代金額</a:t>
              </a:r>
              <a:endParaRPr kumimoji="1" lang="en-US" altLang="ja-JP" sz="2000" b="1" dirty="0">
                <a:latin typeface="Meiryo UI" panose="020B0604030504040204" pitchFamily="50" charset="-128"/>
                <a:ea typeface="Meiryo UI" panose="020B0604030504040204" pitchFamily="50" charset="-128"/>
              </a:endParaRPr>
            </a:p>
            <a:p>
              <a:r>
                <a:rPr lang="en-US" altLang="ja-JP" sz="2000" b="1" dirty="0">
                  <a:latin typeface="Meiryo UI" panose="020B0604030504040204" pitchFamily="50" charset="-128"/>
                  <a:ea typeface="Meiryo UI" panose="020B0604030504040204" pitchFamily="50" charset="-128"/>
                </a:rPr>
                <a:t>1,000</a:t>
              </a:r>
              <a:r>
                <a:rPr lang="ja-JP" altLang="en-US" sz="2000" b="1" dirty="0">
                  <a:latin typeface="Meiryo UI" panose="020B0604030504040204" pitchFamily="50" charset="-128"/>
                  <a:ea typeface="Meiryo UI" panose="020B0604030504040204" pitchFamily="50" charset="-128"/>
                </a:rPr>
                <a:t>万円</a:t>
              </a:r>
              <a:endParaRPr kumimoji="1" lang="ja-JP" altLang="en-US" sz="2000" b="1" dirty="0">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6D6265A2-55FA-43CF-ABAC-1EBDEE5816CF}"/>
                </a:ext>
              </a:extLst>
            </p:cNvPr>
            <p:cNvSpPr/>
            <p:nvPr/>
          </p:nvSpPr>
          <p:spPr>
            <a:xfrm>
              <a:off x="6157690" y="4444658"/>
              <a:ext cx="2127623"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grpSp>
      <p:pic>
        <p:nvPicPr>
          <p:cNvPr id="11" name="オーディオ 10">
            <a:hlinkClick r:id="" action="ppaction://media"/>
            <a:extLst>
              <a:ext uri="{FF2B5EF4-FFF2-40B4-BE49-F238E27FC236}">
                <a16:creationId xmlns:a16="http://schemas.microsoft.com/office/drawing/2014/main" id="{85713561-5A84-4F19-89E5-433520506B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01069982"/>
      </p:ext>
    </p:extLst>
  </p:cSld>
  <p:clrMapOvr>
    <a:masterClrMapping/>
  </p:clrMapOvr>
  <mc:AlternateContent xmlns:mc="http://schemas.openxmlformats.org/markup-compatibility/2006" xmlns:p14="http://schemas.microsoft.com/office/powerpoint/2010/main">
    <mc:Choice Requires="p14">
      <p:transition spd="slow" p14:dur="2000" advTm="89185"/>
    </mc:Choice>
    <mc:Fallback xmlns="">
      <p:transition spd="slow" advTm="89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17</a:t>
            </a:r>
            <a:r>
              <a:rPr lang="ja-JP" altLang="en-US" sz="3200" b="1" dirty="0">
                <a:solidFill>
                  <a:prstClr val="black"/>
                </a:solidFill>
                <a:latin typeface="Meiryo UI" panose="020B0604030504040204" pitchFamily="50" charset="-128"/>
                <a:ea typeface="Meiryo UI" panose="020B0604030504040204" pitchFamily="50" charset="-128"/>
              </a:rPr>
              <a:t>．手付金等の保全措置の意義</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3"/>
            <a:ext cx="8640960" cy="131847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不動産売買取引では、手付金を売主に渡すことが一般的です。買主としては、宅建業者に手付金を渡して、その後、その金を持ち逃げされたり、倒産されたりして、手付金を失うリスクがあります。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94143" y="3147103"/>
            <a:ext cx="4277858" cy="33676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そうした不安を解消し、不動産取引を円滑に行うために、宅建業者において「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手付金等の保全措置</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」が義務付けられています。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宅建業者が自ら売主となる宅地建物の売買契約において原則として、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保全措置を講じた後でなければ、手付金等（申込金、手付金、中間金）を買主から受領することはできません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4" name="グループ化 3">
            <a:extLst>
              <a:ext uri="{FF2B5EF4-FFF2-40B4-BE49-F238E27FC236}">
                <a16:creationId xmlns:a16="http://schemas.microsoft.com/office/drawing/2014/main" id="{A846EE18-DD76-4C08-BE8C-C2975A0A23B7}"/>
              </a:ext>
            </a:extLst>
          </p:cNvPr>
          <p:cNvGrpSpPr/>
          <p:nvPr/>
        </p:nvGrpSpPr>
        <p:grpSpPr>
          <a:xfrm>
            <a:off x="4784214" y="2977849"/>
            <a:ext cx="4200891" cy="3276425"/>
            <a:chOff x="4784214" y="2977849"/>
            <a:chExt cx="4200891" cy="3276425"/>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2600" y="3612555"/>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7882" y="3561627"/>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7803" y="4724127"/>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812360" y="2977849"/>
              <a:ext cx="1172745"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一般人</a:t>
              </a:r>
              <a:endParaRPr kumimoji="1" lang="ja-JP" altLang="en-US" sz="20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5124371" y="2983959"/>
              <a:ext cx="149005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E678820-ED77-4714-A8EC-FC8C351BD0B3}"/>
                </a:ext>
              </a:extLst>
            </p:cNvPr>
            <p:cNvSpPr txBox="1"/>
            <p:nvPr/>
          </p:nvSpPr>
          <p:spPr>
            <a:xfrm>
              <a:off x="6228544" y="5631373"/>
              <a:ext cx="197080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②手付金</a:t>
              </a:r>
              <a:r>
                <a:rPr lang="ja-JP" altLang="en-US" sz="2000" b="1" dirty="0">
                  <a:latin typeface="Meiryo UI" panose="020B0604030504040204" pitchFamily="50" charset="-128"/>
                  <a:ea typeface="Meiryo UI" panose="020B0604030504040204" pitchFamily="50" charset="-128"/>
                </a:rPr>
                <a:t>受領</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728841" y="4608033"/>
              <a:ext cx="696094" cy="259638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矢印: 左右 2">
              <a:extLst>
                <a:ext uri="{FF2B5EF4-FFF2-40B4-BE49-F238E27FC236}">
                  <a16:creationId xmlns:a16="http://schemas.microsoft.com/office/drawing/2014/main" id="{C599FB27-2D9E-4A90-9FA2-FC11E04B65D4}"/>
                </a:ext>
              </a:extLst>
            </p:cNvPr>
            <p:cNvSpPr/>
            <p:nvPr/>
          </p:nvSpPr>
          <p:spPr>
            <a:xfrm>
              <a:off x="6017000" y="4097936"/>
              <a:ext cx="1949292" cy="2005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7DE06E0-2FF6-4B9D-9602-579747E9E4C8}"/>
                </a:ext>
              </a:extLst>
            </p:cNvPr>
            <p:cNvSpPr txBox="1"/>
            <p:nvPr/>
          </p:nvSpPr>
          <p:spPr>
            <a:xfrm>
              <a:off x="6127340" y="3655943"/>
              <a:ext cx="175232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売買契約成立</a:t>
              </a:r>
            </a:p>
          </p:txBody>
        </p:sp>
        <p:sp>
          <p:nvSpPr>
            <p:cNvPr id="16" name="四角形: 角を丸くする 15">
              <a:extLst>
                <a:ext uri="{FF2B5EF4-FFF2-40B4-BE49-F238E27FC236}">
                  <a16:creationId xmlns:a16="http://schemas.microsoft.com/office/drawing/2014/main" id="{6D6265A2-55FA-43CF-ABAC-1EBDEE5816CF}"/>
                </a:ext>
              </a:extLst>
            </p:cNvPr>
            <p:cNvSpPr/>
            <p:nvPr/>
          </p:nvSpPr>
          <p:spPr>
            <a:xfrm>
              <a:off x="4784214" y="4499551"/>
              <a:ext cx="2740114"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手付金等保全措置</a:t>
              </a:r>
            </a:p>
          </p:txBody>
        </p:sp>
      </p:grpSp>
      <p:pic>
        <p:nvPicPr>
          <p:cNvPr id="11" name="オーディオ 10">
            <a:hlinkClick r:id="" action="ppaction://media"/>
            <a:extLst>
              <a:ext uri="{FF2B5EF4-FFF2-40B4-BE49-F238E27FC236}">
                <a16:creationId xmlns:a16="http://schemas.microsoft.com/office/drawing/2014/main" id="{8467DDDA-E05C-455F-872F-7DF0900BD0A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4944074"/>
      </p:ext>
    </p:extLst>
  </p:cSld>
  <p:clrMapOvr>
    <a:masterClrMapping/>
  </p:clrMapOvr>
  <mc:AlternateContent xmlns:mc="http://schemas.openxmlformats.org/markup-compatibility/2006" xmlns:p14="http://schemas.microsoft.com/office/powerpoint/2010/main">
    <mc:Choice Requires="p14">
      <p:transition spd="slow" p14:dur="2000" advTm="71003"/>
    </mc:Choice>
    <mc:Fallback xmlns="">
      <p:transition spd="slow" advTm="7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18</a:t>
            </a:r>
            <a:r>
              <a:rPr lang="ja-JP" altLang="en-US" sz="3200" b="1" dirty="0">
                <a:solidFill>
                  <a:prstClr val="black"/>
                </a:solidFill>
                <a:latin typeface="Meiryo UI" panose="020B0604030504040204" pitchFamily="50" charset="-128"/>
                <a:ea typeface="Meiryo UI" panose="020B0604030504040204" pitchFamily="50" charset="-128"/>
              </a:rPr>
              <a:t>．保全措置が必要な手付金の額</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3"/>
            <a:ext cx="8640960" cy="61371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宅建業者が手付金等の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保全措置が必要となる手付金の金額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は、次のとおりです。</a:t>
            </a:r>
          </a:p>
        </p:txBody>
      </p:sp>
      <p:grpSp>
        <p:nvGrpSpPr>
          <p:cNvPr id="10" name="グループ化 9">
            <a:extLst>
              <a:ext uri="{FF2B5EF4-FFF2-40B4-BE49-F238E27FC236}">
                <a16:creationId xmlns:a16="http://schemas.microsoft.com/office/drawing/2014/main" id="{A83194B9-92D7-4AA9-9CB0-F8BF8E8CFCC7}"/>
              </a:ext>
            </a:extLst>
          </p:cNvPr>
          <p:cNvGrpSpPr/>
          <p:nvPr/>
        </p:nvGrpSpPr>
        <p:grpSpPr>
          <a:xfrm>
            <a:off x="289518" y="2499325"/>
            <a:ext cx="1942645" cy="3710975"/>
            <a:chOff x="289518" y="2499325"/>
            <a:chExt cx="1942645" cy="3710975"/>
          </a:xfrm>
        </p:grpSpPr>
        <p:sp>
          <p:nvSpPr>
            <p:cNvPr id="8" name="四角形: 角を丸くする 7">
              <a:extLst>
                <a:ext uri="{FF2B5EF4-FFF2-40B4-BE49-F238E27FC236}">
                  <a16:creationId xmlns:a16="http://schemas.microsoft.com/office/drawing/2014/main" id="{7C57F690-9E09-4698-87F5-BB1EC176065B}"/>
                </a:ext>
              </a:extLst>
            </p:cNvPr>
            <p:cNvSpPr/>
            <p:nvPr/>
          </p:nvSpPr>
          <p:spPr>
            <a:xfrm>
              <a:off x="289518" y="2499325"/>
              <a:ext cx="193297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完成物件</a:t>
              </a:r>
            </a:p>
          </p:txBody>
        </p:sp>
        <p:sp>
          <p:nvSpPr>
            <p:cNvPr id="19" name="四角形: 角を丸くする 18">
              <a:extLst>
                <a:ext uri="{FF2B5EF4-FFF2-40B4-BE49-F238E27FC236}">
                  <a16:creationId xmlns:a16="http://schemas.microsoft.com/office/drawing/2014/main" id="{797271B9-BB9D-4960-8291-D26C75666870}"/>
                </a:ext>
              </a:extLst>
            </p:cNvPr>
            <p:cNvSpPr/>
            <p:nvPr/>
          </p:nvSpPr>
          <p:spPr>
            <a:xfrm>
              <a:off x="299192" y="3263380"/>
              <a:ext cx="1932971" cy="29469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手付金等の額が代金額の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％超</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または</a:t>
              </a:r>
              <a:endParaRPr lang="en-US" altLang="ja-JP" sz="2000" b="1"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万円超</a:t>
              </a:r>
            </a:p>
          </p:txBody>
        </p:sp>
      </p:grpSp>
      <p:grpSp>
        <p:nvGrpSpPr>
          <p:cNvPr id="11" name="グループ化 10">
            <a:extLst>
              <a:ext uri="{FF2B5EF4-FFF2-40B4-BE49-F238E27FC236}">
                <a16:creationId xmlns:a16="http://schemas.microsoft.com/office/drawing/2014/main" id="{AC170A4E-39EB-4881-893C-587A98430198}"/>
              </a:ext>
            </a:extLst>
          </p:cNvPr>
          <p:cNvGrpSpPr/>
          <p:nvPr/>
        </p:nvGrpSpPr>
        <p:grpSpPr>
          <a:xfrm>
            <a:off x="2565544" y="2517151"/>
            <a:ext cx="1939635" cy="3680436"/>
            <a:chOff x="2565544" y="2517151"/>
            <a:chExt cx="1939635" cy="3680436"/>
          </a:xfrm>
        </p:grpSpPr>
        <p:sp>
          <p:nvSpPr>
            <p:cNvPr id="18" name="四角形: 角を丸くする 17">
              <a:extLst>
                <a:ext uri="{FF2B5EF4-FFF2-40B4-BE49-F238E27FC236}">
                  <a16:creationId xmlns:a16="http://schemas.microsoft.com/office/drawing/2014/main" id="{4EB8FE38-2615-493C-9B5F-771C01CC43E9}"/>
                </a:ext>
              </a:extLst>
            </p:cNvPr>
            <p:cNvSpPr/>
            <p:nvPr/>
          </p:nvSpPr>
          <p:spPr>
            <a:xfrm>
              <a:off x="2565544" y="2517151"/>
              <a:ext cx="193297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未完成物件</a:t>
              </a:r>
            </a:p>
          </p:txBody>
        </p:sp>
        <p:sp>
          <p:nvSpPr>
            <p:cNvPr id="20" name="四角形: 角を丸くする 19">
              <a:extLst>
                <a:ext uri="{FF2B5EF4-FFF2-40B4-BE49-F238E27FC236}">
                  <a16:creationId xmlns:a16="http://schemas.microsoft.com/office/drawing/2014/main" id="{088B344A-A57F-4E9A-90B0-835F264BD1C8}"/>
                </a:ext>
              </a:extLst>
            </p:cNvPr>
            <p:cNvSpPr/>
            <p:nvPr/>
          </p:nvSpPr>
          <p:spPr>
            <a:xfrm>
              <a:off x="2565544" y="3250667"/>
              <a:ext cx="1939635" cy="29469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手付金等の額が代金額の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％超</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万円超</a:t>
              </a:r>
            </a:p>
          </p:txBody>
        </p:sp>
      </p:grpSp>
      <p:grpSp>
        <p:nvGrpSpPr>
          <p:cNvPr id="17" name="グループ化 16">
            <a:extLst>
              <a:ext uri="{FF2B5EF4-FFF2-40B4-BE49-F238E27FC236}">
                <a16:creationId xmlns:a16="http://schemas.microsoft.com/office/drawing/2014/main" id="{3DB9A6BF-E646-44E3-A7D9-6F6E5D32DE7B}"/>
              </a:ext>
            </a:extLst>
          </p:cNvPr>
          <p:cNvGrpSpPr/>
          <p:nvPr/>
        </p:nvGrpSpPr>
        <p:grpSpPr>
          <a:xfrm>
            <a:off x="4533617" y="2286779"/>
            <a:ext cx="4502878" cy="4100193"/>
            <a:chOff x="4533617" y="2286779"/>
            <a:chExt cx="4502878" cy="4100193"/>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8386" y="36341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7882" y="3561627"/>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6606" y="4776478"/>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987802" y="2977849"/>
              <a:ext cx="104869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一般人</a:t>
              </a:r>
              <a:endParaRPr kumimoji="1" lang="ja-JP" altLang="en-US" sz="20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4563393" y="3113035"/>
              <a:ext cx="149005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437426" y="4497424"/>
              <a:ext cx="696094" cy="308300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矢印: 左右 2">
              <a:extLst>
                <a:ext uri="{FF2B5EF4-FFF2-40B4-BE49-F238E27FC236}">
                  <a16:creationId xmlns:a16="http://schemas.microsoft.com/office/drawing/2014/main" id="{C599FB27-2D9E-4A90-9FA2-FC11E04B65D4}"/>
                </a:ext>
              </a:extLst>
            </p:cNvPr>
            <p:cNvSpPr/>
            <p:nvPr/>
          </p:nvSpPr>
          <p:spPr>
            <a:xfrm>
              <a:off x="5871179" y="4130618"/>
              <a:ext cx="1949292" cy="2005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D6265A2-55FA-43CF-ABAC-1EBDEE5816CF}"/>
                </a:ext>
              </a:extLst>
            </p:cNvPr>
            <p:cNvSpPr/>
            <p:nvPr/>
          </p:nvSpPr>
          <p:spPr>
            <a:xfrm>
              <a:off x="5721662" y="4452998"/>
              <a:ext cx="2248327" cy="133340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未完成物件</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代金額</a:t>
              </a:r>
              <a:r>
                <a:rPr lang="en-US" altLang="ja-JP" sz="2000" b="1" dirty="0">
                  <a:solidFill>
                    <a:srgbClr val="FF0000"/>
                  </a:solidFill>
                  <a:latin typeface="Meiryo UI" panose="020B0604030504040204" pitchFamily="50" charset="-128"/>
                  <a:ea typeface="Meiryo UI" panose="020B0604030504040204" pitchFamily="50" charset="-128"/>
                </a:rPr>
                <a:t>5</a:t>
              </a:r>
              <a:r>
                <a:rPr lang="ja-JP" altLang="en-US" sz="2000" b="1" dirty="0">
                  <a:solidFill>
                    <a:srgbClr val="FF0000"/>
                  </a:solidFill>
                  <a:latin typeface="Meiryo UI" panose="020B0604030504040204" pitchFamily="50" charset="-128"/>
                  <a:ea typeface="Meiryo UI" panose="020B0604030504040204" pitchFamily="50" charset="-128"/>
                </a:rPr>
                <a:t>％超</a:t>
              </a:r>
              <a:r>
                <a:rPr lang="en-US" altLang="ja-JP" sz="2000" b="1" dirty="0">
                  <a:solidFill>
                    <a:schemeClr val="tx1"/>
                  </a:solidFill>
                  <a:latin typeface="Meiryo UI" panose="020B0604030504040204" pitchFamily="50" charset="-128"/>
                  <a:ea typeface="Meiryo UI" panose="020B0604030504040204" pitchFamily="50" charset="-128"/>
                </a:rPr>
                <a:t>or</a:t>
              </a:r>
              <a:r>
                <a:rPr lang="en-US" altLang="ja-JP" sz="2000" b="1" dirty="0">
                  <a:solidFill>
                    <a:srgbClr val="FF0000"/>
                  </a:solidFill>
                  <a:latin typeface="Meiryo UI" panose="020B0604030504040204" pitchFamily="50" charset="-128"/>
                  <a:ea typeface="Meiryo UI" panose="020B0604030504040204" pitchFamily="50" charset="-128"/>
                </a:rPr>
                <a:t>1,000</a:t>
              </a:r>
              <a:r>
                <a:rPr lang="ja-JP" altLang="en-US" sz="2000" b="1" dirty="0">
                  <a:solidFill>
                    <a:srgbClr val="FF0000"/>
                  </a:solidFill>
                  <a:latin typeface="Meiryo UI" panose="020B0604030504040204" pitchFamily="50" charset="-128"/>
                  <a:ea typeface="Meiryo UI" panose="020B0604030504040204" pitchFamily="50" charset="-128"/>
                </a:rPr>
                <a:t>万円超</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DDF4F7F8-4B60-48C8-AF67-88242519AF17}"/>
                </a:ext>
              </a:extLst>
            </p:cNvPr>
            <p:cNvSpPr/>
            <p:nvPr/>
          </p:nvSpPr>
          <p:spPr>
            <a:xfrm>
              <a:off x="5739475" y="2286779"/>
              <a:ext cx="2248327" cy="1333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完成物件</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代金額</a:t>
              </a:r>
              <a:r>
                <a:rPr lang="en-US" altLang="ja-JP" sz="2000" b="1" dirty="0">
                  <a:solidFill>
                    <a:srgbClr val="FF0000"/>
                  </a:solidFill>
                  <a:latin typeface="Meiryo UI" panose="020B0604030504040204" pitchFamily="50" charset="-128"/>
                  <a:ea typeface="Meiryo UI" panose="020B0604030504040204" pitchFamily="50" charset="-128"/>
                </a:rPr>
                <a:t>10</a:t>
              </a:r>
              <a:r>
                <a:rPr lang="ja-JP" altLang="en-US" sz="2000" b="1" dirty="0">
                  <a:solidFill>
                    <a:srgbClr val="FF0000"/>
                  </a:solidFill>
                  <a:latin typeface="Meiryo UI" panose="020B0604030504040204" pitchFamily="50" charset="-128"/>
                  <a:ea typeface="Meiryo UI" panose="020B0604030504040204" pitchFamily="50" charset="-128"/>
                </a:rPr>
                <a:t>％超</a:t>
              </a:r>
              <a:r>
                <a:rPr lang="en-US" altLang="ja-JP" sz="2000" b="1" dirty="0">
                  <a:solidFill>
                    <a:schemeClr val="tx1"/>
                  </a:solidFill>
                  <a:latin typeface="Meiryo UI" panose="020B0604030504040204" pitchFamily="50" charset="-128"/>
                  <a:ea typeface="Meiryo UI" panose="020B0604030504040204" pitchFamily="50" charset="-128"/>
                </a:rPr>
                <a:t>or</a:t>
              </a:r>
              <a:r>
                <a:rPr lang="en-US" altLang="ja-JP" sz="2000" b="1" dirty="0">
                  <a:solidFill>
                    <a:srgbClr val="FF0000"/>
                  </a:solidFill>
                  <a:latin typeface="Meiryo UI" panose="020B0604030504040204" pitchFamily="50" charset="-128"/>
                  <a:ea typeface="Meiryo UI" panose="020B0604030504040204" pitchFamily="50" charset="-128"/>
                </a:rPr>
                <a:t>1,000</a:t>
              </a:r>
              <a:r>
                <a:rPr lang="ja-JP" altLang="en-US" sz="2000" b="1" dirty="0">
                  <a:solidFill>
                    <a:srgbClr val="FF0000"/>
                  </a:solidFill>
                  <a:latin typeface="Meiryo UI" panose="020B0604030504040204" pitchFamily="50" charset="-128"/>
                  <a:ea typeface="Meiryo UI" panose="020B0604030504040204" pitchFamily="50" charset="-128"/>
                </a:rPr>
                <a:t>万円超</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22" name="四角形: 角を丸くする 21">
              <a:extLst>
                <a:ext uri="{FF2B5EF4-FFF2-40B4-BE49-F238E27FC236}">
                  <a16:creationId xmlns:a16="http://schemas.microsoft.com/office/drawing/2014/main" id="{C4848182-8C3C-4863-BE4A-C7D1F30C3E9A}"/>
                </a:ext>
              </a:extLst>
            </p:cNvPr>
            <p:cNvSpPr/>
            <p:nvPr/>
          </p:nvSpPr>
          <p:spPr>
            <a:xfrm>
              <a:off x="4533617" y="4455079"/>
              <a:ext cx="1169143" cy="10583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手付金保全</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措置</a:t>
              </a:r>
            </a:p>
          </p:txBody>
        </p:sp>
        <p:sp>
          <p:nvSpPr>
            <p:cNvPr id="23" name="テキスト ボックス 22">
              <a:extLst>
                <a:ext uri="{FF2B5EF4-FFF2-40B4-BE49-F238E27FC236}">
                  <a16:creationId xmlns:a16="http://schemas.microsoft.com/office/drawing/2014/main" id="{0DEEDFD0-782C-466F-A7BC-66F3B6999B19}"/>
                </a:ext>
              </a:extLst>
            </p:cNvPr>
            <p:cNvSpPr txBox="1"/>
            <p:nvPr/>
          </p:nvSpPr>
          <p:spPr>
            <a:xfrm>
              <a:off x="6014039" y="3721096"/>
              <a:ext cx="185513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売買契約成立</a:t>
              </a:r>
            </a:p>
          </p:txBody>
        </p:sp>
      </p:grpSp>
      <p:pic>
        <p:nvPicPr>
          <p:cNvPr id="27" name="オーディオ 26">
            <a:hlinkClick r:id="" action="ppaction://media"/>
            <a:extLst>
              <a:ext uri="{FF2B5EF4-FFF2-40B4-BE49-F238E27FC236}">
                <a16:creationId xmlns:a16="http://schemas.microsoft.com/office/drawing/2014/main" id="{FB34D449-C051-44FD-8F11-413D60EA9D9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52387242"/>
      </p:ext>
    </p:extLst>
  </p:cSld>
  <p:clrMapOvr>
    <a:masterClrMapping/>
  </p:clrMapOvr>
  <mc:AlternateContent xmlns:mc="http://schemas.openxmlformats.org/markup-compatibility/2006" xmlns:p14="http://schemas.microsoft.com/office/powerpoint/2010/main">
    <mc:Choice Requires="p14">
      <p:transition spd="slow" p14:dur="2000" advTm="50551"/>
    </mc:Choice>
    <mc:Fallback xmlns="">
      <p:transition spd="slow" advTm="5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7"/>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１．８種類制限の趣旨</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2</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51520" y="1628800"/>
            <a:ext cx="8640960" cy="25202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不動産取引において、宅建業者が自社物件の住宅やマンションを販売するような場合もあります。このとき、問題となるのが、売主の宅建業者が一般人の買主に対して不利となるような契約を締結することです。</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不動産取引に精通した宅建業者と不動産取引についての知識と経験に乏しい一般人との取引では、一般人が情報の非対称性の状況に置かれています。</a:t>
            </a:r>
          </a:p>
          <a:p>
            <a:r>
              <a:rPr kumimoji="1" lang="ja-JP" altLang="en-US" sz="2000" b="1" dirty="0">
                <a:solidFill>
                  <a:schemeClr val="tx1"/>
                </a:solidFill>
                <a:latin typeface="Meiryo UI" panose="020B0604030504040204" pitchFamily="50" charset="-128"/>
                <a:ea typeface="Meiryo UI" panose="020B0604030504040204" pitchFamily="50" charset="-128"/>
              </a:rPr>
              <a:t>その結果、宅建業者が一般人の不動産取引に不慣れな面を利用して、買主に不利となる契約を押し付ける危険性があります。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4360242"/>
            <a:ext cx="8640960" cy="19442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そこで宅建業法は、</a:t>
            </a:r>
            <a:r>
              <a:rPr kumimoji="1" lang="ja-JP" altLang="en-US" sz="2000" b="1" dirty="0">
                <a:solidFill>
                  <a:srgbClr val="FF0000"/>
                </a:solidFill>
                <a:latin typeface="Meiryo UI" panose="020B0604030504040204" pitchFamily="50" charset="-128"/>
                <a:ea typeface="Meiryo UI" panose="020B0604030504040204" pitchFamily="50" charset="-128"/>
              </a:rPr>
              <a:t>宅建業者が自ら売主</a:t>
            </a:r>
            <a:r>
              <a:rPr kumimoji="1" lang="ja-JP" altLang="en-US" sz="2000" b="1" dirty="0">
                <a:solidFill>
                  <a:schemeClr val="tx1"/>
                </a:solidFill>
                <a:latin typeface="Meiryo UI" panose="020B0604030504040204" pitchFamily="50" charset="-128"/>
                <a:ea typeface="Meiryo UI" panose="020B0604030504040204" pitchFamily="50" charset="-128"/>
              </a:rPr>
              <a:t>となる宅地建物の売買契約において、</a:t>
            </a:r>
            <a:r>
              <a:rPr kumimoji="1" lang="ja-JP" altLang="en-US" sz="2000" b="1" dirty="0">
                <a:solidFill>
                  <a:srgbClr val="FF0000"/>
                </a:solidFill>
                <a:latin typeface="Meiryo UI" panose="020B0604030504040204" pitchFamily="50" charset="-128"/>
                <a:ea typeface="Meiryo UI" panose="020B0604030504040204" pitchFamily="50" charset="-128"/>
              </a:rPr>
              <a:t>買主が一般人</a:t>
            </a:r>
            <a:r>
              <a:rPr kumimoji="1" lang="ja-JP" altLang="en-US" sz="2000" b="1" dirty="0">
                <a:solidFill>
                  <a:schemeClr val="tx1"/>
                </a:solidFill>
                <a:latin typeface="Meiryo UI" panose="020B0604030504040204" pitchFamily="50" charset="-128"/>
                <a:ea typeface="Meiryo UI" panose="020B0604030504040204" pitchFamily="50" charset="-128"/>
              </a:rPr>
              <a:t>である場合、</a:t>
            </a:r>
            <a:r>
              <a:rPr kumimoji="1" lang="ja-JP" altLang="en-US" sz="2000" b="1" dirty="0">
                <a:solidFill>
                  <a:srgbClr val="FF0000"/>
                </a:solidFill>
                <a:latin typeface="Meiryo UI" panose="020B0604030504040204" pitchFamily="50" charset="-128"/>
                <a:ea typeface="Meiryo UI" panose="020B0604030504040204" pitchFamily="50" charset="-128"/>
              </a:rPr>
              <a:t>一般人を保護するため</a:t>
            </a:r>
            <a:r>
              <a:rPr kumimoji="1" lang="ja-JP" altLang="en-US" sz="2000" b="1" dirty="0">
                <a:solidFill>
                  <a:schemeClr val="tx1"/>
                </a:solidFill>
                <a:latin typeface="Meiryo UI" panose="020B0604030504040204" pitchFamily="50" charset="-128"/>
                <a:ea typeface="Meiryo UI" panose="020B0604030504040204" pitchFamily="50" charset="-128"/>
              </a:rPr>
              <a:t>に、売主の宅建業者に対して、</a:t>
            </a:r>
            <a:r>
              <a:rPr kumimoji="1" lang="ja-JP" altLang="en-US" sz="2000" b="1" dirty="0">
                <a:solidFill>
                  <a:srgbClr val="FF0000"/>
                </a:solidFill>
                <a:latin typeface="Meiryo UI" panose="020B0604030504040204" pitchFamily="50" charset="-128"/>
                <a:ea typeface="Meiryo UI" panose="020B0604030504040204" pitchFamily="50" charset="-128"/>
              </a:rPr>
              <a:t>８種類の業務上の制限</a:t>
            </a:r>
            <a:r>
              <a:rPr kumimoji="1" lang="ja-JP" altLang="en-US" sz="2000" b="1" dirty="0">
                <a:solidFill>
                  <a:schemeClr val="tx1"/>
                </a:solidFill>
                <a:latin typeface="Meiryo UI" panose="020B0604030504040204" pitchFamily="50" charset="-128"/>
                <a:ea typeface="Meiryo UI" panose="020B0604030504040204" pitchFamily="50" charset="-128"/>
              </a:rPr>
              <a:t>を課しています。従って、一般人同士の不動産売買契約を宅建業者が媒介をした場合や宅建業者同士の不動産売買契約には、８種類の業務上の制限は適用されません。</a:t>
            </a:r>
          </a:p>
        </p:txBody>
      </p:sp>
      <p:pic>
        <p:nvPicPr>
          <p:cNvPr id="3" name="オーディオ 2">
            <a:hlinkClick r:id="" action="ppaction://media"/>
            <a:extLst>
              <a:ext uri="{FF2B5EF4-FFF2-40B4-BE49-F238E27FC236}">
                <a16:creationId xmlns:a16="http://schemas.microsoft.com/office/drawing/2014/main" id="{4A6A9B3C-36B1-437C-A752-EF8C91C92B7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3906074"/>
      </p:ext>
    </p:extLst>
  </p:cSld>
  <p:clrMapOvr>
    <a:masterClrMapping/>
  </p:clrMapOvr>
  <mc:AlternateContent xmlns:mc="http://schemas.openxmlformats.org/markup-compatibility/2006" xmlns:p14="http://schemas.microsoft.com/office/powerpoint/2010/main">
    <mc:Choice Requires="p14">
      <p:transition spd="slow" p14:dur="2000" advTm="108182"/>
    </mc:Choice>
    <mc:Fallback xmlns="">
      <p:transition spd="slow" advTm="10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19</a:t>
            </a:r>
            <a:r>
              <a:rPr lang="ja-JP" altLang="en-US" sz="3200" b="1" dirty="0">
                <a:solidFill>
                  <a:prstClr val="black"/>
                </a:solidFill>
                <a:latin typeface="Meiryo UI" panose="020B0604030504040204" pitchFamily="50" charset="-128"/>
                <a:ea typeface="Meiryo UI" panose="020B0604030504040204" pitchFamily="50" charset="-128"/>
              </a:rPr>
              <a:t>．手付金等の保全措置の種類</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2"/>
            <a:ext cx="8640960" cy="82292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宅建業者は、次のいずれかの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措置をした後</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でなければ、買主から手付金等を受け取ることができません。</a:t>
            </a:r>
          </a:p>
        </p:txBody>
      </p:sp>
      <p:grpSp>
        <p:nvGrpSpPr>
          <p:cNvPr id="16" name="グループ化 15">
            <a:extLst>
              <a:ext uri="{FF2B5EF4-FFF2-40B4-BE49-F238E27FC236}">
                <a16:creationId xmlns:a16="http://schemas.microsoft.com/office/drawing/2014/main" id="{D2724F5D-02B5-4826-823D-44702766701C}"/>
              </a:ext>
            </a:extLst>
          </p:cNvPr>
          <p:cNvGrpSpPr/>
          <p:nvPr/>
        </p:nvGrpSpPr>
        <p:grpSpPr>
          <a:xfrm>
            <a:off x="235693" y="2568141"/>
            <a:ext cx="4336307" cy="617008"/>
            <a:chOff x="235693" y="2568141"/>
            <a:chExt cx="4336307" cy="617008"/>
          </a:xfrm>
        </p:grpSpPr>
        <p:sp>
          <p:nvSpPr>
            <p:cNvPr id="8" name="四角形: 角を丸くする 7">
              <a:extLst>
                <a:ext uri="{FF2B5EF4-FFF2-40B4-BE49-F238E27FC236}">
                  <a16:creationId xmlns:a16="http://schemas.microsoft.com/office/drawing/2014/main" id="{7C57F690-9E09-4698-87F5-BB1EC176065B}"/>
                </a:ext>
              </a:extLst>
            </p:cNvPr>
            <p:cNvSpPr/>
            <p:nvPr/>
          </p:nvSpPr>
          <p:spPr>
            <a:xfrm>
              <a:off x="235693" y="2571439"/>
              <a:ext cx="218209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完成物件</a:t>
              </a:r>
            </a:p>
          </p:txBody>
        </p:sp>
        <p:sp>
          <p:nvSpPr>
            <p:cNvPr id="18" name="四角形: 角を丸くする 17">
              <a:extLst>
                <a:ext uri="{FF2B5EF4-FFF2-40B4-BE49-F238E27FC236}">
                  <a16:creationId xmlns:a16="http://schemas.microsoft.com/office/drawing/2014/main" id="{4EB8FE38-2615-493C-9B5F-771C01CC43E9}"/>
                </a:ext>
              </a:extLst>
            </p:cNvPr>
            <p:cNvSpPr/>
            <p:nvPr/>
          </p:nvSpPr>
          <p:spPr>
            <a:xfrm>
              <a:off x="2471609" y="2568141"/>
              <a:ext cx="210039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未完成物件</a:t>
              </a:r>
            </a:p>
          </p:txBody>
        </p:sp>
      </p:grpSp>
      <p:sp>
        <p:nvSpPr>
          <p:cNvPr id="19" name="四角形: 角を丸くする 18">
            <a:extLst>
              <a:ext uri="{FF2B5EF4-FFF2-40B4-BE49-F238E27FC236}">
                <a16:creationId xmlns:a16="http://schemas.microsoft.com/office/drawing/2014/main" id="{797271B9-BB9D-4960-8291-D26C75666870}"/>
              </a:ext>
            </a:extLst>
          </p:cNvPr>
          <p:cNvSpPr/>
          <p:nvPr/>
        </p:nvSpPr>
        <p:spPr>
          <a:xfrm>
            <a:off x="248061" y="3245665"/>
            <a:ext cx="4310758" cy="82292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銀行等の保証</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委託契約による保証</a:t>
            </a:r>
          </a:p>
        </p:txBody>
      </p:sp>
      <p:sp>
        <p:nvSpPr>
          <p:cNvPr id="22" name="四角形: 角を丸くする 21">
            <a:extLst>
              <a:ext uri="{FF2B5EF4-FFF2-40B4-BE49-F238E27FC236}">
                <a16:creationId xmlns:a16="http://schemas.microsoft.com/office/drawing/2014/main" id="{25EAE4BB-4386-457C-848D-8B1680D69A53}"/>
              </a:ext>
            </a:extLst>
          </p:cNvPr>
          <p:cNvSpPr/>
          <p:nvPr/>
        </p:nvSpPr>
        <p:spPr>
          <a:xfrm>
            <a:off x="249225" y="4183567"/>
            <a:ext cx="4337117" cy="8729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保険事業者の保証保険</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契約による</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保険</a:t>
            </a:r>
          </a:p>
        </p:txBody>
      </p:sp>
      <p:sp>
        <p:nvSpPr>
          <p:cNvPr id="23" name="四角形: 角を丸くする 22">
            <a:extLst>
              <a:ext uri="{FF2B5EF4-FFF2-40B4-BE49-F238E27FC236}">
                <a16:creationId xmlns:a16="http://schemas.microsoft.com/office/drawing/2014/main" id="{E1C079BD-05CA-437C-9DE6-96B5471524EA}"/>
              </a:ext>
            </a:extLst>
          </p:cNvPr>
          <p:cNvSpPr/>
          <p:nvPr/>
        </p:nvSpPr>
        <p:spPr>
          <a:xfrm>
            <a:off x="289818" y="5155855"/>
            <a:ext cx="2181791" cy="128514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指定保管機関　</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（保証協会）</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による寄託</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契約</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による保管</a:t>
            </a:r>
          </a:p>
        </p:txBody>
      </p:sp>
      <p:grpSp>
        <p:nvGrpSpPr>
          <p:cNvPr id="11" name="グループ化 10">
            <a:extLst>
              <a:ext uri="{FF2B5EF4-FFF2-40B4-BE49-F238E27FC236}">
                <a16:creationId xmlns:a16="http://schemas.microsoft.com/office/drawing/2014/main" id="{9F6179FD-4D27-48E4-B91E-76F99B2E955B}"/>
              </a:ext>
            </a:extLst>
          </p:cNvPr>
          <p:cNvGrpSpPr/>
          <p:nvPr/>
        </p:nvGrpSpPr>
        <p:grpSpPr>
          <a:xfrm>
            <a:off x="4835550" y="3041592"/>
            <a:ext cx="3851250" cy="2874100"/>
            <a:chOff x="5185245" y="2977849"/>
            <a:chExt cx="3851250" cy="2874100"/>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8782" y="3611392"/>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9988" y="3530057"/>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2095" y="4241455"/>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987802" y="2977849"/>
              <a:ext cx="104869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一般人</a:t>
              </a:r>
              <a:endParaRPr kumimoji="1" lang="ja-JP" altLang="en-US" sz="20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5375544" y="2991095"/>
              <a:ext cx="149005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7182118" y="4310491"/>
              <a:ext cx="696094" cy="238682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矢印: 左右 2">
              <a:extLst>
                <a:ext uri="{FF2B5EF4-FFF2-40B4-BE49-F238E27FC236}">
                  <a16:creationId xmlns:a16="http://schemas.microsoft.com/office/drawing/2014/main" id="{C599FB27-2D9E-4A90-9FA2-FC11E04B65D4}"/>
                </a:ext>
              </a:extLst>
            </p:cNvPr>
            <p:cNvSpPr/>
            <p:nvPr/>
          </p:nvSpPr>
          <p:spPr>
            <a:xfrm flipV="1">
              <a:off x="6497751" y="4007633"/>
              <a:ext cx="1490051" cy="1759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F152F2DA-760E-4018-B63B-79400F5A92EF}"/>
                </a:ext>
              </a:extLst>
            </p:cNvPr>
            <p:cNvSpPr/>
            <p:nvPr/>
          </p:nvSpPr>
          <p:spPr>
            <a:xfrm>
              <a:off x="5185245" y="4462985"/>
              <a:ext cx="2386822"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手付金保全措置</a:t>
              </a:r>
            </a:p>
          </p:txBody>
        </p:sp>
        <p:sp>
          <p:nvSpPr>
            <p:cNvPr id="20" name="テキスト ボックス 19">
              <a:extLst>
                <a:ext uri="{FF2B5EF4-FFF2-40B4-BE49-F238E27FC236}">
                  <a16:creationId xmlns:a16="http://schemas.microsoft.com/office/drawing/2014/main" id="{AF25FF35-CE60-4E5D-8EB7-2EDEF0F49E9E}"/>
                </a:ext>
              </a:extLst>
            </p:cNvPr>
            <p:cNvSpPr txBox="1"/>
            <p:nvPr/>
          </p:nvSpPr>
          <p:spPr>
            <a:xfrm>
              <a:off x="6223148" y="3618717"/>
              <a:ext cx="212853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①売買契約成立</a:t>
              </a:r>
            </a:p>
          </p:txBody>
        </p:sp>
        <p:sp>
          <p:nvSpPr>
            <p:cNvPr id="21" name="テキスト ボックス 20">
              <a:extLst>
                <a:ext uri="{FF2B5EF4-FFF2-40B4-BE49-F238E27FC236}">
                  <a16:creationId xmlns:a16="http://schemas.microsoft.com/office/drawing/2014/main" id="{9F3A0DE1-377F-486C-9CCB-1F17A5522427}"/>
                </a:ext>
              </a:extLst>
            </p:cNvPr>
            <p:cNvSpPr txBox="1"/>
            <p:nvPr/>
          </p:nvSpPr>
          <p:spPr>
            <a:xfrm>
              <a:off x="6724868" y="5235015"/>
              <a:ext cx="175232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③手付金交付</a:t>
              </a:r>
              <a:endParaRPr kumimoji="1" lang="en-US" altLang="ja-JP" sz="2000" b="1" dirty="0">
                <a:latin typeface="Meiryo UI" panose="020B0604030504040204" pitchFamily="50" charset="-128"/>
                <a:ea typeface="Meiryo UI" panose="020B0604030504040204" pitchFamily="50" charset="-128"/>
              </a:endParaRPr>
            </a:p>
          </p:txBody>
        </p:sp>
      </p:grpSp>
      <p:pic>
        <p:nvPicPr>
          <p:cNvPr id="25" name="オーディオ 24">
            <a:hlinkClick r:id="" action="ppaction://media"/>
            <a:extLst>
              <a:ext uri="{FF2B5EF4-FFF2-40B4-BE49-F238E27FC236}">
                <a16:creationId xmlns:a16="http://schemas.microsoft.com/office/drawing/2014/main" id="{E4BB88B0-777E-4285-8506-E890A38D5D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526558"/>
      </p:ext>
    </p:extLst>
  </p:cSld>
  <p:clrMapOvr>
    <a:masterClrMapping/>
  </p:clrMapOvr>
  <mc:AlternateContent xmlns:mc="http://schemas.openxmlformats.org/markup-compatibility/2006" xmlns:p14="http://schemas.microsoft.com/office/powerpoint/2010/main">
    <mc:Choice Requires="p14">
      <p:transition spd="slow" p14:dur="2000" advTm="56098"/>
    </mc:Choice>
    <mc:Fallback xmlns="">
      <p:transition spd="slow" advTm="5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5"/>
                </p:tgtEl>
              </p:cMediaNode>
            </p:audio>
          </p:childTnLst>
        </p:cTn>
      </p:par>
    </p:tnLst>
    <p:bldLst>
      <p:bldP spid="7" grpId="0" animBg="1"/>
      <p:bldP spid="19"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20</a:t>
            </a:r>
            <a:r>
              <a:rPr lang="ja-JP" altLang="en-US" sz="3200" b="1" dirty="0">
                <a:solidFill>
                  <a:prstClr val="black"/>
                </a:solidFill>
                <a:latin typeface="Meiryo UI" panose="020B0604030504040204" pitchFamily="50" charset="-128"/>
                <a:ea typeface="Meiryo UI" panose="020B0604030504040204" pitchFamily="50" charset="-128"/>
              </a:rPr>
              <a:t>．手付金等の保全措置が不要な場合</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61243" y="1556432"/>
            <a:ext cx="8640960" cy="75465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次の場合には、宅建業者は手付金等の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保全措置をしなくても</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、手付金等を受け取ることができます。</a:t>
            </a:r>
          </a:p>
        </p:txBody>
      </p:sp>
      <p:grpSp>
        <p:nvGrpSpPr>
          <p:cNvPr id="10" name="グループ化 9">
            <a:extLst>
              <a:ext uri="{FF2B5EF4-FFF2-40B4-BE49-F238E27FC236}">
                <a16:creationId xmlns:a16="http://schemas.microsoft.com/office/drawing/2014/main" id="{1A441CE5-1F4E-46FB-88EE-9CED0A7974C2}"/>
              </a:ext>
            </a:extLst>
          </p:cNvPr>
          <p:cNvGrpSpPr/>
          <p:nvPr/>
        </p:nvGrpSpPr>
        <p:grpSpPr>
          <a:xfrm>
            <a:off x="289518" y="2499325"/>
            <a:ext cx="1942645" cy="3710975"/>
            <a:chOff x="289518" y="2499325"/>
            <a:chExt cx="1942645" cy="3710975"/>
          </a:xfrm>
        </p:grpSpPr>
        <p:sp>
          <p:nvSpPr>
            <p:cNvPr id="8" name="四角形: 角を丸くする 7">
              <a:extLst>
                <a:ext uri="{FF2B5EF4-FFF2-40B4-BE49-F238E27FC236}">
                  <a16:creationId xmlns:a16="http://schemas.microsoft.com/office/drawing/2014/main" id="{7C57F690-9E09-4698-87F5-BB1EC176065B}"/>
                </a:ext>
              </a:extLst>
            </p:cNvPr>
            <p:cNvSpPr/>
            <p:nvPr/>
          </p:nvSpPr>
          <p:spPr>
            <a:xfrm>
              <a:off x="289518" y="2499325"/>
              <a:ext cx="193297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完成物件</a:t>
              </a:r>
            </a:p>
          </p:txBody>
        </p:sp>
        <p:sp>
          <p:nvSpPr>
            <p:cNvPr id="19" name="四角形: 角を丸くする 18">
              <a:extLst>
                <a:ext uri="{FF2B5EF4-FFF2-40B4-BE49-F238E27FC236}">
                  <a16:creationId xmlns:a16="http://schemas.microsoft.com/office/drawing/2014/main" id="{797271B9-BB9D-4960-8291-D26C75666870}"/>
                </a:ext>
              </a:extLst>
            </p:cNvPr>
            <p:cNvSpPr/>
            <p:nvPr/>
          </p:nvSpPr>
          <p:spPr>
            <a:xfrm>
              <a:off x="299192" y="3263380"/>
              <a:ext cx="1932971" cy="29469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手付金等の額が代金額の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p>
          </p:txBody>
        </p:sp>
      </p:grpSp>
      <p:grpSp>
        <p:nvGrpSpPr>
          <p:cNvPr id="11" name="グループ化 10">
            <a:extLst>
              <a:ext uri="{FF2B5EF4-FFF2-40B4-BE49-F238E27FC236}">
                <a16:creationId xmlns:a16="http://schemas.microsoft.com/office/drawing/2014/main" id="{6B240E4D-3843-46C5-B374-92DD65AD5ED0}"/>
              </a:ext>
            </a:extLst>
          </p:cNvPr>
          <p:cNvGrpSpPr/>
          <p:nvPr/>
        </p:nvGrpSpPr>
        <p:grpSpPr>
          <a:xfrm>
            <a:off x="2565544" y="2517151"/>
            <a:ext cx="1939635" cy="3680436"/>
            <a:chOff x="2565544" y="2517151"/>
            <a:chExt cx="1939635" cy="3680436"/>
          </a:xfrm>
        </p:grpSpPr>
        <p:sp>
          <p:nvSpPr>
            <p:cNvPr id="18" name="四角形: 角を丸くする 17">
              <a:extLst>
                <a:ext uri="{FF2B5EF4-FFF2-40B4-BE49-F238E27FC236}">
                  <a16:creationId xmlns:a16="http://schemas.microsoft.com/office/drawing/2014/main" id="{4EB8FE38-2615-493C-9B5F-771C01CC43E9}"/>
                </a:ext>
              </a:extLst>
            </p:cNvPr>
            <p:cNvSpPr/>
            <p:nvPr/>
          </p:nvSpPr>
          <p:spPr>
            <a:xfrm>
              <a:off x="2565544" y="2517151"/>
              <a:ext cx="1932971" cy="613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未完成物件</a:t>
              </a:r>
            </a:p>
          </p:txBody>
        </p:sp>
        <p:sp>
          <p:nvSpPr>
            <p:cNvPr id="20" name="四角形: 角を丸くする 19">
              <a:extLst>
                <a:ext uri="{FF2B5EF4-FFF2-40B4-BE49-F238E27FC236}">
                  <a16:creationId xmlns:a16="http://schemas.microsoft.com/office/drawing/2014/main" id="{088B344A-A57F-4E9A-90B0-835F264BD1C8}"/>
                </a:ext>
              </a:extLst>
            </p:cNvPr>
            <p:cNvSpPr/>
            <p:nvPr/>
          </p:nvSpPr>
          <p:spPr>
            <a:xfrm>
              <a:off x="2565544" y="3250667"/>
              <a:ext cx="1939635" cy="29469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手付金等の額が代金額の</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以下</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grpSp>
        <p:nvGrpSpPr>
          <p:cNvPr id="17" name="グループ化 16">
            <a:extLst>
              <a:ext uri="{FF2B5EF4-FFF2-40B4-BE49-F238E27FC236}">
                <a16:creationId xmlns:a16="http://schemas.microsoft.com/office/drawing/2014/main" id="{1FC5A248-344D-4C7F-8EDA-5E1168894CDB}"/>
              </a:ext>
            </a:extLst>
          </p:cNvPr>
          <p:cNvGrpSpPr/>
          <p:nvPr/>
        </p:nvGrpSpPr>
        <p:grpSpPr>
          <a:xfrm>
            <a:off x="4572000" y="2433977"/>
            <a:ext cx="4530565" cy="3942142"/>
            <a:chOff x="4505930" y="2444830"/>
            <a:chExt cx="4530565" cy="3942142"/>
          </a:xfrm>
        </p:grpSpPr>
        <p:pic>
          <p:nvPicPr>
            <p:cNvPr id="6" name="グラフィックス 5" descr="ユーザー 単色塗りつぶし">
              <a:extLst>
                <a:ext uri="{FF2B5EF4-FFF2-40B4-BE49-F238E27FC236}">
                  <a16:creationId xmlns:a16="http://schemas.microsoft.com/office/drawing/2014/main" id="{CA1B39E7-D1F6-4D35-9228-9812D9D56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8386" y="363412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AAA1D575-7873-44E5-A820-5B91906B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7882" y="3561627"/>
              <a:ext cx="914400" cy="914400"/>
            </a:xfrm>
            <a:prstGeom prst="rect">
              <a:avLst/>
            </a:prstGeom>
          </p:spPr>
        </p:pic>
        <p:pic>
          <p:nvPicPr>
            <p:cNvPr id="13" name="グラフィックス 12" descr="お金 単色塗りつぶし">
              <a:extLst>
                <a:ext uri="{FF2B5EF4-FFF2-40B4-BE49-F238E27FC236}">
                  <a16:creationId xmlns:a16="http://schemas.microsoft.com/office/drawing/2014/main" id="{8B98D026-97FA-4FB1-BD12-F84B02BC9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6606" y="4776478"/>
              <a:ext cx="914400" cy="914400"/>
            </a:xfrm>
            <a:prstGeom prst="rect">
              <a:avLst/>
            </a:prstGeom>
          </p:spPr>
        </p:pic>
        <p:sp>
          <p:nvSpPr>
            <p:cNvPr id="14" name="テキスト ボックス 13">
              <a:extLst>
                <a:ext uri="{FF2B5EF4-FFF2-40B4-BE49-F238E27FC236}">
                  <a16:creationId xmlns:a16="http://schemas.microsoft.com/office/drawing/2014/main" id="{A0604B51-FA36-47A1-B81A-84F92A1581F5}"/>
                </a:ext>
              </a:extLst>
            </p:cNvPr>
            <p:cNvSpPr txBox="1"/>
            <p:nvPr/>
          </p:nvSpPr>
          <p:spPr>
            <a:xfrm>
              <a:off x="7987802" y="2977849"/>
              <a:ext cx="1048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一般人</a:t>
              </a:r>
            </a:p>
          </p:txBody>
        </p:sp>
        <p:sp>
          <p:nvSpPr>
            <p:cNvPr id="15" name="テキスト ボックス 14">
              <a:extLst>
                <a:ext uri="{FF2B5EF4-FFF2-40B4-BE49-F238E27FC236}">
                  <a16:creationId xmlns:a16="http://schemas.microsoft.com/office/drawing/2014/main" id="{34E02762-CE07-488F-AC4E-B8D5A4F93572}"/>
                </a:ext>
              </a:extLst>
            </p:cNvPr>
            <p:cNvSpPr txBox="1"/>
            <p:nvPr/>
          </p:nvSpPr>
          <p:spPr>
            <a:xfrm>
              <a:off x="4563393" y="3113035"/>
              <a:ext cx="14900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a:t>
              </a:r>
            </a:p>
          </p:txBody>
        </p:sp>
        <p:sp>
          <p:nvSpPr>
            <p:cNvPr id="12" name="矢印: 左カーブ 11">
              <a:extLst>
                <a:ext uri="{FF2B5EF4-FFF2-40B4-BE49-F238E27FC236}">
                  <a16:creationId xmlns:a16="http://schemas.microsoft.com/office/drawing/2014/main" id="{8DB64290-3107-41B9-93DC-76C530E9F216}"/>
                </a:ext>
              </a:extLst>
            </p:cNvPr>
            <p:cNvSpPr/>
            <p:nvPr/>
          </p:nvSpPr>
          <p:spPr>
            <a:xfrm rot="5400000">
              <a:off x="6437426" y="4497424"/>
              <a:ext cx="696094" cy="308300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3" name="矢印: 左右 2">
              <a:extLst>
                <a:ext uri="{FF2B5EF4-FFF2-40B4-BE49-F238E27FC236}">
                  <a16:creationId xmlns:a16="http://schemas.microsoft.com/office/drawing/2014/main" id="{C599FB27-2D9E-4A90-9FA2-FC11E04B65D4}"/>
                </a:ext>
              </a:extLst>
            </p:cNvPr>
            <p:cNvSpPr/>
            <p:nvPr/>
          </p:nvSpPr>
          <p:spPr>
            <a:xfrm>
              <a:off x="5890688" y="4140092"/>
              <a:ext cx="1949292" cy="2005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16" name="四角形: 角を丸くする 15">
              <a:extLst>
                <a:ext uri="{FF2B5EF4-FFF2-40B4-BE49-F238E27FC236}">
                  <a16:creationId xmlns:a16="http://schemas.microsoft.com/office/drawing/2014/main" id="{6D6265A2-55FA-43CF-ABAC-1EBDEE5816CF}"/>
                </a:ext>
              </a:extLst>
            </p:cNvPr>
            <p:cNvSpPr/>
            <p:nvPr/>
          </p:nvSpPr>
          <p:spPr>
            <a:xfrm>
              <a:off x="5721662" y="4467493"/>
              <a:ext cx="2248327" cy="133340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未完成物件</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代金額</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四角形: 角を丸くする 20">
              <a:extLst>
                <a:ext uri="{FF2B5EF4-FFF2-40B4-BE49-F238E27FC236}">
                  <a16:creationId xmlns:a16="http://schemas.microsoft.com/office/drawing/2014/main" id="{DDF4F7F8-4B60-48C8-AF67-88242519AF17}"/>
                </a:ext>
              </a:extLst>
            </p:cNvPr>
            <p:cNvSpPr/>
            <p:nvPr/>
          </p:nvSpPr>
          <p:spPr>
            <a:xfrm>
              <a:off x="5739475" y="2444830"/>
              <a:ext cx="2248327" cy="13334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完成物件</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代金額</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以下</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四角形: 角を丸くする 21">
              <a:extLst>
                <a:ext uri="{FF2B5EF4-FFF2-40B4-BE49-F238E27FC236}">
                  <a16:creationId xmlns:a16="http://schemas.microsoft.com/office/drawing/2014/main" id="{8D58B76B-6CD3-4F34-9FF2-C96048CF93A6}"/>
                </a:ext>
              </a:extLst>
            </p:cNvPr>
            <p:cNvSpPr/>
            <p:nvPr/>
          </p:nvSpPr>
          <p:spPr>
            <a:xfrm>
              <a:off x="4505930" y="4592584"/>
              <a:ext cx="1169143" cy="10583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手付金保全</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措置</a:t>
              </a:r>
            </a:p>
          </p:txBody>
        </p:sp>
        <p:sp>
          <p:nvSpPr>
            <p:cNvPr id="23" name="乗算記号 22">
              <a:extLst>
                <a:ext uri="{FF2B5EF4-FFF2-40B4-BE49-F238E27FC236}">
                  <a16:creationId xmlns:a16="http://schemas.microsoft.com/office/drawing/2014/main" id="{2661A082-3C36-4037-92D3-F996FB62329C}"/>
                </a:ext>
              </a:extLst>
            </p:cNvPr>
            <p:cNvSpPr/>
            <p:nvPr/>
          </p:nvSpPr>
          <p:spPr>
            <a:xfrm>
              <a:off x="4838560" y="5327120"/>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15AFFA8-2AA2-4519-8775-760FA6EAB4E1}"/>
                </a:ext>
              </a:extLst>
            </p:cNvPr>
            <p:cNvSpPr txBox="1"/>
            <p:nvPr/>
          </p:nvSpPr>
          <p:spPr>
            <a:xfrm>
              <a:off x="6023793" y="3796615"/>
              <a:ext cx="185513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売買契約成立</a:t>
              </a:r>
            </a:p>
          </p:txBody>
        </p:sp>
      </p:grpSp>
      <p:pic>
        <p:nvPicPr>
          <p:cNvPr id="26" name="オーディオ 25">
            <a:hlinkClick r:id="" action="ppaction://media"/>
            <a:extLst>
              <a:ext uri="{FF2B5EF4-FFF2-40B4-BE49-F238E27FC236}">
                <a16:creationId xmlns:a16="http://schemas.microsoft.com/office/drawing/2014/main" id="{ECE0EC57-A63E-41F3-95DF-C13EFD97C50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8169930"/>
      </p:ext>
    </p:extLst>
  </p:cSld>
  <p:clrMapOvr>
    <a:masterClrMapping/>
  </p:clrMapOvr>
  <mc:AlternateContent xmlns:mc="http://schemas.openxmlformats.org/markup-compatibility/2006" xmlns:p14="http://schemas.microsoft.com/office/powerpoint/2010/main">
    <mc:Choice Requires="p14">
      <p:transition spd="slow" p14:dur="2000" advTm="51687"/>
    </mc:Choice>
    <mc:Fallback xmlns="">
      <p:transition spd="slow" advTm="5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6"/>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２．８種類制限の内容</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3</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07192" y="1556863"/>
            <a:ext cx="8640960" cy="7200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８種類制限とは、次の通りです。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2358438"/>
            <a:ext cx="8640960" cy="26680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クーリング・オフ</a:t>
            </a:r>
          </a:p>
          <a:p>
            <a:r>
              <a:rPr kumimoji="1" lang="ja-JP" altLang="en-US" sz="2000" b="1" dirty="0">
                <a:solidFill>
                  <a:schemeClr val="tx1"/>
                </a:solidFill>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手付金等の額の制限</a:t>
            </a:r>
          </a:p>
          <a:p>
            <a:r>
              <a:rPr kumimoji="1" lang="ja-JP" altLang="en-US" sz="2000" b="1" dirty="0">
                <a:solidFill>
                  <a:schemeClr val="tx1"/>
                </a:solidFill>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手付金等の保全措置</a:t>
            </a:r>
          </a:p>
          <a:p>
            <a:r>
              <a:rPr kumimoji="1" lang="ja-JP" altLang="en-US" sz="2000" b="1" dirty="0">
                <a:solidFill>
                  <a:schemeClr val="tx1"/>
                </a:solidFill>
                <a:latin typeface="Meiryo UI" panose="020B0604030504040204" pitchFamily="50" charset="-128"/>
                <a:ea typeface="Meiryo UI" panose="020B0604030504040204" pitchFamily="50" charset="-128"/>
              </a:rPr>
              <a:t>④他人物売買の制限</a:t>
            </a:r>
          </a:p>
          <a:p>
            <a:r>
              <a:rPr kumimoji="1" lang="ja-JP" altLang="en-US" sz="2000" b="1" dirty="0">
                <a:solidFill>
                  <a:schemeClr val="tx1"/>
                </a:solidFill>
                <a:latin typeface="Meiryo UI" panose="020B0604030504040204" pitchFamily="50" charset="-128"/>
                <a:ea typeface="Meiryo UI" panose="020B0604030504040204" pitchFamily="50" charset="-128"/>
              </a:rPr>
              <a:t>⑤損害賠償額の予定等の制限</a:t>
            </a:r>
          </a:p>
          <a:p>
            <a:r>
              <a:rPr kumimoji="1" lang="ja-JP" altLang="en-US" sz="2000" b="1" dirty="0">
                <a:solidFill>
                  <a:schemeClr val="tx1"/>
                </a:solidFill>
                <a:latin typeface="Meiryo UI" panose="020B0604030504040204" pitchFamily="50" charset="-128"/>
                <a:ea typeface="Meiryo UI" panose="020B0604030504040204" pitchFamily="50" charset="-128"/>
              </a:rPr>
              <a:t>⑥契約内容不適合担保責任についての特約の制限</a:t>
            </a:r>
          </a:p>
          <a:p>
            <a:r>
              <a:rPr kumimoji="1" lang="ja-JP" altLang="en-US" sz="2000" b="1" dirty="0">
                <a:solidFill>
                  <a:schemeClr val="tx1"/>
                </a:solidFill>
                <a:latin typeface="Meiryo UI" panose="020B0604030504040204" pitchFamily="50" charset="-128"/>
                <a:ea typeface="Meiryo UI" panose="020B0604030504040204" pitchFamily="50" charset="-128"/>
              </a:rPr>
              <a:t>⑦割賦販売契約解除の制限</a:t>
            </a:r>
          </a:p>
          <a:p>
            <a:r>
              <a:rPr kumimoji="1" lang="ja-JP" altLang="en-US" sz="2000" b="1" dirty="0">
                <a:solidFill>
                  <a:schemeClr val="tx1"/>
                </a:solidFill>
                <a:latin typeface="Meiryo UI" panose="020B0604030504040204" pitchFamily="50" charset="-128"/>
                <a:ea typeface="Meiryo UI" panose="020B0604030504040204" pitchFamily="50" charset="-128"/>
              </a:rPr>
              <a:t>⑧所有権留保等の制限</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今回は、以上のうちから、①～③を取り上げます。</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grpSp>
        <p:nvGrpSpPr>
          <p:cNvPr id="19" name="グループ化 18">
            <a:extLst>
              <a:ext uri="{FF2B5EF4-FFF2-40B4-BE49-F238E27FC236}">
                <a16:creationId xmlns:a16="http://schemas.microsoft.com/office/drawing/2014/main" id="{5F3D9591-21D9-42B5-9C83-2DCC59F4952B}"/>
              </a:ext>
            </a:extLst>
          </p:cNvPr>
          <p:cNvGrpSpPr/>
          <p:nvPr/>
        </p:nvGrpSpPr>
        <p:grpSpPr>
          <a:xfrm>
            <a:off x="755576" y="5161178"/>
            <a:ext cx="7290251" cy="1525441"/>
            <a:chOff x="755576" y="5161178"/>
            <a:chExt cx="7290251" cy="1525441"/>
          </a:xfrm>
        </p:grpSpPr>
        <p:sp>
          <p:nvSpPr>
            <p:cNvPr id="17" name="テキスト ボックス 16">
              <a:extLst>
                <a:ext uri="{FF2B5EF4-FFF2-40B4-BE49-F238E27FC236}">
                  <a16:creationId xmlns:a16="http://schemas.microsoft.com/office/drawing/2014/main" id="{60270150-3FBC-480F-A03C-56CE86F7BDAB}"/>
                </a:ext>
              </a:extLst>
            </p:cNvPr>
            <p:cNvSpPr txBox="1"/>
            <p:nvPr/>
          </p:nvSpPr>
          <p:spPr>
            <a:xfrm>
              <a:off x="755576" y="5820294"/>
              <a:ext cx="1702197" cy="707886"/>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Century Gothic" panose="020B0502020202020204"/>
                  <a:ea typeface="メイリオ" panose="020B0604030504040204" pitchFamily="50" charset="-128"/>
                </a:rPr>
                <a:t>不動産知識</a:t>
              </a:r>
              <a:endParaRPr kumimoji="0" lang="en-US" altLang="ja-JP" sz="2000" b="1" i="0" u="none" strike="noStrike" kern="0" cap="none" spc="0" normalizeH="0" baseline="0" noProof="0" dirty="0">
                <a:ln>
                  <a:noFill/>
                </a:ln>
                <a:solidFill>
                  <a:srgbClr val="FF0000"/>
                </a:solidFill>
                <a:effectLst/>
                <a:uLnTx/>
                <a:uFillTx/>
                <a:latin typeface="Century Gothic" panose="020B0502020202020204"/>
                <a:ea typeface="メイリオ" panose="020B0604030504040204" pitchFamily="50" charset="-128"/>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Century Gothic" panose="020B0502020202020204"/>
                  <a:ea typeface="メイリオ" panose="020B0604030504040204" pitchFamily="50" charset="-128"/>
                </a:rPr>
                <a:t>経験が豊富</a:t>
              </a:r>
            </a:p>
          </p:txBody>
        </p:sp>
        <p:pic>
          <p:nvPicPr>
            <p:cNvPr id="11" name="グラフィックス 10" descr="男性のプロフィール 単色塗りつぶし">
              <a:extLst>
                <a:ext uri="{FF2B5EF4-FFF2-40B4-BE49-F238E27FC236}">
                  <a16:creationId xmlns:a16="http://schemas.microsoft.com/office/drawing/2014/main" id="{62276650-3C3A-4935-A62F-30A9DC396B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02000" y="5753100"/>
              <a:ext cx="908332" cy="914400"/>
            </a:xfrm>
            <a:prstGeom prst="rect">
              <a:avLst/>
            </a:prstGeom>
          </p:spPr>
        </p:pic>
        <p:pic>
          <p:nvPicPr>
            <p:cNvPr id="12" name="グラフィックス 11" descr="ユーザー 単色塗りつぶし">
              <a:extLst>
                <a:ext uri="{FF2B5EF4-FFF2-40B4-BE49-F238E27FC236}">
                  <a16:creationId xmlns:a16="http://schemas.microsoft.com/office/drawing/2014/main" id="{8E3B7897-CBA9-482B-A5EF-F001916EBF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2014" y="5772219"/>
              <a:ext cx="908332" cy="914400"/>
            </a:xfrm>
            <a:prstGeom prst="rect">
              <a:avLst/>
            </a:prstGeom>
          </p:spPr>
        </p:pic>
        <p:sp>
          <p:nvSpPr>
            <p:cNvPr id="13" name="テキスト ボックス 12">
              <a:extLst>
                <a:ext uri="{FF2B5EF4-FFF2-40B4-BE49-F238E27FC236}">
                  <a16:creationId xmlns:a16="http://schemas.microsoft.com/office/drawing/2014/main" id="{A76ABA54-1C4E-4CCF-8D8F-72598C1454B4}"/>
                </a:ext>
              </a:extLst>
            </p:cNvPr>
            <p:cNvSpPr txBox="1"/>
            <p:nvPr/>
          </p:nvSpPr>
          <p:spPr>
            <a:xfrm>
              <a:off x="1801752" y="5232266"/>
              <a:ext cx="12873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宅建業者</a:t>
              </a:r>
            </a:p>
          </p:txBody>
        </p:sp>
        <p:sp>
          <p:nvSpPr>
            <p:cNvPr id="14" name="テキスト ボックス 13">
              <a:extLst>
                <a:ext uri="{FF2B5EF4-FFF2-40B4-BE49-F238E27FC236}">
                  <a16:creationId xmlns:a16="http://schemas.microsoft.com/office/drawing/2014/main" id="{94F8C8DE-7AD4-4D87-868A-39A698A6D869}"/>
                </a:ext>
              </a:extLst>
            </p:cNvPr>
            <p:cNvSpPr txBox="1"/>
            <p:nvPr/>
          </p:nvSpPr>
          <p:spPr>
            <a:xfrm>
              <a:off x="5521878" y="5273892"/>
              <a:ext cx="106610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一般人</a:t>
              </a:r>
            </a:p>
          </p:txBody>
        </p:sp>
        <p:sp>
          <p:nvSpPr>
            <p:cNvPr id="15" name="矢印: 左右 14">
              <a:extLst>
                <a:ext uri="{FF2B5EF4-FFF2-40B4-BE49-F238E27FC236}">
                  <a16:creationId xmlns:a16="http://schemas.microsoft.com/office/drawing/2014/main" id="{B8F6A7A3-1E07-49A1-9130-28BB11EDF5C9}"/>
                </a:ext>
              </a:extLst>
            </p:cNvPr>
            <p:cNvSpPr/>
            <p:nvPr/>
          </p:nvSpPr>
          <p:spPr>
            <a:xfrm flipV="1">
              <a:off x="3298061" y="6384039"/>
              <a:ext cx="1835354" cy="283461"/>
            </a:xfrm>
            <a:prstGeom prst="leftRightArrow">
              <a:avLst/>
            </a:prstGeom>
            <a:solidFill>
              <a:srgbClr val="A53010"/>
            </a:solidFill>
            <a:ln w="15875" cap="rnd" cmpd="sng" algn="ctr">
              <a:solidFill>
                <a:srgbClr val="A5301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6619C5FD-E58B-484C-B923-53B25417F6AD}"/>
                </a:ext>
              </a:extLst>
            </p:cNvPr>
            <p:cNvSpPr txBox="1"/>
            <p:nvPr/>
          </p:nvSpPr>
          <p:spPr>
            <a:xfrm>
              <a:off x="3547297" y="6038088"/>
              <a:ext cx="153021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売買契約</a:t>
              </a:r>
            </a:p>
          </p:txBody>
        </p:sp>
        <p:sp>
          <p:nvSpPr>
            <p:cNvPr id="18" name="テキスト ボックス 17">
              <a:extLst>
                <a:ext uri="{FF2B5EF4-FFF2-40B4-BE49-F238E27FC236}">
                  <a16:creationId xmlns:a16="http://schemas.microsoft.com/office/drawing/2014/main" id="{C80D12EE-6088-4CC1-BA01-1EC383C1FE55}"/>
                </a:ext>
              </a:extLst>
            </p:cNvPr>
            <p:cNvSpPr txBox="1"/>
            <p:nvPr/>
          </p:nvSpPr>
          <p:spPr>
            <a:xfrm>
              <a:off x="6218945" y="5875476"/>
              <a:ext cx="1826882" cy="70788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Century Gothic" panose="020B0502020202020204"/>
                  <a:ea typeface="メイリオ" panose="020B0604030504040204" pitchFamily="50" charset="-128"/>
                </a:rPr>
                <a:t>不動産知識</a:t>
              </a:r>
              <a:endParaRPr kumimoji="0" lang="en-US" altLang="ja-JP" sz="2000" b="1" i="0" u="none" strike="noStrike" kern="0" cap="none" spc="0" normalizeH="0" baseline="0" noProof="0" dirty="0">
                <a:ln>
                  <a:noFill/>
                </a:ln>
                <a:solidFill>
                  <a:prstClr val="black"/>
                </a:solidFill>
                <a:effectLst/>
                <a:uLnTx/>
                <a:uFillTx/>
                <a:latin typeface="Century Gothic" panose="020B0502020202020204"/>
                <a:ea typeface="メイリオ" panose="020B0604030504040204" pitchFamily="50" charset="-128"/>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Century Gothic" panose="020B0502020202020204"/>
                  <a:ea typeface="メイリオ" panose="020B0604030504040204" pitchFamily="50" charset="-128"/>
                </a:rPr>
                <a:t>経験が乏しい</a:t>
              </a:r>
            </a:p>
          </p:txBody>
        </p:sp>
        <p:sp>
          <p:nvSpPr>
            <p:cNvPr id="3" name="吹き出し: 下矢印 2">
              <a:extLst>
                <a:ext uri="{FF2B5EF4-FFF2-40B4-BE49-F238E27FC236}">
                  <a16:creationId xmlns:a16="http://schemas.microsoft.com/office/drawing/2014/main" id="{D1FFD243-CCE4-4E4F-83B0-884D32396D7D}"/>
                </a:ext>
              </a:extLst>
            </p:cNvPr>
            <p:cNvSpPr/>
            <p:nvPr/>
          </p:nvSpPr>
          <p:spPr>
            <a:xfrm>
              <a:off x="3601645" y="5161178"/>
              <a:ext cx="1520170" cy="914400"/>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８種類制限</a:t>
              </a:r>
            </a:p>
          </p:txBody>
        </p:sp>
      </p:grpSp>
      <p:pic>
        <p:nvPicPr>
          <p:cNvPr id="4" name="オーディオ 3">
            <a:hlinkClick r:id="" action="ppaction://media"/>
            <a:extLst>
              <a:ext uri="{FF2B5EF4-FFF2-40B4-BE49-F238E27FC236}">
                <a16:creationId xmlns:a16="http://schemas.microsoft.com/office/drawing/2014/main" id="{1E437657-63B3-4DDD-8910-DA29B84A7EA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451360"/>
      </p:ext>
    </p:extLst>
  </p:cSld>
  <p:clrMapOvr>
    <a:masterClrMapping/>
  </p:clrMapOvr>
  <mc:AlternateContent xmlns:mc="http://schemas.openxmlformats.org/markup-compatibility/2006" xmlns:p14="http://schemas.microsoft.com/office/powerpoint/2010/main">
    <mc:Choice Requires="p14">
      <p:transition spd="slow" p14:dur="2000" advTm="65429"/>
    </mc:Choice>
    <mc:Fallback xmlns="">
      <p:transition spd="slow" advTm="6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３．クーリング・オフ制度</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4</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51520" y="1556792"/>
            <a:ext cx="8640960" cy="15121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クーリング・オフ制度</a:t>
            </a:r>
            <a:r>
              <a:rPr kumimoji="1" lang="ja-JP" altLang="en-US" sz="2000" b="1" dirty="0">
                <a:solidFill>
                  <a:schemeClr val="tx1"/>
                </a:solidFill>
                <a:latin typeface="Meiryo UI" panose="020B0604030504040204" pitchFamily="50" charset="-128"/>
                <a:ea typeface="Meiryo UI" panose="020B0604030504040204" pitchFamily="50" charset="-128"/>
              </a:rPr>
              <a:t>」とは、宅建業者が自ら売主で買主が一般人となる宅地建物の売買契約において、買受けの申込みまたは売買契約が安定的でない場所（宅建業者の事務所等以外の場所）で行われた場合に、</a:t>
            </a:r>
            <a:r>
              <a:rPr kumimoji="1" lang="ja-JP" altLang="en-US" sz="2000" b="1" dirty="0">
                <a:solidFill>
                  <a:srgbClr val="FF0000"/>
                </a:solidFill>
                <a:latin typeface="Meiryo UI" panose="020B0604030504040204" pitchFamily="50" charset="-128"/>
                <a:ea typeface="Meiryo UI" panose="020B0604030504040204" pitchFamily="50" charset="-128"/>
              </a:rPr>
              <a:t>買主が書面により買受けの申込みを撤回し契約を解除することができる</a:t>
            </a:r>
            <a:r>
              <a:rPr kumimoji="1" lang="ja-JP" altLang="en-US" sz="2000" b="1" dirty="0">
                <a:solidFill>
                  <a:schemeClr val="tx1"/>
                </a:solidFill>
                <a:latin typeface="Meiryo UI" panose="020B0604030504040204" pitchFamily="50" charset="-128"/>
                <a:ea typeface="Meiryo UI" panose="020B0604030504040204" pitchFamily="50" charset="-128"/>
              </a:rPr>
              <a:t>制度です。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22076" y="3185397"/>
            <a:ext cx="4320480" cy="32482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例えば、宅建業者</a:t>
            </a:r>
            <a:r>
              <a:rPr kumimoji="1" lang="en-US" altLang="ja-JP" sz="2000" b="1" dirty="0">
                <a:solidFill>
                  <a:schemeClr val="tx1"/>
                </a:solidFill>
                <a:latin typeface="Meiryo UI" panose="020B0604030504040204" pitchFamily="50" charset="-128"/>
                <a:ea typeface="Meiryo UI" panose="020B0604030504040204" pitchFamily="50" charset="-128"/>
              </a:rPr>
              <a:t>A</a:t>
            </a:r>
            <a:r>
              <a:rPr kumimoji="1" lang="ja-JP" altLang="en-US" sz="2000" b="1" dirty="0">
                <a:solidFill>
                  <a:schemeClr val="tx1"/>
                </a:solidFill>
                <a:latin typeface="Meiryo UI" panose="020B0604030504040204" pitchFamily="50" charset="-128"/>
                <a:ea typeface="Meiryo UI" panose="020B0604030504040204" pitchFamily="50" charset="-128"/>
              </a:rPr>
              <a:t>が自社が開発した住宅を一般人の</a:t>
            </a:r>
            <a:r>
              <a:rPr kumimoji="1" lang="en-US" altLang="ja-JP" sz="2000" b="1" dirty="0">
                <a:solidFill>
                  <a:schemeClr val="tx1"/>
                </a:solidFill>
                <a:latin typeface="Meiryo UI" panose="020B0604030504040204" pitchFamily="50" charset="-128"/>
                <a:ea typeface="Meiryo UI" panose="020B0604030504040204" pitchFamily="50" charset="-128"/>
              </a:rPr>
              <a:t>B</a:t>
            </a:r>
            <a:r>
              <a:rPr kumimoji="1" lang="ja-JP" altLang="en-US" sz="2000" b="1" dirty="0">
                <a:solidFill>
                  <a:schemeClr val="tx1"/>
                </a:solidFill>
                <a:latin typeface="Meiryo UI" panose="020B0604030504040204" pitchFamily="50" charset="-128"/>
                <a:ea typeface="Meiryo UI" panose="020B0604030504040204" pitchFamily="50" charset="-128"/>
              </a:rPr>
              <a:t>に販売する場合です。当該住宅の売買契約を</a:t>
            </a:r>
            <a:r>
              <a:rPr kumimoji="1" lang="ja-JP" altLang="en-US" sz="2000" b="1" dirty="0">
                <a:solidFill>
                  <a:srgbClr val="FF0000"/>
                </a:solidFill>
                <a:latin typeface="Meiryo UI" panose="020B0604030504040204" pitchFamily="50" charset="-128"/>
                <a:ea typeface="Meiryo UI" panose="020B0604030504040204" pitchFamily="50" charset="-128"/>
              </a:rPr>
              <a:t>宅建業者</a:t>
            </a:r>
            <a:r>
              <a:rPr kumimoji="1" lang="en-US" altLang="ja-JP" sz="2000" b="1" dirty="0">
                <a:solidFill>
                  <a:srgbClr val="FF0000"/>
                </a:solidFill>
                <a:latin typeface="Meiryo UI" panose="020B0604030504040204" pitchFamily="50" charset="-128"/>
                <a:ea typeface="Meiryo UI" panose="020B0604030504040204" pitchFamily="50" charset="-128"/>
              </a:rPr>
              <a:t>A</a:t>
            </a:r>
            <a:r>
              <a:rPr kumimoji="1" lang="ja-JP" altLang="en-US" sz="2000" b="1" dirty="0">
                <a:solidFill>
                  <a:srgbClr val="FF0000"/>
                </a:solidFill>
                <a:latin typeface="Meiryo UI" panose="020B0604030504040204" pitchFamily="50" charset="-128"/>
                <a:ea typeface="Meiryo UI" panose="020B0604030504040204" pitchFamily="50" charset="-128"/>
              </a:rPr>
              <a:t>の事務所ではなく</a:t>
            </a:r>
            <a:r>
              <a:rPr kumimoji="1" lang="ja-JP" altLang="en-US" sz="2000" b="1" dirty="0">
                <a:solidFill>
                  <a:schemeClr val="tx1"/>
                </a:solidFill>
                <a:latin typeface="Meiryo UI" panose="020B0604030504040204" pitchFamily="50" charset="-128"/>
                <a:ea typeface="Meiryo UI" panose="020B0604030504040204" pitchFamily="50" charset="-128"/>
              </a:rPr>
              <a:t>、最寄りの駅前の喫茶店で行ったとします。</a:t>
            </a:r>
            <a:r>
              <a:rPr kumimoji="1" lang="en-US" altLang="ja-JP" sz="2000" b="1" dirty="0">
                <a:solidFill>
                  <a:schemeClr val="tx1"/>
                </a:solidFill>
                <a:latin typeface="Meiryo UI" panose="020B0604030504040204" pitchFamily="50" charset="-128"/>
                <a:ea typeface="Meiryo UI" panose="020B0604030504040204" pitchFamily="50" charset="-128"/>
              </a:rPr>
              <a:t>B</a:t>
            </a:r>
            <a:r>
              <a:rPr kumimoji="1" lang="ja-JP" altLang="en-US" sz="2000" b="1" dirty="0">
                <a:solidFill>
                  <a:schemeClr val="tx1"/>
                </a:solidFill>
                <a:latin typeface="Meiryo UI" panose="020B0604030504040204" pitchFamily="50" charset="-128"/>
                <a:ea typeface="Meiryo UI" panose="020B0604030504040204" pitchFamily="50" charset="-128"/>
              </a:rPr>
              <a:t>が</a:t>
            </a:r>
            <a:r>
              <a:rPr kumimoji="1" lang="ja-JP" altLang="en-US" sz="2000" b="1" dirty="0">
                <a:solidFill>
                  <a:srgbClr val="FF0000"/>
                </a:solidFill>
                <a:latin typeface="Meiryo UI" panose="020B0604030504040204" pitchFamily="50" charset="-128"/>
                <a:ea typeface="Meiryo UI" panose="020B0604030504040204" pitchFamily="50" charset="-128"/>
              </a:rPr>
              <a:t>喫茶店で住宅を買い受ける申し込み</a:t>
            </a:r>
            <a:r>
              <a:rPr kumimoji="1" lang="ja-JP" altLang="en-US" sz="2000" b="1" dirty="0">
                <a:solidFill>
                  <a:schemeClr val="tx1"/>
                </a:solidFill>
                <a:latin typeface="Meiryo UI" panose="020B0604030504040204" pitchFamily="50" charset="-128"/>
                <a:ea typeface="Meiryo UI" panose="020B0604030504040204" pitchFamily="50" charset="-128"/>
              </a:rPr>
              <a:t>をして、その場で契約をしたとします。この場合、原則として、</a:t>
            </a:r>
            <a:r>
              <a:rPr kumimoji="1" lang="en-US" altLang="ja-JP" sz="2000" b="1" dirty="0">
                <a:solidFill>
                  <a:srgbClr val="FF0000"/>
                </a:solidFill>
                <a:latin typeface="Meiryo UI" panose="020B0604030504040204" pitchFamily="50" charset="-128"/>
                <a:ea typeface="Meiryo UI" panose="020B0604030504040204" pitchFamily="50" charset="-128"/>
              </a:rPr>
              <a:t>B</a:t>
            </a:r>
            <a:r>
              <a:rPr kumimoji="1" lang="ja-JP" altLang="en-US" sz="2000" b="1" dirty="0">
                <a:solidFill>
                  <a:srgbClr val="FF0000"/>
                </a:solidFill>
                <a:latin typeface="Meiryo UI" panose="020B0604030504040204" pitchFamily="50" charset="-128"/>
                <a:ea typeface="Meiryo UI" panose="020B0604030504040204" pitchFamily="50" charset="-128"/>
              </a:rPr>
              <a:t>は、当該契約を解除できます</a:t>
            </a:r>
            <a:r>
              <a:rPr kumimoji="1" lang="ja-JP" altLang="en-US" sz="2000" b="1" dirty="0">
                <a:solidFill>
                  <a:schemeClr val="tx1"/>
                </a:solidFill>
                <a:latin typeface="Meiryo UI" panose="020B0604030504040204" pitchFamily="50" charset="-128"/>
                <a:ea typeface="Meiryo UI" panose="020B0604030504040204" pitchFamily="50" charset="-128"/>
              </a:rPr>
              <a:t>。</a:t>
            </a:r>
          </a:p>
        </p:txBody>
      </p:sp>
      <p:grpSp>
        <p:nvGrpSpPr>
          <p:cNvPr id="6" name="グループ化 5">
            <a:extLst>
              <a:ext uri="{FF2B5EF4-FFF2-40B4-BE49-F238E27FC236}">
                <a16:creationId xmlns:a16="http://schemas.microsoft.com/office/drawing/2014/main" id="{209AD904-4F27-47CA-A0BC-007BCB78240F}"/>
              </a:ext>
            </a:extLst>
          </p:cNvPr>
          <p:cNvGrpSpPr/>
          <p:nvPr/>
        </p:nvGrpSpPr>
        <p:grpSpPr>
          <a:xfrm>
            <a:off x="4800600" y="3364677"/>
            <a:ext cx="4091881" cy="2845623"/>
            <a:chOff x="4958527" y="2483068"/>
            <a:chExt cx="4091881" cy="2845623"/>
          </a:xfrm>
        </p:grpSpPr>
        <p:pic>
          <p:nvPicPr>
            <p:cNvPr id="9" name="グラフィックス 8" descr="男性のプロフィール 単色塗りつぶし">
              <a:extLst>
                <a:ext uri="{FF2B5EF4-FFF2-40B4-BE49-F238E27FC236}">
                  <a16:creationId xmlns:a16="http://schemas.microsoft.com/office/drawing/2014/main" id="{72998B5C-B8E3-4861-808B-E6B987EE2E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8527" y="3481983"/>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2E547D26-22ED-4F75-9838-52A112F9B9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6345" y="3481983"/>
              <a:ext cx="914400" cy="914400"/>
            </a:xfrm>
            <a:prstGeom prst="rect">
              <a:avLst/>
            </a:prstGeom>
          </p:spPr>
        </p:pic>
        <p:pic>
          <p:nvPicPr>
            <p:cNvPr id="11" name="Picture 2" descr="ベクトル カフェ アイコン レストラン 料理 飲み物 アイコン シルエット ベクトル デザイン イラスト">
              <a:extLst>
                <a:ext uri="{FF2B5EF4-FFF2-40B4-BE49-F238E27FC236}">
                  <a16:creationId xmlns:a16="http://schemas.microsoft.com/office/drawing/2014/main" id="{13A94498-E15D-49E0-9D7D-0F17A7036BE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0" t="4572" r="48614" b="70550"/>
            <a:stretch/>
          </p:blipFill>
          <p:spPr bwMode="auto">
            <a:xfrm>
              <a:off x="6405710" y="2483068"/>
              <a:ext cx="977851" cy="98583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0107E98A-1278-448C-8AD2-32BD32CE4265}"/>
                </a:ext>
              </a:extLst>
            </p:cNvPr>
            <p:cNvSpPr txBox="1"/>
            <p:nvPr/>
          </p:nvSpPr>
          <p:spPr>
            <a:xfrm>
              <a:off x="5029037" y="2806849"/>
              <a:ext cx="155689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宅建業者（売主</a:t>
              </a:r>
              <a:r>
                <a:rPr kumimoji="1" lang="en-US" altLang="ja-JP" sz="2000" b="1" dirty="0">
                  <a:latin typeface="Meiryo UI" panose="020B0604030504040204" pitchFamily="50" charset="-128"/>
                  <a:ea typeface="Meiryo UI" panose="020B0604030504040204" pitchFamily="50" charset="-128"/>
                </a:rPr>
                <a:t>A</a:t>
              </a:r>
              <a:r>
                <a:rPr kumimoji="1" lang="ja-JP" altLang="en-US" sz="2000" b="1" dirty="0">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1AF353A1-247F-41F9-B0A7-C5C5A1937F81}"/>
                </a:ext>
              </a:extLst>
            </p:cNvPr>
            <p:cNvSpPr txBox="1"/>
            <p:nvPr/>
          </p:nvSpPr>
          <p:spPr>
            <a:xfrm>
              <a:off x="7532016" y="2777201"/>
              <a:ext cx="151839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一般人</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（買主</a:t>
              </a:r>
              <a:r>
                <a:rPr kumimoji="1" lang="en-US" altLang="ja-JP" sz="2000" b="1" dirty="0">
                  <a:latin typeface="Meiryo UI" panose="020B0604030504040204" pitchFamily="50" charset="-128"/>
                  <a:ea typeface="Meiryo UI" panose="020B0604030504040204" pitchFamily="50" charset="-128"/>
                </a:rPr>
                <a:t>B</a:t>
              </a:r>
              <a:r>
                <a:rPr kumimoji="1" lang="ja-JP" altLang="en-US" sz="2000" b="1" dirty="0">
                  <a:latin typeface="Meiryo UI" panose="020B0604030504040204" pitchFamily="50" charset="-128"/>
                  <a:ea typeface="Meiryo UI" panose="020B0604030504040204" pitchFamily="50" charset="-128"/>
                </a:rPr>
                <a:t>）</a:t>
              </a:r>
            </a:p>
          </p:txBody>
        </p:sp>
        <p:sp>
          <p:nvSpPr>
            <p:cNvPr id="14" name="テキスト ボックス 13">
              <a:extLst>
                <a:ext uri="{FF2B5EF4-FFF2-40B4-BE49-F238E27FC236}">
                  <a16:creationId xmlns:a16="http://schemas.microsoft.com/office/drawing/2014/main" id="{AD7C3FB1-F840-4051-A0C3-3FC2327B8085}"/>
                </a:ext>
              </a:extLst>
            </p:cNvPr>
            <p:cNvSpPr txBox="1"/>
            <p:nvPr/>
          </p:nvSpPr>
          <p:spPr>
            <a:xfrm>
              <a:off x="6021382" y="3486160"/>
              <a:ext cx="2193040"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（喫茶店）</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①買受の申込み</a:t>
              </a:r>
            </a:p>
          </p:txBody>
        </p:sp>
        <p:sp>
          <p:nvSpPr>
            <p:cNvPr id="15" name="矢印: 左 14">
              <a:extLst>
                <a:ext uri="{FF2B5EF4-FFF2-40B4-BE49-F238E27FC236}">
                  <a16:creationId xmlns:a16="http://schemas.microsoft.com/office/drawing/2014/main" id="{AD25BD3A-C04C-409C-A7BB-99739FCA225E}"/>
                </a:ext>
              </a:extLst>
            </p:cNvPr>
            <p:cNvSpPr/>
            <p:nvPr/>
          </p:nvSpPr>
          <p:spPr>
            <a:xfrm>
              <a:off x="6290004" y="4149600"/>
              <a:ext cx="1505234" cy="291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左カーブ 15">
              <a:extLst>
                <a:ext uri="{FF2B5EF4-FFF2-40B4-BE49-F238E27FC236}">
                  <a16:creationId xmlns:a16="http://schemas.microsoft.com/office/drawing/2014/main" id="{3B2FC879-FEE0-4094-9806-226CB2178D5D}"/>
                </a:ext>
              </a:extLst>
            </p:cNvPr>
            <p:cNvSpPr/>
            <p:nvPr/>
          </p:nvSpPr>
          <p:spPr>
            <a:xfrm rot="5400000">
              <a:off x="6648922" y="3181558"/>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267AC090-FC54-431F-939E-17CAA85DD1F7}"/>
                </a:ext>
              </a:extLst>
            </p:cNvPr>
            <p:cNvSpPr txBox="1"/>
            <p:nvPr/>
          </p:nvSpPr>
          <p:spPr>
            <a:xfrm>
              <a:off x="5979360" y="4928581"/>
              <a:ext cx="26121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②クーリング・オフ可能</a:t>
              </a:r>
            </a:p>
          </p:txBody>
        </p:sp>
      </p:grpSp>
      <p:pic>
        <p:nvPicPr>
          <p:cNvPr id="4" name="オーディオ 3">
            <a:hlinkClick r:id="" action="ppaction://media"/>
            <a:extLst>
              <a:ext uri="{FF2B5EF4-FFF2-40B4-BE49-F238E27FC236}">
                <a16:creationId xmlns:a16="http://schemas.microsoft.com/office/drawing/2014/main" id="{F6533AED-26E1-4E59-B1BE-AA5C50F530F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11033371"/>
      </p:ext>
    </p:extLst>
  </p:cSld>
  <p:clrMapOvr>
    <a:masterClrMapping/>
  </p:clrMapOvr>
  <mc:AlternateContent xmlns:mc="http://schemas.openxmlformats.org/markup-compatibility/2006" xmlns:p14="http://schemas.microsoft.com/office/powerpoint/2010/main">
    <mc:Choice Requires="p14">
      <p:transition spd="slow" p14:dur="2000" advTm="77915"/>
    </mc:Choice>
    <mc:Fallback xmlns="">
      <p:transition spd="slow" advTm="7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４．クーリング・オフ制度の趣旨</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5</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51520" y="1628801"/>
            <a:ext cx="8640960" cy="12961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買主である一般人に、クーリング・オフ、つまり、契約の解除を自由に認める理由は、宅地建物取引士もいないような物件情報を十分に確認できない場所において、誤った判断をした</a:t>
            </a:r>
            <a:r>
              <a:rPr kumimoji="1" lang="ja-JP" altLang="en-US" sz="2000" b="1" dirty="0">
                <a:solidFill>
                  <a:srgbClr val="FF0000"/>
                </a:solidFill>
                <a:latin typeface="Meiryo UI" panose="020B0604030504040204" pitchFamily="50" charset="-128"/>
                <a:ea typeface="Meiryo UI" panose="020B0604030504040204" pitchFamily="50" charset="-128"/>
              </a:rPr>
              <a:t>買主を保護するため</a:t>
            </a:r>
            <a:r>
              <a:rPr kumimoji="1" lang="ja-JP" altLang="en-US" sz="2000" b="1" dirty="0">
                <a:solidFill>
                  <a:schemeClr val="tx1"/>
                </a:solidFill>
                <a:latin typeface="Meiryo UI" panose="020B0604030504040204" pitchFamily="50" charset="-128"/>
                <a:ea typeface="Meiryo UI" panose="020B0604030504040204" pitchFamily="50" charset="-128"/>
              </a:rPr>
              <a:t>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3136109"/>
            <a:ext cx="4320480" cy="30741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宅建業法は、購入者が宅建業者の事務所等以外の場所（買主にとって精神的に不安定な場所）で判断を誤った場合には、</a:t>
            </a:r>
            <a:r>
              <a:rPr kumimoji="1" lang="ja-JP" altLang="en-US" sz="2000" b="1" dirty="0">
                <a:solidFill>
                  <a:srgbClr val="FF0000"/>
                </a:solidFill>
                <a:latin typeface="Meiryo UI" panose="020B0604030504040204" pitchFamily="50" charset="-128"/>
                <a:ea typeface="Meiryo UI" panose="020B0604030504040204" pitchFamily="50" charset="-128"/>
              </a:rPr>
              <a:t>一般人保護のために書面により申込みの撤回または契約の解除を認める</a:t>
            </a:r>
            <a:r>
              <a:rPr kumimoji="1" lang="ja-JP" altLang="en-US" sz="2000" b="1" dirty="0">
                <a:solidFill>
                  <a:schemeClr val="tx1"/>
                </a:solidFill>
                <a:latin typeface="Meiryo UI" panose="020B0604030504040204" pitchFamily="50" charset="-128"/>
                <a:ea typeface="Meiryo UI" panose="020B0604030504040204" pitchFamily="50" charset="-128"/>
              </a:rPr>
              <a:t>こととしました。</a:t>
            </a:r>
          </a:p>
        </p:txBody>
      </p:sp>
      <p:pic>
        <p:nvPicPr>
          <p:cNvPr id="6" name="コンテンツ プレースホルダー 3">
            <a:extLst>
              <a:ext uri="{FF2B5EF4-FFF2-40B4-BE49-F238E27FC236}">
                <a16:creationId xmlns:a16="http://schemas.microsoft.com/office/drawing/2014/main" id="{9DD784DB-5023-43DF-98FC-9E9770BFEB1E}"/>
              </a:ext>
            </a:extLst>
          </p:cNvPr>
          <p:cNvPicPr>
            <a:picLocks noGrp="1" noChangeAspect="1"/>
          </p:cNvPicPr>
          <p:nvPr>
            <p:ph sz="quarter" idx="1"/>
          </p:nvPr>
        </p:nvPicPr>
        <p:blipFill>
          <a:blip r:embed="rId5"/>
          <a:stretch>
            <a:fillRect/>
          </a:stretch>
        </p:blipFill>
        <p:spPr>
          <a:xfrm>
            <a:off x="5904082" y="2619274"/>
            <a:ext cx="2988398" cy="3958358"/>
          </a:xfrm>
          <a:prstGeom prst="rect">
            <a:avLst/>
          </a:prstGeom>
        </p:spPr>
      </p:pic>
      <p:pic>
        <p:nvPicPr>
          <p:cNvPr id="9" name="オーディオ 8">
            <a:hlinkClick r:id="" action="ppaction://media"/>
            <a:extLst>
              <a:ext uri="{FF2B5EF4-FFF2-40B4-BE49-F238E27FC236}">
                <a16:creationId xmlns:a16="http://schemas.microsoft.com/office/drawing/2014/main" id="{E12FE879-7C76-4C5F-9039-F00F2FB0E7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1605412"/>
      </p:ext>
    </p:extLst>
  </p:cSld>
  <p:clrMapOvr>
    <a:masterClrMapping/>
  </p:clrMapOvr>
  <mc:AlternateContent xmlns:mc="http://schemas.openxmlformats.org/markup-compatibility/2006" xmlns:p14="http://schemas.microsoft.com/office/powerpoint/2010/main">
    <mc:Choice Requires="p14">
      <p:transition spd="slow" p14:dur="2000" advTm="55994"/>
    </mc:Choice>
    <mc:Fallback xmlns="">
      <p:transition spd="slow" advTm="5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５．クーリング・オフができる場所</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6</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51520" y="1559547"/>
            <a:ext cx="8640960"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クーリング・オフが可能な場所とは、買主が</a:t>
            </a:r>
            <a:r>
              <a:rPr kumimoji="1" lang="ja-JP" altLang="en-US" sz="2000" b="1" dirty="0">
                <a:solidFill>
                  <a:srgbClr val="FF0000"/>
                </a:solidFill>
                <a:latin typeface="Meiryo UI" panose="020B0604030504040204" pitchFamily="50" charset="-128"/>
                <a:ea typeface="Meiryo UI" panose="020B0604030504040204" pitchFamily="50" charset="-128"/>
              </a:rPr>
              <a:t>不安定な状況で契約を行った場所</a:t>
            </a:r>
            <a:r>
              <a:rPr kumimoji="1" lang="ja-JP" altLang="en-US" sz="2000" b="1" dirty="0">
                <a:solidFill>
                  <a:schemeClr val="tx1"/>
                </a:solidFill>
                <a:latin typeface="Meiryo UI" panose="020B0604030504040204" pitchFamily="50" charset="-128"/>
                <a:ea typeface="Meiryo UI" panose="020B0604030504040204" pitchFamily="50" charset="-128"/>
              </a:rPr>
              <a:t>です。それは、宅建業者の事務所等以外の場所であり、具体的には次の通りです。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51520" y="2844457"/>
            <a:ext cx="4320480" cy="22407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喫茶店・レストラン・旅館・ホテル・銀　</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dirty="0">
                <a:solidFill>
                  <a:srgbClr val="FF0000"/>
                </a:solidFill>
                <a:latin typeface="Meiryo UI" panose="020B0604030504040204" pitchFamily="50" charset="-128"/>
                <a:ea typeface="Meiryo UI" panose="020B0604030504040204" pitchFamily="50" charset="-128"/>
              </a:rPr>
              <a:t>行のロビー等</a:t>
            </a:r>
          </a:p>
          <a:p>
            <a:r>
              <a:rPr kumimoji="1" lang="ja-JP" altLang="en-US" sz="2000" b="1" dirty="0">
                <a:solidFill>
                  <a:schemeClr val="tx1"/>
                </a:solidFill>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テント張りの案内所・仮設小屋の案</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dirty="0">
                <a:solidFill>
                  <a:srgbClr val="FF0000"/>
                </a:solidFill>
                <a:latin typeface="Meiryo UI" panose="020B0604030504040204" pitchFamily="50" charset="-128"/>
                <a:ea typeface="Meiryo UI" panose="020B0604030504040204" pitchFamily="50" charset="-128"/>
              </a:rPr>
              <a:t>内所等</a:t>
            </a:r>
          </a:p>
          <a:p>
            <a:r>
              <a:rPr kumimoji="1" lang="ja-JP" altLang="en-US" sz="2000" b="1" dirty="0">
                <a:solidFill>
                  <a:schemeClr val="tx1"/>
                </a:solidFill>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宅建業者が申し出た場合の、購入</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dirty="0">
                <a:solidFill>
                  <a:srgbClr val="FF0000"/>
                </a:solidFill>
                <a:latin typeface="Meiryo UI" panose="020B0604030504040204" pitchFamily="50" charset="-128"/>
                <a:ea typeface="Meiryo UI" panose="020B0604030504040204" pitchFamily="50" charset="-128"/>
              </a:rPr>
              <a:t>者の自宅・勤務先</a:t>
            </a:r>
          </a:p>
        </p:txBody>
      </p:sp>
      <p:sp>
        <p:nvSpPr>
          <p:cNvPr id="9" name="四角形: 角を丸くする 8">
            <a:extLst>
              <a:ext uri="{FF2B5EF4-FFF2-40B4-BE49-F238E27FC236}">
                <a16:creationId xmlns:a16="http://schemas.microsoft.com/office/drawing/2014/main" id="{AB28D7AE-1D90-4FA8-AD4A-03E2DFF14724}"/>
              </a:ext>
            </a:extLst>
          </p:cNvPr>
          <p:cNvSpPr/>
          <p:nvPr/>
        </p:nvSpPr>
        <p:spPr>
          <a:xfrm>
            <a:off x="263550" y="5298653"/>
            <a:ext cx="8640960"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こうした不安定な場所で行われた「</a:t>
            </a:r>
            <a:r>
              <a:rPr kumimoji="1" lang="ja-JP" altLang="en-US" sz="2000" b="1" dirty="0">
                <a:solidFill>
                  <a:srgbClr val="FF0000"/>
                </a:solidFill>
                <a:latin typeface="Meiryo UI" panose="020B0604030504040204" pitchFamily="50" charset="-128"/>
                <a:ea typeface="Meiryo UI" panose="020B0604030504040204" pitchFamily="50" charset="-128"/>
              </a:rPr>
              <a:t>買受けの申込み</a:t>
            </a:r>
            <a:r>
              <a:rPr kumimoji="1" lang="ja-JP" altLang="en-US" sz="2000" b="1" dirty="0">
                <a:solidFill>
                  <a:schemeClr val="tx1"/>
                </a:solidFill>
                <a:latin typeface="Meiryo UI" panose="020B0604030504040204" pitchFamily="50" charset="-128"/>
                <a:ea typeface="Meiryo UI" panose="020B0604030504040204" pitchFamily="50" charset="-128"/>
              </a:rPr>
              <a:t>」や契約については、買主は買受けの</a:t>
            </a:r>
            <a:r>
              <a:rPr kumimoji="1" lang="ja-JP" altLang="en-US" sz="2000" b="1" dirty="0">
                <a:solidFill>
                  <a:srgbClr val="FF0000"/>
                </a:solidFill>
                <a:latin typeface="Meiryo UI" panose="020B0604030504040204" pitchFamily="50" charset="-128"/>
                <a:ea typeface="Meiryo UI" panose="020B0604030504040204" pitchFamily="50" charset="-128"/>
              </a:rPr>
              <a:t>申込みを撤回し、契約を解除する</a:t>
            </a:r>
            <a:r>
              <a:rPr kumimoji="1" lang="ja-JP" altLang="en-US" sz="2000" b="1" dirty="0">
                <a:solidFill>
                  <a:schemeClr val="tx1"/>
                </a:solidFill>
                <a:latin typeface="Meiryo UI" panose="020B0604030504040204" pitchFamily="50" charset="-128"/>
                <a:ea typeface="Meiryo UI" panose="020B0604030504040204" pitchFamily="50" charset="-128"/>
              </a:rPr>
              <a:t>ことができます。</a:t>
            </a:r>
          </a:p>
        </p:txBody>
      </p:sp>
      <p:grpSp>
        <p:nvGrpSpPr>
          <p:cNvPr id="3" name="グループ化 2">
            <a:extLst>
              <a:ext uri="{FF2B5EF4-FFF2-40B4-BE49-F238E27FC236}">
                <a16:creationId xmlns:a16="http://schemas.microsoft.com/office/drawing/2014/main" id="{BE23733D-64D4-4770-BD2C-B46540B41A14}"/>
              </a:ext>
            </a:extLst>
          </p:cNvPr>
          <p:cNvGrpSpPr/>
          <p:nvPr/>
        </p:nvGrpSpPr>
        <p:grpSpPr>
          <a:xfrm>
            <a:off x="4958527" y="2750934"/>
            <a:ext cx="4087030" cy="2577757"/>
            <a:chOff x="4958527" y="2750934"/>
            <a:chExt cx="4087030" cy="2577757"/>
          </a:xfrm>
        </p:grpSpPr>
        <p:pic>
          <p:nvPicPr>
            <p:cNvPr id="11" name="グラフィックス 10" descr="男性のプロフィール 単色塗りつぶし">
              <a:extLst>
                <a:ext uri="{FF2B5EF4-FFF2-40B4-BE49-F238E27FC236}">
                  <a16:creationId xmlns:a16="http://schemas.microsoft.com/office/drawing/2014/main" id="{04C9D120-A981-4DB2-A818-F694C201C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8527" y="3481983"/>
              <a:ext cx="914400" cy="914400"/>
            </a:xfrm>
            <a:prstGeom prst="rect">
              <a:avLst/>
            </a:prstGeom>
          </p:spPr>
        </p:pic>
        <p:pic>
          <p:nvPicPr>
            <p:cNvPr id="13" name="グラフィックス 12" descr="ユーザー 単色塗りつぶし">
              <a:extLst>
                <a:ext uri="{FF2B5EF4-FFF2-40B4-BE49-F238E27FC236}">
                  <a16:creationId xmlns:a16="http://schemas.microsoft.com/office/drawing/2014/main" id="{448C2990-55B9-4A94-B374-32BBD4A05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6345" y="3481983"/>
              <a:ext cx="914400" cy="914400"/>
            </a:xfrm>
            <a:prstGeom prst="rect">
              <a:avLst/>
            </a:prstGeom>
          </p:spPr>
        </p:pic>
        <p:pic>
          <p:nvPicPr>
            <p:cNvPr id="1026" name="Picture 2" descr="ベクトル カフェ アイコン レストラン 料理 飲み物 アイコン シルエット ベクトル デザイン イラスト">
              <a:extLst>
                <a:ext uri="{FF2B5EF4-FFF2-40B4-BE49-F238E27FC236}">
                  <a16:creationId xmlns:a16="http://schemas.microsoft.com/office/drawing/2014/main" id="{1BB29016-BF40-40CA-9351-51AADD97FF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0" t="4572" r="48614" b="70550"/>
            <a:stretch/>
          </p:blipFill>
          <p:spPr bwMode="auto">
            <a:xfrm>
              <a:off x="6459936" y="2750934"/>
              <a:ext cx="977851" cy="98583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228DA50-170E-4C5A-A22E-E71BB1105D85}"/>
                </a:ext>
              </a:extLst>
            </p:cNvPr>
            <p:cNvSpPr txBox="1"/>
            <p:nvPr/>
          </p:nvSpPr>
          <p:spPr>
            <a:xfrm>
              <a:off x="5029037" y="2806849"/>
              <a:ext cx="134402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宅建業者（売主）</a:t>
              </a:r>
            </a:p>
          </p:txBody>
        </p:sp>
        <p:sp>
          <p:nvSpPr>
            <p:cNvPr id="17" name="テキスト ボックス 16">
              <a:extLst>
                <a:ext uri="{FF2B5EF4-FFF2-40B4-BE49-F238E27FC236}">
                  <a16:creationId xmlns:a16="http://schemas.microsoft.com/office/drawing/2014/main" id="{A5DBE7FE-C83A-43FB-8273-99675AA58F76}"/>
                </a:ext>
              </a:extLst>
            </p:cNvPr>
            <p:cNvSpPr txBox="1"/>
            <p:nvPr/>
          </p:nvSpPr>
          <p:spPr>
            <a:xfrm>
              <a:off x="7701534" y="2777201"/>
              <a:ext cx="134402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一般人（買主）</a:t>
              </a:r>
            </a:p>
          </p:txBody>
        </p:sp>
        <p:sp>
          <p:nvSpPr>
            <p:cNvPr id="19" name="テキスト ボックス 18">
              <a:extLst>
                <a:ext uri="{FF2B5EF4-FFF2-40B4-BE49-F238E27FC236}">
                  <a16:creationId xmlns:a16="http://schemas.microsoft.com/office/drawing/2014/main" id="{A3667C4F-109F-433A-A093-64716DE06094}"/>
                </a:ext>
              </a:extLst>
            </p:cNvPr>
            <p:cNvSpPr txBox="1"/>
            <p:nvPr/>
          </p:nvSpPr>
          <p:spPr>
            <a:xfrm>
              <a:off x="5959803" y="3699185"/>
              <a:ext cx="2193040"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（喫茶店）</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①買受の申込み</a:t>
              </a:r>
            </a:p>
          </p:txBody>
        </p:sp>
        <p:sp>
          <p:nvSpPr>
            <p:cNvPr id="18" name="矢印: 左 17">
              <a:extLst>
                <a:ext uri="{FF2B5EF4-FFF2-40B4-BE49-F238E27FC236}">
                  <a16:creationId xmlns:a16="http://schemas.microsoft.com/office/drawing/2014/main" id="{920C3685-3F62-45F1-8522-CB3B42533551}"/>
                </a:ext>
              </a:extLst>
            </p:cNvPr>
            <p:cNvSpPr/>
            <p:nvPr/>
          </p:nvSpPr>
          <p:spPr>
            <a:xfrm>
              <a:off x="6303706" y="4321914"/>
              <a:ext cx="1505234" cy="291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左カーブ 19">
              <a:extLst>
                <a:ext uri="{FF2B5EF4-FFF2-40B4-BE49-F238E27FC236}">
                  <a16:creationId xmlns:a16="http://schemas.microsoft.com/office/drawing/2014/main" id="{E325EA24-27D8-423F-8FA0-2A9E82C16AF3}"/>
                </a:ext>
              </a:extLst>
            </p:cNvPr>
            <p:cNvSpPr/>
            <p:nvPr/>
          </p:nvSpPr>
          <p:spPr>
            <a:xfrm rot="5400000">
              <a:off x="6648922" y="3181558"/>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F2AE9596-7CA7-49AF-ACF4-9BB143776047}"/>
                </a:ext>
              </a:extLst>
            </p:cNvPr>
            <p:cNvSpPr txBox="1"/>
            <p:nvPr/>
          </p:nvSpPr>
          <p:spPr>
            <a:xfrm>
              <a:off x="5979360" y="4928581"/>
              <a:ext cx="26121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②クーリング・オフ可能</a:t>
              </a:r>
            </a:p>
          </p:txBody>
        </p:sp>
      </p:grpSp>
      <p:pic>
        <p:nvPicPr>
          <p:cNvPr id="4" name="オーディオ 3">
            <a:hlinkClick r:id="" action="ppaction://media"/>
            <a:extLst>
              <a:ext uri="{FF2B5EF4-FFF2-40B4-BE49-F238E27FC236}">
                <a16:creationId xmlns:a16="http://schemas.microsoft.com/office/drawing/2014/main" id="{5009667F-04FF-4B3C-8BE5-001BFD46031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39388520"/>
      </p:ext>
    </p:extLst>
  </p:cSld>
  <p:clrMapOvr>
    <a:masterClrMapping/>
  </p:clrMapOvr>
  <mc:AlternateContent xmlns:mc="http://schemas.openxmlformats.org/markup-compatibility/2006" xmlns:p14="http://schemas.microsoft.com/office/powerpoint/2010/main">
    <mc:Choice Requires="p14">
      <p:transition spd="slow" p14:dur="2000" advTm="73047"/>
    </mc:Choice>
    <mc:Fallback xmlns="">
      <p:transition spd="slow" advTm="7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６．クーリング・オフの判断基準</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7</a:t>
            </a:fld>
            <a:endParaRPr kumimoji="1" lang="ja-JP" altLang="en-US"/>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51520" y="1500426"/>
            <a:ext cx="8640960" cy="7078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なお、クーリング・オフの可否は、</a:t>
            </a:r>
            <a:r>
              <a:rPr kumimoji="1" lang="ja-JP" altLang="en-US" sz="2000" b="1" dirty="0">
                <a:solidFill>
                  <a:srgbClr val="FF0000"/>
                </a:solidFill>
                <a:latin typeface="Meiryo UI" panose="020B0604030504040204" pitchFamily="50" charset="-128"/>
                <a:ea typeface="Meiryo UI" panose="020B0604030504040204" pitchFamily="50" charset="-128"/>
              </a:rPr>
              <a:t>「買受けの申込み」の場所</a:t>
            </a:r>
            <a:r>
              <a:rPr kumimoji="1" lang="ja-JP" altLang="en-US" sz="2000" b="1" dirty="0">
                <a:solidFill>
                  <a:schemeClr val="tx1"/>
                </a:solidFill>
                <a:latin typeface="Meiryo UI" panose="020B0604030504040204" pitchFamily="50" charset="-128"/>
                <a:ea typeface="Meiryo UI" panose="020B0604030504040204" pitchFamily="50" charset="-128"/>
              </a:rPr>
              <a:t>で判断します。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332946" y="2380262"/>
            <a:ext cx="4526850" cy="133567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例えば、</a:t>
            </a:r>
            <a:r>
              <a:rPr kumimoji="1" lang="ja-JP" altLang="en-US" sz="2000" b="1" dirty="0">
                <a:solidFill>
                  <a:srgbClr val="FF0000"/>
                </a:solidFill>
                <a:latin typeface="Meiryo UI" panose="020B0604030504040204" pitchFamily="50" charset="-128"/>
                <a:ea typeface="Meiryo UI" panose="020B0604030504040204" pitchFamily="50" charset="-128"/>
              </a:rPr>
              <a:t>買受けの申込みを喫茶店</a:t>
            </a:r>
            <a:r>
              <a:rPr kumimoji="1" lang="ja-JP" altLang="en-US" sz="2000" b="1" dirty="0">
                <a:solidFill>
                  <a:schemeClr val="tx1"/>
                </a:solidFill>
                <a:latin typeface="Meiryo UI" panose="020B0604030504040204" pitchFamily="50" charset="-128"/>
                <a:ea typeface="Meiryo UI" panose="020B0604030504040204" pitchFamily="50" charset="-128"/>
              </a:rPr>
              <a:t>で行い、契約は事務所で行った場合、</a:t>
            </a:r>
            <a:r>
              <a:rPr kumimoji="1" lang="ja-JP" altLang="en-US" sz="2000" b="1" dirty="0">
                <a:solidFill>
                  <a:srgbClr val="FF0000"/>
                </a:solidFill>
                <a:latin typeface="Meiryo UI" panose="020B0604030504040204" pitchFamily="50" charset="-128"/>
                <a:ea typeface="Meiryo UI" panose="020B0604030504040204" pitchFamily="50" charset="-128"/>
              </a:rPr>
              <a:t>クーリング・オフが可能</a:t>
            </a:r>
            <a:r>
              <a:rPr kumimoji="1" lang="ja-JP" altLang="en-US" sz="2000" b="1" dirty="0">
                <a:solidFill>
                  <a:schemeClr val="tx1"/>
                </a:solidFill>
                <a:latin typeface="Meiryo UI" panose="020B0604030504040204" pitchFamily="50" charset="-128"/>
                <a:ea typeface="Meiryo UI" panose="020B0604030504040204" pitchFamily="50" charset="-128"/>
              </a:rPr>
              <a:t>です。</a:t>
            </a:r>
          </a:p>
        </p:txBody>
      </p:sp>
      <p:sp>
        <p:nvSpPr>
          <p:cNvPr id="9" name="四角形: 角を丸くする 8">
            <a:extLst>
              <a:ext uri="{FF2B5EF4-FFF2-40B4-BE49-F238E27FC236}">
                <a16:creationId xmlns:a16="http://schemas.microsoft.com/office/drawing/2014/main" id="{AB28D7AE-1D90-4FA8-AD4A-03E2DFF14724}"/>
              </a:ext>
            </a:extLst>
          </p:cNvPr>
          <p:cNvSpPr/>
          <p:nvPr/>
        </p:nvSpPr>
        <p:spPr>
          <a:xfrm>
            <a:off x="3826121" y="5371631"/>
            <a:ext cx="4964626" cy="13712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しかし、</a:t>
            </a:r>
            <a:r>
              <a:rPr kumimoji="1" lang="ja-JP" altLang="en-US" sz="2000" b="1" dirty="0">
                <a:solidFill>
                  <a:srgbClr val="FF0000"/>
                </a:solidFill>
                <a:latin typeface="Meiryo UI" panose="020B0604030504040204" pitchFamily="50" charset="-128"/>
                <a:ea typeface="Meiryo UI" panose="020B0604030504040204" pitchFamily="50" charset="-128"/>
              </a:rPr>
              <a:t>買受けの申込みを宅建業者</a:t>
            </a:r>
            <a:r>
              <a:rPr kumimoji="1" lang="ja-JP" altLang="en-US" sz="2000" b="1" dirty="0">
                <a:solidFill>
                  <a:schemeClr val="tx1"/>
                </a:solidFill>
                <a:latin typeface="Meiryo UI" panose="020B0604030504040204" pitchFamily="50" charset="-128"/>
                <a:ea typeface="Meiryo UI" panose="020B0604030504040204" pitchFamily="50" charset="-128"/>
              </a:rPr>
              <a:t>の事務所で行い、契約は喫茶店で行った場合、</a:t>
            </a:r>
            <a:r>
              <a:rPr kumimoji="1" lang="ja-JP" altLang="en-US" sz="2000" b="1" dirty="0">
                <a:solidFill>
                  <a:srgbClr val="FF0000"/>
                </a:solidFill>
                <a:latin typeface="Meiryo UI" panose="020B0604030504040204" pitchFamily="50" charset="-128"/>
                <a:ea typeface="Meiryo UI" panose="020B0604030504040204" pitchFamily="50" charset="-128"/>
              </a:rPr>
              <a:t>クーリング・オフはできません</a:t>
            </a:r>
            <a:r>
              <a:rPr kumimoji="1" lang="ja-JP" altLang="en-US" sz="2000" b="1" dirty="0">
                <a:solidFill>
                  <a:schemeClr val="tx1"/>
                </a:solidFill>
                <a:latin typeface="Meiryo UI" panose="020B0604030504040204" pitchFamily="50" charset="-128"/>
                <a:ea typeface="Meiryo UI" panose="020B0604030504040204" pitchFamily="50" charset="-128"/>
              </a:rPr>
              <a:t>。</a:t>
            </a:r>
          </a:p>
        </p:txBody>
      </p:sp>
      <p:grpSp>
        <p:nvGrpSpPr>
          <p:cNvPr id="6" name="グループ化 5">
            <a:extLst>
              <a:ext uri="{FF2B5EF4-FFF2-40B4-BE49-F238E27FC236}">
                <a16:creationId xmlns:a16="http://schemas.microsoft.com/office/drawing/2014/main" id="{E1BCEB8D-8B40-417F-B47D-80F9D6171490}"/>
              </a:ext>
            </a:extLst>
          </p:cNvPr>
          <p:cNvGrpSpPr/>
          <p:nvPr/>
        </p:nvGrpSpPr>
        <p:grpSpPr>
          <a:xfrm>
            <a:off x="580113" y="3736849"/>
            <a:ext cx="4125410" cy="2857449"/>
            <a:chOff x="580113" y="3736849"/>
            <a:chExt cx="4125410" cy="2857449"/>
          </a:xfrm>
        </p:grpSpPr>
        <p:pic>
          <p:nvPicPr>
            <p:cNvPr id="23" name="グラフィックス 22" descr="男性のプロフィール 単色塗りつぶし">
              <a:extLst>
                <a:ext uri="{FF2B5EF4-FFF2-40B4-BE49-F238E27FC236}">
                  <a16:creationId xmlns:a16="http://schemas.microsoft.com/office/drawing/2014/main" id="{828867BD-F417-42BD-95DA-5A8859DC3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565" y="4322866"/>
              <a:ext cx="914400" cy="914400"/>
            </a:xfrm>
            <a:prstGeom prst="rect">
              <a:avLst/>
            </a:prstGeom>
          </p:spPr>
        </p:pic>
        <p:pic>
          <p:nvPicPr>
            <p:cNvPr id="24" name="グラフィックス 23" descr="ユーザー 単色塗りつぶし">
              <a:extLst>
                <a:ext uri="{FF2B5EF4-FFF2-40B4-BE49-F238E27FC236}">
                  <a16:creationId xmlns:a16="http://schemas.microsoft.com/office/drawing/2014/main" id="{025A08FD-64F0-491B-88E1-2F9E4C4D60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02396" y="4322866"/>
              <a:ext cx="914400" cy="914400"/>
            </a:xfrm>
            <a:prstGeom prst="rect">
              <a:avLst/>
            </a:prstGeom>
          </p:spPr>
        </p:pic>
        <p:pic>
          <p:nvPicPr>
            <p:cNvPr id="25" name="Picture 2" descr="ベクトル カフェ アイコン レストラン 料理 飲み物 アイコン シルエット ベクトル デザイン イラスト">
              <a:extLst>
                <a:ext uri="{FF2B5EF4-FFF2-40B4-BE49-F238E27FC236}">
                  <a16:creationId xmlns:a16="http://schemas.microsoft.com/office/drawing/2014/main" id="{A1D59846-DF40-48DB-9668-C8E7EAFA75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0" t="4572" r="48614" b="70550"/>
            <a:stretch/>
          </p:blipFill>
          <p:spPr bwMode="auto">
            <a:xfrm>
              <a:off x="1325902" y="4940081"/>
              <a:ext cx="977851" cy="985837"/>
            </a:xfrm>
            <a:prstGeom prst="rect">
              <a:avLst/>
            </a:prstGeom>
            <a:noFill/>
            <a:extLst>
              <a:ext uri="{909E8E84-426E-40DD-AFC4-6F175D3DCCD1}">
                <a14:hiddenFill xmlns:a14="http://schemas.microsoft.com/office/drawing/2010/main">
                  <a:solidFill>
                    <a:srgbClr val="FFFFFF"/>
                  </a:solidFill>
                </a14:hiddenFill>
              </a:ext>
            </a:extLst>
          </p:spPr>
        </p:pic>
        <p:pic>
          <p:nvPicPr>
            <p:cNvPr id="26" name="グラフィックス 25" descr="建物 単色塗りつぶし">
              <a:extLst>
                <a:ext uri="{FF2B5EF4-FFF2-40B4-BE49-F238E27FC236}">
                  <a16:creationId xmlns:a16="http://schemas.microsoft.com/office/drawing/2014/main" id="{DAD036FE-8A1C-46D3-91C3-C59A850FD4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75058" y="3849564"/>
              <a:ext cx="761990" cy="761990"/>
            </a:xfrm>
            <a:prstGeom prst="rect">
              <a:avLst/>
            </a:prstGeom>
          </p:spPr>
        </p:pic>
        <p:sp>
          <p:nvSpPr>
            <p:cNvPr id="27" name="矢印: 左 26">
              <a:extLst>
                <a:ext uri="{FF2B5EF4-FFF2-40B4-BE49-F238E27FC236}">
                  <a16:creationId xmlns:a16="http://schemas.microsoft.com/office/drawing/2014/main" id="{7841F190-F412-4A32-833B-C6ECADE4469F}"/>
                </a:ext>
              </a:extLst>
            </p:cNvPr>
            <p:cNvSpPr/>
            <p:nvPr/>
          </p:nvSpPr>
          <p:spPr>
            <a:xfrm>
              <a:off x="1397162" y="4634173"/>
              <a:ext cx="1505234" cy="1619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542E221-3C58-410C-8855-B08375D3321C}"/>
                </a:ext>
              </a:extLst>
            </p:cNvPr>
            <p:cNvSpPr txBox="1"/>
            <p:nvPr/>
          </p:nvSpPr>
          <p:spPr>
            <a:xfrm>
              <a:off x="2794047" y="3736849"/>
              <a:ext cx="1911476"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事務所</a:t>
              </a:r>
              <a:r>
                <a:rPr kumimoji="1" lang="ja-JP" altLang="en-US" sz="2000" b="1" dirty="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①買受の申込み</a:t>
              </a:r>
            </a:p>
          </p:txBody>
        </p:sp>
        <p:pic>
          <p:nvPicPr>
            <p:cNvPr id="29" name="グラフィックス 28" descr="役員室 単色塗りつぶし">
              <a:extLst>
                <a:ext uri="{FF2B5EF4-FFF2-40B4-BE49-F238E27FC236}">
                  <a16:creationId xmlns:a16="http://schemas.microsoft.com/office/drawing/2014/main" id="{F82B4783-86CD-4BA7-A33D-5E1C5E431D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7996" y="3865665"/>
              <a:ext cx="914400" cy="914400"/>
            </a:xfrm>
            <a:prstGeom prst="rect">
              <a:avLst/>
            </a:prstGeom>
          </p:spPr>
        </p:pic>
        <p:sp>
          <p:nvSpPr>
            <p:cNvPr id="30" name="矢印: 左右 29">
              <a:extLst>
                <a:ext uri="{FF2B5EF4-FFF2-40B4-BE49-F238E27FC236}">
                  <a16:creationId xmlns:a16="http://schemas.microsoft.com/office/drawing/2014/main" id="{930770FD-7238-46CE-A635-E723BE34D6A5}"/>
                </a:ext>
              </a:extLst>
            </p:cNvPr>
            <p:cNvSpPr/>
            <p:nvPr/>
          </p:nvSpPr>
          <p:spPr>
            <a:xfrm>
              <a:off x="1459405" y="4905845"/>
              <a:ext cx="1397645" cy="1619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59B0305-B5A1-4CAD-8D30-8C449226178E}"/>
                </a:ext>
              </a:extLst>
            </p:cNvPr>
            <p:cNvSpPr txBox="1"/>
            <p:nvPr/>
          </p:nvSpPr>
          <p:spPr>
            <a:xfrm>
              <a:off x="2222667" y="5057706"/>
              <a:ext cx="1505234"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（喫茶店）</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②契約</a:t>
              </a:r>
            </a:p>
          </p:txBody>
        </p:sp>
        <p:sp>
          <p:nvSpPr>
            <p:cNvPr id="32" name="矢印: 左カーブ 31">
              <a:extLst>
                <a:ext uri="{FF2B5EF4-FFF2-40B4-BE49-F238E27FC236}">
                  <a16:creationId xmlns:a16="http://schemas.microsoft.com/office/drawing/2014/main" id="{647D516D-38B4-435A-AF31-B0D0B68B7C97}"/>
                </a:ext>
              </a:extLst>
            </p:cNvPr>
            <p:cNvSpPr/>
            <p:nvPr/>
          </p:nvSpPr>
          <p:spPr>
            <a:xfrm rot="5400000">
              <a:off x="1957905" y="4476047"/>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B6311AF0-64C2-4EBD-BDF5-36F8E047623F}"/>
                </a:ext>
              </a:extLst>
            </p:cNvPr>
            <p:cNvSpPr txBox="1"/>
            <p:nvPr/>
          </p:nvSpPr>
          <p:spPr>
            <a:xfrm>
              <a:off x="580113" y="6194188"/>
              <a:ext cx="2736305"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③クーリング・オフ不可</a:t>
              </a:r>
            </a:p>
          </p:txBody>
        </p:sp>
        <p:sp>
          <p:nvSpPr>
            <p:cNvPr id="34" name="乗算記号 33">
              <a:extLst>
                <a:ext uri="{FF2B5EF4-FFF2-40B4-BE49-F238E27FC236}">
                  <a16:creationId xmlns:a16="http://schemas.microsoft.com/office/drawing/2014/main" id="{07802FC5-69C9-4D0F-B178-8906422523AE}"/>
                </a:ext>
              </a:extLst>
            </p:cNvPr>
            <p:cNvSpPr/>
            <p:nvPr/>
          </p:nvSpPr>
          <p:spPr>
            <a:xfrm>
              <a:off x="2835385" y="5586033"/>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オーディオ 13">
            <a:hlinkClick r:id="" action="ppaction://media"/>
            <a:extLst>
              <a:ext uri="{FF2B5EF4-FFF2-40B4-BE49-F238E27FC236}">
                <a16:creationId xmlns:a16="http://schemas.microsoft.com/office/drawing/2014/main" id="{178290F0-0119-40CE-BE44-90BF0E82F94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grpSp>
        <p:nvGrpSpPr>
          <p:cNvPr id="35" name="グループ化 34">
            <a:extLst>
              <a:ext uri="{FF2B5EF4-FFF2-40B4-BE49-F238E27FC236}">
                <a16:creationId xmlns:a16="http://schemas.microsoft.com/office/drawing/2014/main" id="{43A2FE64-F112-48BC-B1E1-6F4917545D07}"/>
              </a:ext>
            </a:extLst>
          </p:cNvPr>
          <p:cNvGrpSpPr/>
          <p:nvPr/>
        </p:nvGrpSpPr>
        <p:grpSpPr>
          <a:xfrm>
            <a:off x="4967201" y="2275142"/>
            <a:ext cx="4410231" cy="3050099"/>
            <a:chOff x="4967201" y="2275142"/>
            <a:chExt cx="4410231" cy="3050099"/>
          </a:xfrm>
        </p:grpSpPr>
        <p:pic>
          <p:nvPicPr>
            <p:cNvPr id="11" name="グラフィックス 10" descr="男性のプロフィール 単色塗りつぶし">
              <a:extLst>
                <a:ext uri="{FF2B5EF4-FFF2-40B4-BE49-F238E27FC236}">
                  <a16:creationId xmlns:a16="http://schemas.microsoft.com/office/drawing/2014/main" id="{04C9D120-A981-4DB2-A818-F694C201C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7201" y="2968422"/>
              <a:ext cx="914400" cy="914400"/>
            </a:xfrm>
            <a:prstGeom prst="rect">
              <a:avLst/>
            </a:prstGeom>
          </p:spPr>
        </p:pic>
        <p:pic>
          <p:nvPicPr>
            <p:cNvPr id="13" name="グラフィックス 12" descr="ユーザー 単色塗りつぶし">
              <a:extLst>
                <a:ext uri="{FF2B5EF4-FFF2-40B4-BE49-F238E27FC236}">
                  <a16:creationId xmlns:a16="http://schemas.microsoft.com/office/drawing/2014/main" id="{448C2990-55B9-4A94-B374-32BBD4A05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6347" y="3026316"/>
              <a:ext cx="914400" cy="914400"/>
            </a:xfrm>
            <a:prstGeom prst="rect">
              <a:avLst/>
            </a:prstGeom>
          </p:spPr>
        </p:pic>
        <p:pic>
          <p:nvPicPr>
            <p:cNvPr id="1026" name="Picture 2" descr="ベクトル カフェ アイコン レストラン 料理 飲み物 アイコン シルエット ベクトル デザイン イラスト">
              <a:extLst>
                <a:ext uri="{FF2B5EF4-FFF2-40B4-BE49-F238E27FC236}">
                  <a16:creationId xmlns:a16="http://schemas.microsoft.com/office/drawing/2014/main" id="{1BB29016-BF40-40CA-9351-51AADD97FF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0" t="4572" r="48614" b="70550"/>
            <a:stretch/>
          </p:blipFill>
          <p:spPr bwMode="auto">
            <a:xfrm>
              <a:off x="6035348" y="2317834"/>
              <a:ext cx="977851" cy="90304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228DA50-170E-4C5A-A22E-E71BB1105D85}"/>
                </a:ext>
              </a:extLst>
            </p:cNvPr>
            <p:cNvSpPr txBox="1"/>
            <p:nvPr/>
          </p:nvSpPr>
          <p:spPr>
            <a:xfrm>
              <a:off x="5027091" y="2312013"/>
              <a:ext cx="1344023"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宅建業者（売主）</a:t>
              </a:r>
            </a:p>
          </p:txBody>
        </p:sp>
        <p:sp>
          <p:nvSpPr>
            <p:cNvPr id="17" name="テキスト ボックス 16">
              <a:extLst>
                <a:ext uri="{FF2B5EF4-FFF2-40B4-BE49-F238E27FC236}">
                  <a16:creationId xmlns:a16="http://schemas.microsoft.com/office/drawing/2014/main" id="{A5DBE7FE-C83A-43FB-8273-99675AA58F76}"/>
                </a:ext>
              </a:extLst>
            </p:cNvPr>
            <p:cNvSpPr txBox="1"/>
            <p:nvPr/>
          </p:nvSpPr>
          <p:spPr>
            <a:xfrm>
              <a:off x="7949300" y="2275142"/>
              <a:ext cx="142813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一般人（買主）</a:t>
              </a:r>
            </a:p>
          </p:txBody>
        </p:sp>
        <p:sp>
          <p:nvSpPr>
            <p:cNvPr id="19" name="テキスト ボックス 18">
              <a:extLst>
                <a:ext uri="{FF2B5EF4-FFF2-40B4-BE49-F238E27FC236}">
                  <a16:creationId xmlns:a16="http://schemas.microsoft.com/office/drawing/2014/main" id="{A3667C4F-109F-433A-A093-64716DE06094}"/>
                </a:ext>
              </a:extLst>
            </p:cNvPr>
            <p:cNvSpPr txBox="1"/>
            <p:nvPr/>
          </p:nvSpPr>
          <p:spPr>
            <a:xfrm>
              <a:off x="6874179" y="2568981"/>
              <a:ext cx="1916262"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喫茶店</a:t>
              </a:r>
              <a:r>
                <a:rPr kumimoji="1" lang="ja-JP" altLang="en-US" sz="2000" b="1" dirty="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①買受の申込み</a:t>
              </a:r>
            </a:p>
          </p:txBody>
        </p:sp>
        <p:sp>
          <p:nvSpPr>
            <p:cNvPr id="18" name="矢印: 左 17">
              <a:extLst>
                <a:ext uri="{FF2B5EF4-FFF2-40B4-BE49-F238E27FC236}">
                  <a16:creationId xmlns:a16="http://schemas.microsoft.com/office/drawing/2014/main" id="{920C3685-3F62-45F1-8522-CB3B42533551}"/>
                </a:ext>
              </a:extLst>
            </p:cNvPr>
            <p:cNvSpPr/>
            <p:nvPr/>
          </p:nvSpPr>
          <p:spPr>
            <a:xfrm>
              <a:off x="6101925" y="3267273"/>
              <a:ext cx="1505234" cy="2330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左カーブ 19">
              <a:extLst>
                <a:ext uri="{FF2B5EF4-FFF2-40B4-BE49-F238E27FC236}">
                  <a16:creationId xmlns:a16="http://schemas.microsoft.com/office/drawing/2014/main" id="{E325EA24-27D8-423F-8FA0-2A9E82C16AF3}"/>
                </a:ext>
              </a:extLst>
            </p:cNvPr>
            <p:cNvSpPr/>
            <p:nvPr/>
          </p:nvSpPr>
          <p:spPr>
            <a:xfrm rot="5400000">
              <a:off x="6961979" y="3253927"/>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F2AE9596-7CA7-49AF-ACF4-9BB143776047}"/>
                </a:ext>
              </a:extLst>
            </p:cNvPr>
            <p:cNvSpPr txBox="1"/>
            <p:nvPr/>
          </p:nvSpPr>
          <p:spPr>
            <a:xfrm>
              <a:off x="5952526" y="4925131"/>
              <a:ext cx="264763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③クーリング・オフ可能</a:t>
              </a:r>
            </a:p>
          </p:txBody>
        </p:sp>
        <p:pic>
          <p:nvPicPr>
            <p:cNvPr id="4" name="グラフィックス 3" descr="役員室 単色塗りつぶし">
              <a:extLst>
                <a:ext uri="{FF2B5EF4-FFF2-40B4-BE49-F238E27FC236}">
                  <a16:creationId xmlns:a16="http://schemas.microsoft.com/office/drawing/2014/main" id="{FF467556-5DCD-427B-9CCD-3BF38C4E34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36053" y="3568330"/>
              <a:ext cx="827397" cy="827397"/>
            </a:xfrm>
            <a:prstGeom prst="rect">
              <a:avLst/>
            </a:prstGeom>
          </p:spPr>
        </p:pic>
        <p:pic>
          <p:nvPicPr>
            <p:cNvPr id="10" name="グラフィックス 9" descr="建物 単色塗りつぶし">
              <a:extLst>
                <a:ext uri="{FF2B5EF4-FFF2-40B4-BE49-F238E27FC236}">
                  <a16:creationId xmlns:a16="http://schemas.microsoft.com/office/drawing/2014/main" id="{D667D159-081A-4461-A545-E375600ECE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43279" y="3849564"/>
              <a:ext cx="761990" cy="761990"/>
            </a:xfrm>
            <a:prstGeom prst="rect">
              <a:avLst/>
            </a:prstGeom>
          </p:spPr>
        </p:pic>
        <p:sp>
          <p:nvSpPr>
            <p:cNvPr id="21" name="テキスト ボックス 20">
              <a:extLst>
                <a:ext uri="{FF2B5EF4-FFF2-40B4-BE49-F238E27FC236}">
                  <a16:creationId xmlns:a16="http://schemas.microsoft.com/office/drawing/2014/main" id="{D8E9FCF9-542D-40D5-A34C-1DEE1A8C4440}"/>
                </a:ext>
              </a:extLst>
            </p:cNvPr>
            <p:cNvSpPr txBox="1"/>
            <p:nvPr/>
          </p:nvSpPr>
          <p:spPr>
            <a:xfrm>
              <a:off x="7189790" y="3919956"/>
              <a:ext cx="1741225"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（事務所）</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②契約</a:t>
              </a:r>
            </a:p>
          </p:txBody>
        </p:sp>
        <p:sp>
          <p:nvSpPr>
            <p:cNvPr id="12" name="矢印: 左右 11">
              <a:extLst>
                <a:ext uri="{FF2B5EF4-FFF2-40B4-BE49-F238E27FC236}">
                  <a16:creationId xmlns:a16="http://schemas.microsoft.com/office/drawing/2014/main" id="{043A2C88-E09D-40F9-B05A-0E5DE05C0201}"/>
                </a:ext>
              </a:extLst>
            </p:cNvPr>
            <p:cNvSpPr/>
            <p:nvPr/>
          </p:nvSpPr>
          <p:spPr>
            <a:xfrm>
              <a:off x="6053231" y="3569977"/>
              <a:ext cx="1774422" cy="2042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 塗りつぶしなし 15">
              <a:extLst>
                <a:ext uri="{FF2B5EF4-FFF2-40B4-BE49-F238E27FC236}">
                  <a16:creationId xmlns:a16="http://schemas.microsoft.com/office/drawing/2014/main" id="{B3F63676-4B81-4240-BA78-480E699C36C5}"/>
                </a:ext>
              </a:extLst>
            </p:cNvPr>
            <p:cNvSpPr/>
            <p:nvPr/>
          </p:nvSpPr>
          <p:spPr>
            <a:xfrm>
              <a:off x="8213459" y="4444735"/>
              <a:ext cx="609600" cy="57554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custDataLst>
      <p:tags r:id="rId1"/>
    </p:custDataLst>
    <p:extLst>
      <p:ext uri="{BB962C8B-B14F-4D97-AF65-F5344CB8AC3E}">
        <p14:creationId xmlns:p14="http://schemas.microsoft.com/office/powerpoint/2010/main" val="112664364"/>
      </p:ext>
    </p:extLst>
  </p:cSld>
  <p:clrMapOvr>
    <a:masterClrMapping/>
  </p:clrMapOvr>
  <mc:AlternateContent xmlns:mc="http://schemas.openxmlformats.org/markup-compatibility/2006" xmlns:p14="http://schemas.microsoft.com/office/powerpoint/2010/main">
    <mc:Choice Requires="p14">
      <p:transition spd="slow" p14:dur="2000" advTm="45604"/>
    </mc:Choice>
    <mc:Fallback xmlns="">
      <p:transition spd="slow" advTm="4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７．クーリング・オフができない場所</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71562" y="1488852"/>
            <a:ext cx="8640960" cy="101327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クーリング・オフができない場所（安定的な場所）とは、次の通りです。この場所で、買受けの申し込みをした場合、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クーリング・オフはできません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24142" y="2598630"/>
            <a:ext cx="4320480" cy="26727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宅建業者の事務所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取引士がいる事務所以外の施設・</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案内所・展示会場・モデルルーム</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他の宅建業者に媒介・代理を依頼</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した場合のその宅建業者の事務所</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購入者から申し出た場合の、購入</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者の自宅・勤務先</a:t>
            </a:r>
          </a:p>
        </p:txBody>
      </p:sp>
      <p:grpSp>
        <p:nvGrpSpPr>
          <p:cNvPr id="4" name="グループ化 3">
            <a:extLst>
              <a:ext uri="{FF2B5EF4-FFF2-40B4-BE49-F238E27FC236}">
                <a16:creationId xmlns:a16="http://schemas.microsoft.com/office/drawing/2014/main" id="{A79B11ED-8A68-4BEA-97E6-09A9194CA708}"/>
              </a:ext>
            </a:extLst>
          </p:cNvPr>
          <p:cNvGrpSpPr/>
          <p:nvPr/>
        </p:nvGrpSpPr>
        <p:grpSpPr>
          <a:xfrm>
            <a:off x="4779097" y="2752687"/>
            <a:ext cx="4447569" cy="2616461"/>
            <a:chOff x="4779097" y="2752687"/>
            <a:chExt cx="4447569" cy="2616461"/>
          </a:xfrm>
        </p:grpSpPr>
        <p:pic>
          <p:nvPicPr>
            <p:cNvPr id="11" name="グラフィックス 10" descr="男性のプロフィール 単色塗りつぶし">
              <a:extLst>
                <a:ext uri="{FF2B5EF4-FFF2-40B4-BE49-F238E27FC236}">
                  <a16:creationId xmlns:a16="http://schemas.microsoft.com/office/drawing/2014/main" id="{04C9D120-A981-4DB2-A818-F694C201C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4809" y="3592409"/>
              <a:ext cx="914400" cy="914400"/>
            </a:xfrm>
            <a:prstGeom prst="rect">
              <a:avLst/>
            </a:prstGeom>
          </p:spPr>
        </p:pic>
        <p:pic>
          <p:nvPicPr>
            <p:cNvPr id="13" name="グラフィックス 12" descr="ユーザー 単色塗りつぶし">
              <a:extLst>
                <a:ext uri="{FF2B5EF4-FFF2-40B4-BE49-F238E27FC236}">
                  <a16:creationId xmlns:a16="http://schemas.microsoft.com/office/drawing/2014/main" id="{448C2990-55B9-4A94-B374-32BBD4A05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8181" y="3592409"/>
              <a:ext cx="914400" cy="914400"/>
            </a:xfrm>
            <a:prstGeom prst="rect">
              <a:avLst/>
            </a:prstGeom>
          </p:spPr>
        </p:pic>
        <p:sp>
          <p:nvSpPr>
            <p:cNvPr id="15" name="テキスト ボックス 14">
              <a:extLst>
                <a:ext uri="{FF2B5EF4-FFF2-40B4-BE49-F238E27FC236}">
                  <a16:creationId xmlns:a16="http://schemas.microsoft.com/office/drawing/2014/main" id="{F228DA50-170E-4C5A-A22E-E71BB1105D85}"/>
                </a:ext>
              </a:extLst>
            </p:cNvPr>
            <p:cNvSpPr txBox="1"/>
            <p:nvPr/>
          </p:nvSpPr>
          <p:spPr>
            <a:xfrm>
              <a:off x="4779097" y="2807022"/>
              <a:ext cx="1344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宅建業者（売主）</a:t>
              </a:r>
            </a:p>
          </p:txBody>
        </p:sp>
        <p:sp>
          <p:nvSpPr>
            <p:cNvPr id="17" name="テキスト ボックス 16">
              <a:extLst>
                <a:ext uri="{FF2B5EF4-FFF2-40B4-BE49-F238E27FC236}">
                  <a16:creationId xmlns:a16="http://schemas.microsoft.com/office/drawing/2014/main" id="{A5DBE7FE-C83A-43FB-8273-99675AA58F76}"/>
                </a:ext>
              </a:extLst>
            </p:cNvPr>
            <p:cNvSpPr txBox="1"/>
            <p:nvPr/>
          </p:nvSpPr>
          <p:spPr>
            <a:xfrm>
              <a:off x="7995723" y="2847877"/>
              <a:ext cx="12309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一般人（買主）</a:t>
              </a:r>
            </a:p>
          </p:txBody>
        </p:sp>
        <p:sp>
          <p:nvSpPr>
            <p:cNvPr id="19" name="テキスト ボックス 18">
              <a:extLst>
                <a:ext uri="{FF2B5EF4-FFF2-40B4-BE49-F238E27FC236}">
                  <a16:creationId xmlns:a16="http://schemas.microsoft.com/office/drawing/2014/main" id="{A3667C4F-109F-433A-A093-64716DE06094}"/>
                </a:ext>
              </a:extLst>
            </p:cNvPr>
            <p:cNvSpPr txBox="1"/>
            <p:nvPr/>
          </p:nvSpPr>
          <p:spPr>
            <a:xfrm>
              <a:off x="6139396" y="3465864"/>
              <a:ext cx="2008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①買受の申込み</a:t>
              </a:r>
            </a:p>
          </p:txBody>
        </p:sp>
        <p:sp>
          <p:nvSpPr>
            <p:cNvPr id="18" name="矢印: 左 17">
              <a:extLst>
                <a:ext uri="{FF2B5EF4-FFF2-40B4-BE49-F238E27FC236}">
                  <a16:creationId xmlns:a16="http://schemas.microsoft.com/office/drawing/2014/main" id="{920C3685-3F62-45F1-8522-CB3B42533551}"/>
                </a:ext>
              </a:extLst>
            </p:cNvPr>
            <p:cNvSpPr/>
            <p:nvPr/>
          </p:nvSpPr>
          <p:spPr>
            <a:xfrm>
              <a:off x="6126078" y="4095331"/>
              <a:ext cx="1505234" cy="291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20" name="矢印: 左カーブ 19">
              <a:extLst>
                <a:ext uri="{FF2B5EF4-FFF2-40B4-BE49-F238E27FC236}">
                  <a16:creationId xmlns:a16="http://schemas.microsoft.com/office/drawing/2014/main" id="{E325EA24-27D8-423F-8FA0-2A9E82C16AF3}"/>
                </a:ext>
              </a:extLst>
            </p:cNvPr>
            <p:cNvSpPr/>
            <p:nvPr/>
          </p:nvSpPr>
          <p:spPr>
            <a:xfrm rot="5400000">
              <a:off x="6590921" y="3302246"/>
              <a:ext cx="575547" cy="273630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2" name="テキスト ボックス 21">
              <a:extLst>
                <a:ext uri="{FF2B5EF4-FFF2-40B4-BE49-F238E27FC236}">
                  <a16:creationId xmlns:a16="http://schemas.microsoft.com/office/drawing/2014/main" id="{F2AE9596-7CA7-49AF-ACF4-9BB143776047}"/>
                </a:ext>
              </a:extLst>
            </p:cNvPr>
            <p:cNvSpPr txBox="1"/>
            <p:nvPr/>
          </p:nvSpPr>
          <p:spPr>
            <a:xfrm>
              <a:off x="6399639" y="4969038"/>
              <a:ext cx="25651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②クーリング・オフ不可</a:t>
              </a:r>
            </a:p>
          </p:txBody>
        </p:sp>
        <p:pic>
          <p:nvPicPr>
            <p:cNvPr id="16" name="グラフィックス 15" descr="建物 単色塗りつぶし">
              <a:extLst>
                <a:ext uri="{FF2B5EF4-FFF2-40B4-BE49-F238E27FC236}">
                  <a16:creationId xmlns:a16="http://schemas.microsoft.com/office/drawing/2014/main" id="{486B111B-3562-4E6A-8FCE-731E5B4C23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09494" y="2793773"/>
              <a:ext cx="761990" cy="761990"/>
            </a:xfrm>
            <a:prstGeom prst="rect">
              <a:avLst/>
            </a:prstGeom>
          </p:spPr>
        </p:pic>
        <p:pic>
          <p:nvPicPr>
            <p:cNvPr id="21" name="グラフィックス 20" descr="役員室 単色塗りつぶし">
              <a:extLst>
                <a:ext uri="{FF2B5EF4-FFF2-40B4-BE49-F238E27FC236}">
                  <a16:creationId xmlns:a16="http://schemas.microsoft.com/office/drawing/2014/main" id="{A954AC8D-B2FA-4A47-8887-941568B2AE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78695" y="2752687"/>
              <a:ext cx="914400" cy="914400"/>
            </a:xfrm>
            <a:prstGeom prst="rect">
              <a:avLst/>
            </a:prstGeom>
          </p:spPr>
        </p:pic>
        <p:sp>
          <p:nvSpPr>
            <p:cNvPr id="3" name="乗算記号 2">
              <a:extLst>
                <a:ext uri="{FF2B5EF4-FFF2-40B4-BE49-F238E27FC236}">
                  <a16:creationId xmlns:a16="http://schemas.microsoft.com/office/drawing/2014/main" id="{204F0334-655D-4A11-999A-54588BBDF3C3}"/>
                </a:ext>
              </a:extLst>
            </p:cNvPr>
            <p:cNvSpPr/>
            <p:nvPr/>
          </p:nvSpPr>
          <p:spPr>
            <a:xfrm>
              <a:off x="5767025" y="4367972"/>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四角形: 角を丸くする 22">
            <a:extLst>
              <a:ext uri="{FF2B5EF4-FFF2-40B4-BE49-F238E27FC236}">
                <a16:creationId xmlns:a16="http://schemas.microsoft.com/office/drawing/2014/main" id="{BFBB3FD4-4E0A-4960-8D01-C9394E234264}"/>
              </a:ext>
            </a:extLst>
          </p:cNvPr>
          <p:cNvSpPr/>
          <p:nvPr/>
        </p:nvSpPr>
        <p:spPr>
          <a:xfrm>
            <a:off x="231621" y="5513510"/>
            <a:ext cx="8640960" cy="101327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購入者から申し出た場合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の場所は、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購入者の自宅・勤務先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に限られます。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例えば、購入者から申し出た場所が喫茶店の場合、クーリング・オフは可能です。</a:t>
            </a:r>
          </a:p>
        </p:txBody>
      </p:sp>
      <p:pic>
        <p:nvPicPr>
          <p:cNvPr id="9" name="オーディオ 8">
            <a:hlinkClick r:id="" action="ppaction://media"/>
            <a:extLst>
              <a:ext uri="{FF2B5EF4-FFF2-40B4-BE49-F238E27FC236}">
                <a16:creationId xmlns:a16="http://schemas.microsoft.com/office/drawing/2014/main" id="{91F53E1D-570F-4B3A-B0BC-8AB4687F5FA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6785059"/>
      </p:ext>
    </p:extLst>
  </p:cSld>
  <p:clrMapOvr>
    <a:masterClrMapping/>
  </p:clrMapOvr>
  <mc:AlternateContent xmlns:mc="http://schemas.openxmlformats.org/markup-compatibility/2006" xmlns:p14="http://schemas.microsoft.com/office/powerpoint/2010/main">
    <mc:Choice Requires="p14">
      <p:transition spd="slow" p14:dur="2000" advTm="76848"/>
    </mc:Choice>
    <mc:Fallback xmlns="">
      <p:transition spd="slow" advTm="7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274320" lvl="0" indent="-274320">
              <a:spcBef>
                <a:spcPts val="580"/>
              </a:spcBef>
            </a:pPr>
            <a:r>
              <a:rPr lang="ja-JP" altLang="en-US" sz="3200" b="1" dirty="0">
                <a:solidFill>
                  <a:prstClr val="black"/>
                </a:solidFill>
                <a:latin typeface="Meiryo UI" panose="020B0604030504040204" pitchFamily="50" charset="-128"/>
                <a:ea typeface="Meiryo UI" panose="020B0604030504040204" pitchFamily="50" charset="-128"/>
              </a:rPr>
              <a:t>８．クーリング・オフが可能な期間</a:t>
            </a:r>
            <a:endParaRPr kumimoji="1" lang="ja-JP" altLang="en-US" sz="3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A8B009DA-89A3-4C2F-8E65-9C252D2228BA}"/>
              </a:ext>
            </a:extLst>
          </p:cNvPr>
          <p:cNvSpPr/>
          <p:nvPr/>
        </p:nvSpPr>
        <p:spPr>
          <a:xfrm>
            <a:off x="271562" y="1488852"/>
            <a:ext cx="8640960" cy="14854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原則、</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いつまででもクーリング・オフは可能です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。期間の制限はありません。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しかし、不動産営業では、事務所以外の場所で契約をすることもあります。そうした場合に、いつまででもクーリング・オフができるとなると宅建業者も解約のリスクを負います。</a:t>
            </a:r>
          </a:p>
        </p:txBody>
      </p:sp>
      <p:sp>
        <p:nvSpPr>
          <p:cNvPr id="8" name="四角形: 角を丸くする 7">
            <a:extLst>
              <a:ext uri="{FF2B5EF4-FFF2-40B4-BE49-F238E27FC236}">
                <a16:creationId xmlns:a16="http://schemas.microsoft.com/office/drawing/2014/main" id="{7C57F690-9E09-4698-87F5-BB1EC176065B}"/>
              </a:ext>
            </a:extLst>
          </p:cNvPr>
          <p:cNvSpPr/>
          <p:nvPr/>
        </p:nvSpPr>
        <p:spPr>
          <a:xfrm>
            <a:off x="271562" y="3051493"/>
            <a:ext cx="8640960" cy="17456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そこで、宅建業者は事務所等以外の場所で買受けの申し込みを受け、売買契約を締結した場合、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買主に対しての「告知」をする</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ことで、クーリング・オフの期間を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「８日間」に制限できます</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。買主に対して、買主が申込みの撤回を行うことが出来る旨を記載した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書面（「告知書」）</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を、買主に交付してクーリング・オフができる旨を告知します。</a:t>
            </a:r>
          </a:p>
        </p:txBody>
      </p:sp>
      <p:sp>
        <p:nvSpPr>
          <p:cNvPr id="23" name="四角形: 角を丸くする 22">
            <a:extLst>
              <a:ext uri="{FF2B5EF4-FFF2-40B4-BE49-F238E27FC236}">
                <a16:creationId xmlns:a16="http://schemas.microsoft.com/office/drawing/2014/main" id="{BFBB3FD4-4E0A-4960-8D01-C9394E234264}"/>
              </a:ext>
            </a:extLst>
          </p:cNvPr>
          <p:cNvSpPr/>
          <p:nvPr/>
        </p:nvSpPr>
        <p:spPr>
          <a:xfrm>
            <a:off x="231621" y="4874330"/>
            <a:ext cx="8640960" cy="165245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買主は、告知書の交付を受けた場合、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８日間以内に撤回等の書面を発すれば有効に撤回等ができます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。撤回等の効力は、通知を発したときに生じます（発信主義）。書面によるクーリング・オフの告知をしてから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８日を経過した場合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、買主は買受けの申込みの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撤回または契約の解除はできません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有効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となります。</a:t>
            </a:r>
          </a:p>
        </p:txBody>
      </p:sp>
      <p:pic>
        <p:nvPicPr>
          <p:cNvPr id="4" name="オーディオ 3">
            <a:hlinkClick r:id="" action="ppaction://media"/>
            <a:extLst>
              <a:ext uri="{FF2B5EF4-FFF2-40B4-BE49-F238E27FC236}">
                <a16:creationId xmlns:a16="http://schemas.microsoft.com/office/drawing/2014/main" id="{06CA0315-F1B2-4FEA-8DBE-F8D3E10E26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4608778"/>
      </p:ext>
    </p:extLst>
  </p:cSld>
  <p:clrMapOvr>
    <a:masterClrMapping/>
  </p:clrMapOvr>
  <mc:AlternateContent xmlns:mc="http://schemas.openxmlformats.org/markup-compatibility/2006" xmlns:p14="http://schemas.microsoft.com/office/powerpoint/2010/main">
    <mc:Choice Requires="p14">
      <p:transition spd="slow" p14:dur="2000" advTm="112580"/>
    </mc:Choice>
    <mc:Fallback xmlns="">
      <p:transition spd="slow" advTm="11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6.4"/>
</p:tagLst>
</file>

<file path=ppt/tags/tag10.xml><?xml version="1.0" encoding="utf-8"?>
<p:tagLst xmlns:a="http://schemas.openxmlformats.org/drawingml/2006/main" xmlns:r="http://schemas.openxmlformats.org/officeDocument/2006/relationships" xmlns:p="http://schemas.openxmlformats.org/presentationml/2006/main">
  <p:tag name="TIMING" val="|4.8|43.3"/>
</p:tagLst>
</file>

<file path=ppt/tags/tag11.xml><?xml version="1.0" encoding="utf-8"?>
<p:tagLst xmlns:a="http://schemas.openxmlformats.org/drawingml/2006/main" xmlns:r="http://schemas.openxmlformats.org/officeDocument/2006/relationships" xmlns:p="http://schemas.openxmlformats.org/presentationml/2006/main">
  <p:tag name="TIMING" val="|6.4"/>
</p:tagLst>
</file>

<file path=ppt/tags/tag12.xml><?xml version="1.0" encoding="utf-8"?>
<p:tagLst xmlns:a="http://schemas.openxmlformats.org/drawingml/2006/main" xmlns:r="http://schemas.openxmlformats.org/officeDocument/2006/relationships" xmlns:p="http://schemas.openxmlformats.org/presentationml/2006/main">
  <p:tag name="TIMING" val="|4.3|30.4|1.2"/>
</p:tagLst>
</file>

<file path=ppt/tags/tag13.xml><?xml version="1.0" encoding="utf-8"?>
<p:tagLst xmlns:a="http://schemas.openxmlformats.org/drawingml/2006/main" xmlns:r="http://schemas.openxmlformats.org/officeDocument/2006/relationships" xmlns:p="http://schemas.openxmlformats.org/presentationml/2006/main">
  <p:tag name="TIMING" val="|4.2|26.1|0.9"/>
</p:tagLst>
</file>

<file path=ppt/tags/tag14.xml><?xml version="1.0" encoding="utf-8"?>
<p:tagLst xmlns:a="http://schemas.openxmlformats.org/drawingml/2006/main" xmlns:r="http://schemas.openxmlformats.org/officeDocument/2006/relationships" xmlns:p="http://schemas.openxmlformats.org/presentationml/2006/main">
  <p:tag name="TIMING" val="|4.5|25.7|0.8"/>
</p:tagLst>
</file>

<file path=ppt/tags/tag15.xml><?xml version="1.0" encoding="utf-8"?>
<p:tagLst xmlns:a="http://schemas.openxmlformats.org/drawingml/2006/main" xmlns:r="http://schemas.openxmlformats.org/officeDocument/2006/relationships" xmlns:p="http://schemas.openxmlformats.org/presentationml/2006/main">
  <p:tag name="TIMING" val="|7.2|31.3|1.3"/>
</p:tagLst>
</file>

<file path=ppt/tags/tag16.xml><?xml version="1.0" encoding="utf-8"?>
<p:tagLst xmlns:a="http://schemas.openxmlformats.org/drawingml/2006/main" xmlns:r="http://schemas.openxmlformats.org/officeDocument/2006/relationships" xmlns:p="http://schemas.openxmlformats.org/presentationml/2006/main">
  <p:tag name="TIMING" val="|6.3|38.6|1.8"/>
</p:tagLst>
</file>

<file path=ppt/tags/tag17.xml><?xml version="1.0" encoding="utf-8"?>
<p:tagLst xmlns:a="http://schemas.openxmlformats.org/drawingml/2006/main" xmlns:r="http://schemas.openxmlformats.org/officeDocument/2006/relationships" xmlns:p="http://schemas.openxmlformats.org/presentationml/2006/main">
  <p:tag name="TIMING" val="|4.9|24.6|0.9"/>
</p:tagLst>
</file>

<file path=ppt/tags/tag18.xml><?xml version="1.0" encoding="utf-8"?>
<p:tagLst xmlns:a="http://schemas.openxmlformats.org/drawingml/2006/main" xmlns:r="http://schemas.openxmlformats.org/officeDocument/2006/relationships" xmlns:p="http://schemas.openxmlformats.org/presentationml/2006/main">
  <p:tag name="TIMING" val="|6.9|11|2|14.5"/>
</p:tagLst>
</file>

<file path=ppt/tags/tag19.xml><?xml version="1.0" encoding="utf-8"?>
<p:tagLst xmlns:a="http://schemas.openxmlformats.org/drawingml/2006/main" xmlns:r="http://schemas.openxmlformats.org/officeDocument/2006/relationships" xmlns:p="http://schemas.openxmlformats.org/presentationml/2006/main">
  <p:tag name="TIMING" val="|5.7|12.8|1.7|1.7|8.6|12"/>
</p:tagLst>
</file>

<file path=ppt/tags/tag2.xml><?xml version="1.0" encoding="utf-8"?>
<p:tagLst xmlns:a="http://schemas.openxmlformats.org/drawingml/2006/main" xmlns:r="http://schemas.openxmlformats.org/officeDocument/2006/relationships" xmlns:p="http://schemas.openxmlformats.org/presentationml/2006/main">
  <p:tag name="TIMING" val="|5.2|6.1|4.2"/>
</p:tagLst>
</file>

<file path=ppt/tags/tag20.xml><?xml version="1.0" encoding="utf-8"?>
<p:tagLst xmlns:a="http://schemas.openxmlformats.org/drawingml/2006/main" xmlns:r="http://schemas.openxmlformats.org/officeDocument/2006/relationships" xmlns:p="http://schemas.openxmlformats.org/presentationml/2006/main">
  <p:tag name="TIMING" val="|6.8|12.4|2.3|14.3"/>
</p:tagLst>
</file>

<file path=ppt/tags/tag3.xml><?xml version="1.0" encoding="utf-8"?>
<p:tagLst xmlns:a="http://schemas.openxmlformats.org/drawingml/2006/main" xmlns:r="http://schemas.openxmlformats.org/officeDocument/2006/relationships" xmlns:p="http://schemas.openxmlformats.org/presentationml/2006/main">
  <p:tag name="TIMING" val="|5|33.2|0.8"/>
</p:tagLst>
</file>

<file path=ppt/tags/tag4.xml><?xml version="1.0" encoding="utf-8"?>
<p:tagLst xmlns:a="http://schemas.openxmlformats.org/drawingml/2006/main" xmlns:r="http://schemas.openxmlformats.org/officeDocument/2006/relationships" xmlns:p="http://schemas.openxmlformats.org/presentationml/2006/main">
  <p:tag name="TIMING" val="|4.8|23.4|0.9"/>
</p:tagLst>
</file>

<file path=ppt/tags/tag5.xml><?xml version="1.0" encoding="utf-8"?>
<p:tagLst xmlns:a="http://schemas.openxmlformats.org/drawingml/2006/main" xmlns:r="http://schemas.openxmlformats.org/officeDocument/2006/relationships" xmlns:p="http://schemas.openxmlformats.org/presentationml/2006/main">
  <p:tag name="TIMING" val="|4.8|17.6|1.7|28.5"/>
</p:tagLst>
</file>

<file path=ppt/tags/tag6.xml><?xml version="1.0" encoding="utf-8"?>
<p:tagLst xmlns:a="http://schemas.openxmlformats.org/drawingml/2006/main" xmlns:r="http://schemas.openxmlformats.org/officeDocument/2006/relationships" xmlns:p="http://schemas.openxmlformats.org/presentationml/2006/main">
  <p:tag name="TIMING" val="|4.8|9.9|1|12|1.1"/>
</p:tagLst>
</file>

<file path=ppt/tags/tag7.xml><?xml version="1.0" encoding="utf-8"?>
<p:tagLst xmlns:a="http://schemas.openxmlformats.org/drawingml/2006/main" xmlns:r="http://schemas.openxmlformats.org/officeDocument/2006/relationships" xmlns:p="http://schemas.openxmlformats.org/presentationml/2006/main">
  <p:tag name="TIMING" val="|5|17.4|1|33.4"/>
</p:tagLst>
</file>

<file path=ppt/tags/tag8.xml><?xml version="1.0" encoding="utf-8"?>
<p:tagLst xmlns:a="http://schemas.openxmlformats.org/drawingml/2006/main" xmlns:r="http://schemas.openxmlformats.org/officeDocument/2006/relationships" xmlns:p="http://schemas.openxmlformats.org/presentationml/2006/main">
  <p:tag name="TIMING" val="|5.5|29.9|32.7"/>
</p:tagLst>
</file>

<file path=ppt/tags/tag9.xml><?xml version="1.0" encoding="utf-8"?>
<p:tagLst xmlns:a="http://schemas.openxmlformats.org/drawingml/2006/main" xmlns:r="http://schemas.openxmlformats.org/officeDocument/2006/relationships" xmlns:p="http://schemas.openxmlformats.org/presentationml/2006/main">
  <p:tag name="TIMING" val="|6.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1792</TotalTime>
  <Words>2802</Words>
  <Application>Microsoft Office PowerPoint</Application>
  <PresentationFormat>画面に合わせる (4:3)</PresentationFormat>
  <Paragraphs>276</Paragraphs>
  <Slides>21</Slides>
  <Notes>0</Notes>
  <HiddenSlides>0</HiddenSlides>
  <MMClips>21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vt:i4>
      </vt:variant>
    </vt:vector>
  </HeadingPairs>
  <TitlesOfParts>
    <vt:vector size="28" baseType="lpstr">
      <vt:lpstr>Meiryo UI</vt:lpstr>
      <vt:lpstr>Calibri</vt:lpstr>
      <vt:lpstr>Century Gothic</vt:lpstr>
      <vt:lpstr>Franklin Gothic Book</vt:lpstr>
      <vt:lpstr>Perpetua</vt:lpstr>
      <vt:lpstr>Wingdings 2</vt:lpstr>
      <vt:lpstr>ジャパネスク</vt:lpstr>
      <vt:lpstr>不動産法特論⑫</vt:lpstr>
      <vt:lpstr>１．８種類制限の趣旨</vt:lpstr>
      <vt:lpstr>２．８種類制限の内容</vt:lpstr>
      <vt:lpstr>３．クーリング・オフ制度</vt:lpstr>
      <vt:lpstr>４．クーリング・オフ制度の趣旨</vt:lpstr>
      <vt:lpstr>５．クーリング・オフができる場所</vt:lpstr>
      <vt:lpstr>６．クーリング・オフの判断基準</vt:lpstr>
      <vt:lpstr>７．クーリング・オフができない場所</vt:lpstr>
      <vt:lpstr>８．クーリング・オフが可能な期間</vt:lpstr>
      <vt:lpstr>９．告知書による告知がされた場合のクーリング・オフ期間</vt:lpstr>
      <vt:lpstr>10．クーリング・オフの例外</vt:lpstr>
      <vt:lpstr>11．クーリング・オフ可否の確認</vt:lpstr>
      <vt:lpstr>12．手付金等</vt:lpstr>
      <vt:lpstr>13．手付金の性質</vt:lpstr>
      <vt:lpstr>14．解約手付の機能</vt:lpstr>
      <vt:lpstr>15．解約手付の性質と解約時期</vt:lpstr>
      <vt:lpstr>16．手付金等の額の制限</vt:lpstr>
      <vt:lpstr>17．手付金等の保全措置の意義</vt:lpstr>
      <vt:lpstr>18．保全措置が必要な手付金の額</vt:lpstr>
      <vt:lpstr>19．手付金等の保全措置の種類</vt:lpstr>
      <vt:lpstr>20．手付金等の保全措置が不要な場合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宅建業法</dc:title>
  <dc:creator>matsunaga</dc:creator>
  <cp:lastModifiedBy>MATSUNAGA</cp:lastModifiedBy>
  <cp:revision>181</cp:revision>
  <cp:lastPrinted>2023-07-13T01:22:19Z</cp:lastPrinted>
  <dcterms:created xsi:type="dcterms:W3CDTF">2015-02-01T15:02:23Z</dcterms:created>
  <dcterms:modified xsi:type="dcterms:W3CDTF">2025-02-06T01:20:40Z</dcterms:modified>
</cp:coreProperties>
</file>