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338" r:id="rId3"/>
    <p:sldId id="306" r:id="rId4"/>
    <p:sldId id="313" r:id="rId5"/>
    <p:sldId id="310" r:id="rId6"/>
    <p:sldId id="312" r:id="rId7"/>
    <p:sldId id="314" r:id="rId8"/>
    <p:sldId id="315" r:id="rId9"/>
    <p:sldId id="317" r:id="rId10"/>
    <p:sldId id="316" r:id="rId11"/>
    <p:sldId id="319" r:id="rId12"/>
    <p:sldId id="320" r:id="rId13"/>
    <p:sldId id="321" r:id="rId14"/>
    <p:sldId id="322" r:id="rId15"/>
    <p:sldId id="323" r:id="rId16"/>
    <p:sldId id="324" r:id="rId17"/>
    <p:sldId id="325" r:id="rId18"/>
    <p:sldId id="326" r:id="rId19"/>
    <p:sldId id="327" r:id="rId20"/>
    <p:sldId id="328" r:id="rId21"/>
    <p:sldId id="329" r:id="rId22"/>
    <p:sldId id="330" r:id="rId23"/>
    <p:sldId id="331" r:id="rId24"/>
  </p:sldIdLst>
  <p:sldSz cx="9144000" cy="6858000" type="screen4x3"/>
  <p:notesSz cx="10017125" cy="68865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47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40754" cy="345525"/>
          </a:xfrm>
          <a:prstGeom prst="rect">
            <a:avLst/>
          </a:prstGeom>
        </p:spPr>
        <p:txBody>
          <a:bodyPr vert="horz" lIns="96588" tIns="48294" rIns="96588" bIns="48294"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4053" y="0"/>
            <a:ext cx="4340754" cy="345525"/>
          </a:xfrm>
          <a:prstGeom prst="rect">
            <a:avLst/>
          </a:prstGeom>
        </p:spPr>
        <p:txBody>
          <a:bodyPr vert="horz" lIns="96588" tIns="48294" rIns="96588" bIns="48294" rtlCol="0"/>
          <a:lstStyle>
            <a:lvl1pPr algn="r">
              <a:defRPr sz="1300"/>
            </a:lvl1pPr>
          </a:lstStyle>
          <a:p>
            <a:fld id="{F8F6A6B1-E347-4CA2-9D3E-80A154BC00C9}" type="datetimeFigureOut">
              <a:rPr kumimoji="1" lang="ja-JP" altLang="en-US" smtClean="0"/>
              <a:t>2025/2/6</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098800" cy="2324100"/>
          </a:xfrm>
          <a:prstGeom prst="rect">
            <a:avLst/>
          </a:prstGeom>
          <a:noFill/>
          <a:ln w="12700">
            <a:solidFill>
              <a:prstClr val="black"/>
            </a:solidFill>
          </a:ln>
        </p:spPr>
        <p:txBody>
          <a:bodyPr vert="horz" lIns="96588" tIns="48294" rIns="96588" bIns="48294" rtlCol="0" anchor="ctr"/>
          <a:lstStyle/>
          <a:p>
            <a:endParaRPr lang="ja-JP" altLang="en-US"/>
          </a:p>
        </p:txBody>
      </p:sp>
      <p:sp>
        <p:nvSpPr>
          <p:cNvPr id="5" name="ノート プレースホルダー 4"/>
          <p:cNvSpPr>
            <a:spLocks noGrp="1"/>
          </p:cNvSpPr>
          <p:nvPr>
            <p:ph type="body" sz="quarter" idx="3"/>
          </p:nvPr>
        </p:nvSpPr>
        <p:spPr>
          <a:xfrm>
            <a:off x="1001713" y="3314164"/>
            <a:ext cx="8013700" cy="2711589"/>
          </a:xfrm>
          <a:prstGeom prst="rect">
            <a:avLst/>
          </a:prstGeom>
        </p:spPr>
        <p:txBody>
          <a:bodyPr vert="horz" lIns="96588" tIns="48294" rIns="96588" bIns="4829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1051"/>
            <a:ext cx="4340754" cy="345524"/>
          </a:xfrm>
          <a:prstGeom prst="rect">
            <a:avLst/>
          </a:prstGeom>
        </p:spPr>
        <p:txBody>
          <a:bodyPr vert="horz" lIns="96588" tIns="48294" rIns="96588" bIns="4829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4053" y="6541051"/>
            <a:ext cx="4340754" cy="345524"/>
          </a:xfrm>
          <a:prstGeom prst="rect">
            <a:avLst/>
          </a:prstGeom>
        </p:spPr>
        <p:txBody>
          <a:bodyPr vert="horz" lIns="96588" tIns="48294" rIns="96588" bIns="48294" rtlCol="0" anchor="b"/>
          <a:lstStyle>
            <a:lvl1pPr algn="r">
              <a:defRPr sz="1300"/>
            </a:lvl1pPr>
          </a:lstStyle>
          <a:p>
            <a:fld id="{AE1F76BA-BD64-4154-800B-59DDD0E98700}" type="slidenum">
              <a:rPr kumimoji="1" lang="ja-JP" altLang="en-US" smtClean="0"/>
              <a:t>‹#›</a:t>
            </a:fld>
            <a:endParaRPr kumimoji="1" lang="ja-JP" altLang="en-US"/>
          </a:p>
        </p:txBody>
      </p:sp>
    </p:spTree>
    <p:extLst>
      <p:ext uri="{BB962C8B-B14F-4D97-AF65-F5344CB8AC3E}">
        <p14:creationId xmlns:p14="http://schemas.microsoft.com/office/powerpoint/2010/main" val="30995204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E1F76BA-BD64-4154-800B-59DDD0E98700}" type="slidenum">
              <a:rPr kumimoji="1" lang="ja-JP" altLang="en-US" smtClean="0"/>
              <a:t>1</a:t>
            </a:fld>
            <a:endParaRPr kumimoji="1" lang="ja-JP" altLang="en-US"/>
          </a:p>
        </p:txBody>
      </p:sp>
    </p:spTree>
    <p:extLst>
      <p:ext uri="{BB962C8B-B14F-4D97-AF65-F5344CB8AC3E}">
        <p14:creationId xmlns:p14="http://schemas.microsoft.com/office/powerpoint/2010/main" val="2069910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3">
        <a:schemeClr val="bg1"/>
      </p:bgRef>
    </p:bg>
    <p:spTree>
      <p:nvGrpSpPr>
        <p:cNvPr id="1" name=""/>
        <p:cNvGrpSpPr/>
        <p:nvPr/>
      </p:nvGrpSpPr>
      <p:grpSpPr>
        <a:xfrm>
          <a:off x="0" y="0"/>
          <a:ext cx="0" cy="0"/>
          <a:chOff x="0" y="0"/>
          <a:chExt cx="0" cy="0"/>
        </a:xfrm>
      </p:grpSpPr>
      <p:sp>
        <p:nvSpPr>
          <p:cNvPr id="12" name="正方形/長方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角丸四角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サブタイトル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p:txBody>
          <a:bodyPr/>
          <a:lstStyle/>
          <a:p>
            <a:fld id="{22259A95-6074-4B93-8600-1E9EA8307D9D}" type="datetime1">
              <a:rPr kumimoji="1" lang="ja-JP" altLang="en-US" smtClean="0"/>
              <a:t>2025/2/6</a:t>
            </a:fld>
            <a:endParaRPr kumimoji="1" lang="ja-JP" altLang="en-US"/>
          </a:p>
        </p:txBody>
      </p:sp>
      <p:sp>
        <p:nvSpPr>
          <p:cNvPr id="17" name="フッター プレースホルダー 16"/>
          <p:cNvSpPr>
            <a:spLocks noGrp="1"/>
          </p:cNvSpPr>
          <p:nvPr>
            <p:ph type="ftr" sz="quarter" idx="11"/>
          </p:nvPr>
        </p:nvSpPr>
        <p:spPr/>
        <p:txBody>
          <a:bodyPr/>
          <a:lstStyle/>
          <a:p>
            <a:endParaRPr kumimoji="1" lang="ja-JP" altLang="en-US"/>
          </a:p>
        </p:txBody>
      </p:sp>
      <p:sp>
        <p:nvSpPr>
          <p:cNvPr id="29" name="スライド番号プレースホルダー 28"/>
          <p:cNvSpPr>
            <a:spLocks noGrp="1"/>
          </p:cNvSpPr>
          <p:nvPr>
            <p:ph type="sldNum" sz="quarter" idx="12"/>
          </p:nvPr>
        </p:nvSpPr>
        <p:spPr/>
        <p:txBody>
          <a:bodyPr lIns="0" tIns="0" rIns="0" bIns="0">
            <a:noAutofit/>
          </a:bodyPr>
          <a:lstStyle>
            <a:lvl1pPr>
              <a:defRPr sz="1400">
                <a:solidFill>
                  <a:srgbClr val="FFFFFF"/>
                </a:solidFill>
              </a:defRPr>
            </a:lvl1pPr>
          </a:lstStyle>
          <a:p>
            <a:fld id="{D73BF74F-ADAC-4014-B165-61D674A3450C}" type="slidenum">
              <a:rPr kumimoji="1" lang="ja-JP" altLang="en-US" smtClean="0"/>
              <a:t>‹#›</a:t>
            </a:fld>
            <a:endParaRPr kumimoji="1" lang="ja-JP" altLang="en-US"/>
          </a:p>
        </p:txBody>
      </p:sp>
      <p:sp>
        <p:nvSpPr>
          <p:cNvPr id="7" name="正方形/長方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ja-JP" altLang="en-US"/>
              <a:t>マスター タイトルの書式設定</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18C6A85D-6719-4135-9079-ECFD275000F5}"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201168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914400" y="274640"/>
            <a:ext cx="55626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ACEAC58A-5181-4D3F-B60D-04D90F622F30}"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fld id="{D63C120E-1439-4A45-9302-6969B2F8BC15}"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914400" y="1447800"/>
            <a:ext cx="777240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11" name="正方形/長方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角丸四角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722313" y="952500"/>
            <a:ext cx="7772400" cy="1362075"/>
          </a:xfrm>
        </p:spPr>
        <p:txBody>
          <a:bodyPr anchor="b" anchorCtr="0"/>
          <a:lstStyle>
            <a:lvl1pPr algn="l">
              <a:buNone/>
              <a:defRPr sz="4000" b="0" cap="none"/>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p:txBody>
          <a:bodyPr/>
          <a:lstStyle/>
          <a:p>
            <a:fld id="{FFE93417-4C1C-435C-8E01-647A7CE8CC45}"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a:xfrm>
            <a:off x="800100" y="6172200"/>
            <a:ext cx="4000500" cy="457200"/>
          </a:xfrm>
        </p:spPr>
        <p:txBody>
          <a:bodyPr/>
          <a:lstStyle/>
          <a:p>
            <a:endParaRPr kumimoji="1" lang="ja-JP" altLang="en-US"/>
          </a:p>
        </p:txBody>
      </p:sp>
      <p:sp>
        <p:nvSpPr>
          <p:cNvPr id="7" name="正方形/長方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正方形/長方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スライド番号プレースホルダー 5"/>
          <p:cNvSpPr>
            <a:spLocks noGrp="1"/>
          </p:cNvSpPr>
          <p:nvPr>
            <p:ph type="sldNum" sz="quarter" idx="12"/>
          </p:nvPr>
        </p:nvSpPr>
        <p:spPr>
          <a:xfrm>
            <a:off x="146304" y="6208776"/>
            <a:ext cx="457200" cy="457200"/>
          </a:xfrm>
        </p:spPr>
        <p:txBody>
          <a:bodyPr/>
          <a:lstStyle/>
          <a:p>
            <a:fld id="{D73BF74F-ADAC-4014-B165-61D674A3450C}" type="slidenum">
              <a:rPr kumimoji="1" lang="ja-JP" altLang="en-US" smtClean="0"/>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57CDFFDD-FE71-449C-A037-29DE0B5AF001}"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914400" y="1447800"/>
            <a:ext cx="374904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933950" y="1447800"/>
            <a:ext cx="374904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3050"/>
            <a:ext cx="7772400" cy="1143000"/>
          </a:xfrm>
        </p:spPr>
        <p:txBody>
          <a:bodyPr anchor="b" anchorCtr="0"/>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fld id="{D8628F67-0E0C-42C1-BD1D-E99D96381144}" type="datetime1">
              <a:rPr kumimoji="1" lang="ja-JP" altLang="en-US" smtClean="0"/>
              <a:t>2025/2/6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11" name="コンテンツ プレースホルダー 10"/>
          <p:cNvSpPr>
            <a:spLocks noGrp="1"/>
          </p:cNvSpPr>
          <p:nvPr>
            <p:ph sz="half" idx="2"/>
          </p:nvPr>
        </p:nvSpPr>
        <p:spPr>
          <a:xfrm>
            <a:off x="914400" y="2247900"/>
            <a:ext cx="3733800" cy="38862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half" idx="4"/>
          </p:nvPr>
        </p:nvSpPr>
        <p:spPr>
          <a:xfrm>
            <a:off x="4953000" y="2247900"/>
            <a:ext cx="3733800" cy="38862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6A4AC49F-CC40-4E04-A02C-735D63CE7AB4}" type="datetime1">
              <a:rPr kumimoji="1" lang="ja-JP" altLang="en-US" smtClean="0"/>
              <a:t>2025/2/6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0B76892-50FB-4FC5-A3A5-96920278C905}" type="datetime1">
              <a:rPr kumimoji="1" lang="ja-JP" altLang="en-US" smtClean="0"/>
              <a:t>2025/2/6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正方形/長方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角丸四角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914400" y="273050"/>
            <a:ext cx="7772400" cy="1143000"/>
          </a:xfrm>
        </p:spPr>
        <p:txBody>
          <a:bodyPr anchor="b" anchorCtr="0"/>
          <a:lstStyle>
            <a:lvl1pPr algn="l">
              <a:buNone/>
              <a:defRPr sz="4000" b="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536D6D17-8973-43A8-AF57-C6E0CF53D62E}"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11" name="コンテンツ プレースホルダー 10"/>
          <p:cNvSpPr>
            <a:spLocks noGrp="1"/>
          </p:cNvSpPr>
          <p:nvPr>
            <p:ph sz="quarter" idx="1"/>
          </p:nvPr>
        </p:nvSpPr>
        <p:spPr>
          <a:xfrm>
            <a:off x="2971800" y="1600200"/>
            <a:ext cx="5715000" cy="44958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ja-JP" altLang="en-US"/>
              <a:t>マスター タイトルの書式設定</a:t>
            </a:r>
            <a:endParaRPr kumimoji="0" lang="en-US"/>
          </a:p>
        </p:txBody>
      </p:sp>
      <p:sp>
        <p:nvSpPr>
          <p:cNvPr id="4" name="テキスト プレースホルダー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109DD71A-1D1B-4D4C-AD83-6C2D099D0435}"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a:xfrm>
            <a:off x="914400" y="6172200"/>
            <a:ext cx="3886200" cy="457200"/>
          </a:xfrm>
        </p:spPr>
        <p:txBody>
          <a:bodyPr/>
          <a:lstStyle/>
          <a:p>
            <a:endParaRPr kumimoji="1" lang="ja-JP" altLang="en-US"/>
          </a:p>
        </p:txBody>
      </p:sp>
      <p:sp>
        <p:nvSpPr>
          <p:cNvPr id="7" name="スライド番号プレースホルダー 6"/>
          <p:cNvSpPr>
            <a:spLocks noGrp="1"/>
          </p:cNvSpPr>
          <p:nvPr>
            <p:ph type="sldNum" sz="quarter" idx="12"/>
          </p:nvPr>
        </p:nvSpPr>
        <p:spPr>
          <a:xfrm>
            <a:off x="146304" y="6208776"/>
            <a:ext cx="457200" cy="457200"/>
          </a:xfrm>
        </p:spPr>
        <p:txBody>
          <a:bodyPr/>
          <a:lstStyle/>
          <a:p>
            <a:fld id="{D73BF74F-ADAC-4014-B165-61D674A3450C}" type="slidenum">
              <a:rPr kumimoji="1" lang="ja-JP" altLang="en-US" smtClean="0"/>
              <a:t>‹#›</a:t>
            </a:fld>
            <a:endParaRPr kumimoji="1" lang="ja-JP" altLang="en-US"/>
          </a:p>
        </p:txBody>
      </p:sp>
      <p:sp>
        <p:nvSpPr>
          <p:cNvPr id="11" name="正方形/長方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正方形/長方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図プレースホルダー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ja-JP" altLang="en-US"/>
              <a:t>アイコンをクリックして図を追加</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正方形/長方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角丸四角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タイトル プレースホルダー 21"/>
          <p:cNvSpPr>
            <a:spLocks noGrp="1"/>
          </p:cNvSpPr>
          <p:nvPr>
            <p:ph type="title"/>
          </p:nvPr>
        </p:nvSpPr>
        <p:spPr>
          <a:xfrm>
            <a:off x="914400" y="274638"/>
            <a:ext cx="7772400" cy="1143000"/>
          </a:xfrm>
          <a:prstGeom prst="rect">
            <a:avLst/>
          </a:prstGeom>
        </p:spPr>
        <p:txBody>
          <a:bodyPr bIns="91440"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FC27086F-E1FF-4534-9EA2-22F9C3A05058}" type="datetime1">
              <a:rPr kumimoji="1" lang="ja-JP" altLang="en-US" smtClean="0"/>
              <a:t>2025/2/6</a:t>
            </a:fld>
            <a:endParaRPr kumimoji="1" lang="ja-JP" altLang="en-US"/>
          </a:p>
        </p:txBody>
      </p:sp>
      <p:sp>
        <p:nvSpPr>
          <p:cNvPr id="3" name="フッター プレースホルダー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kumimoji="1" lang="ja-JP" altLang="en-US"/>
          </a:p>
        </p:txBody>
      </p:sp>
      <p:sp>
        <p:nvSpPr>
          <p:cNvPr id="23" name="スライド番号プレースホルダー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73BF74F-ADAC-4014-B165-61D674A3450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image" Target="../media/image6.sv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slideLayout" Target="../slideLayouts/slideLayout2.xml"/><Relationship Id="rId9"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4.m4a"/><Relationship Id="rId7" Type="http://schemas.openxmlformats.org/officeDocument/2006/relationships/image" Target="../media/image6.sv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slideLayout" Target="../slideLayouts/slideLayout2.xml"/><Relationship Id="rId9"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6.sv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slideLayout" Target="../slideLayouts/slideLayout2.xml"/><Relationship Id="rId9"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19.m4a"/><Relationship Id="rId7" Type="http://schemas.openxmlformats.org/officeDocument/2006/relationships/image" Target="../media/image3.png"/><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20.m4a"/><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1.sv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21.m4a"/><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1.sv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normAutofit/>
          </a:bodyPr>
          <a:lstStyle/>
          <a:p>
            <a:r>
              <a:rPr lang="ja-JP" altLang="en-US" sz="4400" b="1" dirty="0">
                <a:solidFill>
                  <a:schemeClr val="tx1"/>
                </a:solidFill>
                <a:latin typeface="Meiryo UI" panose="020B0604030504040204" pitchFamily="50" charset="-128"/>
                <a:ea typeface="Meiryo UI" panose="020B0604030504040204" pitchFamily="50" charset="-128"/>
              </a:rPr>
              <a:t>報酬</a:t>
            </a:r>
          </a:p>
        </p:txBody>
      </p:sp>
      <p:sp>
        <p:nvSpPr>
          <p:cNvPr id="2" name="タイトル 1"/>
          <p:cNvSpPr>
            <a:spLocks noGrp="1"/>
          </p:cNvSpPr>
          <p:nvPr>
            <p:ph type="ctrTitle"/>
          </p:nvPr>
        </p:nvSpPr>
        <p:spPr/>
        <p:txBody>
          <a:bodyPr>
            <a:noAutofit/>
          </a:bodyPr>
          <a:lstStyle/>
          <a:p>
            <a:r>
              <a:rPr lang="ja-JP" altLang="en-US" sz="4400" b="1" dirty="0">
                <a:solidFill>
                  <a:schemeClr val="tx1"/>
                </a:solidFill>
                <a:latin typeface="Meiryo UI" panose="020B0604030504040204" pitchFamily="50" charset="-128"/>
                <a:ea typeface="Meiryo UI" panose="020B0604030504040204" pitchFamily="50" charset="-128"/>
              </a:rPr>
              <a:t>不動産法特論⑭</a:t>
            </a: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1</a:t>
            </a:fld>
            <a:endParaRPr kumimoji="1" lang="ja-JP" altLang="en-US"/>
          </a:p>
        </p:txBody>
      </p:sp>
      <p:pic>
        <p:nvPicPr>
          <p:cNvPr id="4" name="オーディオ 3">
            <a:hlinkClick r:id="" action="ppaction://media"/>
            <a:extLst>
              <a:ext uri="{FF2B5EF4-FFF2-40B4-BE49-F238E27FC236}">
                <a16:creationId xmlns:a16="http://schemas.microsoft.com/office/drawing/2014/main" id="{369B73CD-2E93-4069-9613-202EDAC1DD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892818"/>
      </p:ext>
    </p:extLst>
  </p:cSld>
  <p:clrMapOvr>
    <a:masterClrMapping/>
  </p:clrMapOvr>
  <mc:AlternateContent xmlns:mc="http://schemas.openxmlformats.org/markup-compatibility/2006" xmlns:p14="http://schemas.microsoft.com/office/powerpoint/2010/main">
    <mc:Choice Requires="p14">
      <p:transition spd="slow" p14:dur="2000" advTm="10908"/>
    </mc:Choice>
    <mc:Fallback xmlns="">
      <p:transition spd="slow" advTm="1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6976" y="538040"/>
            <a:ext cx="8476456" cy="845103"/>
          </a:xfrm>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９．交換の媒介報酬の算定方法</a:t>
            </a:r>
            <a:r>
              <a:rPr lang="en-US" altLang="ja-JP" sz="3200" b="1" dirty="0">
                <a:solidFill>
                  <a:prstClr val="black"/>
                </a:solidFill>
                <a:latin typeface="Meiryo UI" panose="020B0604030504040204" pitchFamily="50" charset="-128"/>
                <a:ea typeface="Meiryo UI" panose="020B0604030504040204" pitchFamily="50" charset="-128"/>
              </a:rPr>
              <a:t>【</a:t>
            </a:r>
            <a:r>
              <a:rPr lang="ja-JP" altLang="en-US" sz="3200" b="1" dirty="0">
                <a:solidFill>
                  <a:prstClr val="black"/>
                </a:solidFill>
                <a:latin typeface="Meiryo UI" panose="020B0604030504040204" pitchFamily="50" charset="-128"/>
                <a:ea typeface="Meiryo UI" panose="020B0604030504040204" pitchFamily="50" charset="-128"/>
              </a:rPr>
              <a:t>計算例</a:t>
            </a:r>
            <a:r>
              <a:rPr lang="en-US" altLang="ja-JP" sz="3200" b="1" dirty="0">
                <a:solidFill>
                  <a:prstClr val="black"/>
                </a:solidFill>
                <a:latin typeface="Meiryo UI" panose="020B0604030504040204" pitchFamily="50" charset="-128"/>
                <a:ea typeface="Meiryo UI" panose="020B0604030504040204" pitchFamily="50" charset="-128"/>
              </a:rPr>
              <a:t>5】</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76976" y="1602550"/>
            <a:ext cx="8640960" cy="107162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媒介業者甲が、</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所有の</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万円の不動産と</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所有の</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万円の不動産の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交換契約の媒介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を行った場合の報酬の限度額はいくらでしょうか？</a:t>
            </a:r>
          </a:p>
        </p:txBody>
      </p:sp>
      <p:sp>
        <p:nvSpPr>
          <p:cNvPr id="18" name="四角形: 角を丸くする 17">
            <a:extLst>
              <a:ext uri="{FF2B5EF4-FFF2-40B4-BE49-F238E27FC236}">
                <a16:creationId xmlns:a16="http://schemas.microsoft.com/office/drawing/2014/main" id="{607E951C-9DA7-45BC-A759-1D8EE371F62B}"/>
              </a:ext>
            </a:extLst>
          </p:cNvPr>
          <p:cNvSpPr/>
          <p:nvPr/>
        </p:nvSpPr>
        <p:spPr>
          <a:xfrm>
            <a:off x="4347796" y="2780928"/>
            <a:ext cx="4492367" cy="38865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交換契約の場合、</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双方の不動産価格を比較して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高い方の価格</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の不動産価格</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万円）を元に計算します。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万円＋消費税</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171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甲が、ＡＢ双方から依頼を受けている場合には、ＡＢ双方からそれぞれ</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171</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円以内で報酬を受け取ることができ、合計で</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343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の範囲内で報酬を受け取れます。</a:t>
            </a:r>
          </a:p>
        </p:txBody>
      </p:sp>
      <p:grpSp>
        <p:nvGrpSpPr>
          <p:cNvPr id="6" name="グループ化 5">
            <a:extLst>
              <a:ext uri="{FF2B5EF4-FFF2-40B4-BE49-F238E27FC236}">
                <a16:creationId xmlns:a16="http://schemas.microsoft.com/office/drawing/2014/main" id="{63DF8576-912B-43C7-876D-F6A7182CC9D0}"/>
              </a:ext>
            </a:extLst>
          </p:cNvPr>
          <p:cNvGrpSpPr/>
          <p:nvPr/>
        </p:nvGrpSpPr>
        <p:grpSpPr>
          <a:xfrm>
            <a:off x="74394" y="3351925"/>
            <a:ext cx="4061278" cy="3179447"/>
            <a:chOff x="74394" y="3351925"/>
            <a:chExt cx="4061278" cy="3179447"/>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5270" y="4032130"/>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3964" y="4026818"/>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6852" y="5294536"/>
              <a:ext cx="914400" cy="914400"/>
            </a:xfrm>
            <a:prstGeom prst="rect">
              <a:avLst/>
            </a:prstGeom>
          </p:spPr>
        </p:pic>
        <p:cxnSp>
          <p:nvCxnSpPr>
            <p:cNvPr id="14" name="直線コネクタ 13">
              <a:extLst>
                <a:ext uri="{FF2B5EF4-FFF2-40B4-BE49-F238E27FC236}">
                  <a16:creationId xmlns:a16="http://schemas.microsoft.com/office/drawing/2014/main" id="{6A009A90-B57E-4F4E-8963-E3652AD5451A}"/>
                </a:ext>
              </a:extLst>
            </p:cNvPr>
            <p:cNvCxnSpPr/>
            <p:nvPr/>
          </p:nvCxnSpPr>
          <p:spPr>
            <a:xfrm>
              <a:off x="1463418" y="4885445"/>
              <a:ext cx="586383" cy="86409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2941252" y="4839642"/>
              <a:ext cx="560041" cy="912094"/>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9" name="グラフィックス 18" descr="郊外の光景 単色塗りつぶし">
              <a:extLst>
                <a:ext uri="{FF2B5EF4-FFF2-40B4-BE49-F238E27FC236}">
                  <a16:creationId xmlns:a16="http://schemas.microsoft.com/office/drawing/2014/main" id="{B997FBD4-1555-49DF-8B4E-237DFD97BD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394" y="3375683"/>
              <a:ext cx="914400" cy="914400"/>
            </a:xfrm>
            <a:prstGeom prst="rect">
              <a:avLst/>
            </a:prstGeom>
          </p:spPr>
        </p:pic>
        <p:sp>
          <p:nvSpPr>
            <p:cNvPr id="20" name="テキスト ボックス 19">
              <a:extLst>
                <a:ext uri="{FF2B5EF4-FFF2-40B4-BE49-F238E27FC236}">
                  <a16:creationId xmlns:a16="http://schemas.microsoft.com/office/drawing/2014/main" id="{D4B8F4CF-9D39-4095-A153-3CDCD7F53F04}"/>
                </a:ext>
              </a:extLst>
            </p:cNvPr>
            <p:cNvSpPr txBox="1"/>
            <p:nvPr/>
          </p:nvSpPr>
          <p:spPr>
            <a:xfrm flipH="1">
              <a:off x="951033" y="4855341"/>
              <a:ext cx="5990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478895" y="4804366"/>
              <a:ext cx="5600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672705" y="6131262"/>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931833" y="4220126"/>
              <a:ext cx="13047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交換契約</a:t>
              </a:r>
              <a:endPar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3221272" y="5541389"/>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1234705" y="5551681"/>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3" name="矢印: 左右 2">
              <a:extLst>
                <a:ext uri="{FF2B5EF4-FFF2-40B4-BE49-F238E27FC236}">
                  <a16:creationId xmlns:a16="http://schemas.microsoft.com/office/drawing/2014/main" id="{2E1AA50D-66B6-4928-B7E3-785887A4A1D4}"/>
                </a:ext>
              </a:extLst>
            </p:cNvPr>
            <p:cNvSpPr/>
            <p:nvPr/>
          </p:nvSpPr>
          <p:spPr>
            <a:xfrm>
              <a:off x="2026852" y="4741163"/>
              <a:ext cx="1028881" cy="2801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グラフィックス 25" descr="郊外の光景 単色塗りつぶし">
              <a:extLst>
                <a:ext uri="{FF2B5EF4-FFF2-40B4-BE49-F238E27FC236}">
                  <a16:creationId xmlns:a16="http://schemas.microsoft.com/office/drawing/2014/main" id="{351B09B9-3C5A-4449-AD2B-419AD41E9F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79031" y="3351925"/>
              <a:ext cx="914400" cy="914400"/>
            </a:xfrm>
            <a:prstGeom prst="rect">
              <a:avLst/>
            </a:prstGeom>
          </p:spPr>
        </p:pic>
        <p:sp>
          <p:nvSpPr>
            <p:cNvPr id="27" name="テキスト ボックス 26">
              <a:extLst>
                <a:ext uri="{FF2B5EF4-FFF2-40B4-BE49-F238E27FC236}">
                  <a16:creationId xmlns:a16="http://schemas.microsoft.com/office/drawing/2014/main" id="{7F0873C8-5C43-4211-9A88-0DD2D59DBE83}"/>
                </a:ext>
              </a:extLst>
            </p:cNvPr>
            <p:cNvSpPr txBox="1"/>
            <p:nvPr/>
          </p:nvSpPr>
          <p:spPr>
            <a:xfrm>
              <a:off x="885959" y="3381169"/>
              <a:ext cx="11796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8" name="テキスト ボックス 27">
              <a:extLst>
                <a:ext uri="{FF2B5EF4-FFF2-40B4-BE49-F238E27FC236}">
                  <a16:creationId xmlns:a16="http://schemas.microsoft.com/office/drawing/2014/main" id="{08786514-3634-4335-B793-0C48D40D28DA}"/>
                </a:ext>
              </a:extLst>
            </p:cNvPr>
            <p:cNvSpPr txBox="1"/>
            <p:nvPr/>
          </p:nvSpPr>
          <p:spPr>
            <a:xfrm>
              <a:off x="2184714" y="3404644"/>
              <a:ext cx="11796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p>
          </p:txBody>
        </p:sp>
      </p:grpSp>
      <p:pic>
        <p:nvPicPr>
          <p:cNvPr id="11" name="オーディオ 10">
            <a:hlinkClick r:id="" action="ppaction://media"/>
            <a:extLst>
              <a:ext uri="{FF2B5EF4-FFF2-40B4-BE49-F238E27FC236}">
                <a16:creationId xmlns:a16="http://schemas.microsoft.com/office/drawing/2014/main" id="{D200CD3B-0264-483B-9579-D7235246E65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91307970"/>
      </p:ext>
    </p:extLst>
  </p:cSld>
  <p:clrMapOvr>
    <a:masterClrMapping/>
  </p:clrMapOvr>
  <mc:AlternateContent xmlns:mc="http://schemas.openxmlformats.org/markup-compatibility/2006" xmlns:p14="http://schemas.microsoft.com/office/powerpoint/2010/main">
    <mc:Choice Requires="p14">
      <p:transition spd="slow" p14:dur="2000" advTm="98901"/>
    </mc:Choice>
    <mc:Fallback xmlns="">
      <p:transition spd="slow" advTm="9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1"/>
                </p:tgtEl>
              </p:cMediaNode>
            </p:audio>
          </p:childTnLst>
        </p:cTn>
      </p:par>
    </p:tnLst>
    <p:bldLst>
      <p:bldP spid="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904" y="411540"/>
            <a:ext cx="8476456" cy="845103"/>
          </a:xfrm>
        </p:spPr>
        <p:txBody>
          <a:bodyPr>
            <a:normAutofit fontScale="90000"/>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10</a:t>
            </a:r>
            <a:r>
              <a:rPr lang="ja-JP" altLang="en-US" sz="3200" b="1" dirty="0">
                <a:solidFill>
                  <a:prstClr val="black"/>
                </a:solidFill>
                <a:latin typeface="Meiryo UI" panose="020B0604030504040204" pitchFamily="50" charset="-128"/>
                <a:ea typeface="Meiryo UI" panose="020B0604030504040204" pitchFamily="50" charset="-128"/>
              </a:rPr>
              <a:t>．空き家等の媒介報酬の算定方法</a:t>
            </a:r>
            <a:r>
              <a:rPr lang="en-US" altLang="ja-JP" sz="3200" b="1" dirty="0">
                <a:solidFill>
                  <a:prstClr val="black"/>
                </a:solidFill>
                <a:latin typeface="Meiryo UI" panose="020B0604030504040204" pitchFamily="50" charset="-128"/>
                <a:ea typeface="Meiryo UI" panose="020B0604030504040204" pitchFamily="50" charset="-128"/>
              </a:rPr>
              <a:t>【</a:t>
            </a:r>
            <a:r>
              <a:rPr lang="ja-JP" altLang="en-US" sz="3200" b="1" dirty="0">
                <a:solidFill>
                  <a:prstClr val="black"/>
                </a:solidFill>
                <a:latin typeface="Meiryo UI" panose="020B0604030504040204" pitchFamily="50" charset="-128"/>
                <a:ea typeface="Meiryo UI" panose="020B0604030504040204" pitchFamily="50" charset="-128"/>
              </a:rPr>
              <a:t>計算例</a:t>
            </a:r>
            <a:r>
              <a:rPr lang="en-US" altLang="ja-JP" sz="3200" b="1" dirty="0">
                <a:solidFill>
                  <a:prstClr val="black"/>
                </a:solidFill>
                <a:latin typeface="Meiryo UI" panose="020B0604030504040204" pitchFamily="50" charset="-128"/>
                <a:ea typeface="Meiryo UI" panose="020B0604030504040204" pitchFamily="50" charset="-128"/>
              </a:rPr>
              <a:t>6】</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333772" y="1499783"/>
            <a:ext cx="8640960" cy="108599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所有の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800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万円以下の低廉な空き家等の物件</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が購入する取引の媒介をした場合、宅建業者甲の報酬の限度額はいくらでしょうか？</a:t>
            </a:r>
          </a:p>
        </p:txBody>
      </p:sp>
      <p:grpSp>
        <p:nvGrpSpPr>
          <p:cNvPr id="3" name="グループ化 2">
            <a:extLst>
              <a:ext uri="{FF2B5EF4-FFF2-40B4-BE49-F238E27FC236}">
                <a16:creationId xmlns:a16="http://schemas.microsoft.com/office/drawing/2014/main" id="{CF77051B-1B9F-429C-BB6F-F97E8A5A9C6F}"/>
              </a:ext>
            </a:extLst>
          </p:cNvPr>
          <p:cNvGrpSpPr/>
          <p:nvPr/>
        </p:nvGrpSpPr>
        <p:grpSpPr>
          <a:xfrm>
            <a:off x="138342" y="3061349"/>
            <a:ext cx="3991042" cy="2961754"/>
            <a:chOff x="200927" y="3569618"/>
            <a:chExt cx="3991042" cy="2961754"/>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424" y="3990318"/>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3964" y="4026818"/>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6852" y="5294536"/>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041911" y="4555447"/>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p:nvPr/>
          </p:nvCxnSpPr>
          <p:spPr>
            <a:xfrm>
              <a:off x="1475777" y="4814422"/>
              <a:ext cx="586383" cy="86409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2941252" y="4839642"/>
              <a:ext cx="560041" cy="912094"/>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9" name="グラフィックス 18" descr="郊外の光景 単色塗りつぶし">
              <a:extLst>
                <a:ext uri="{FF2B5EF4-FFF2-40B4-BE49-F238E27FC236}">
                  <a16:creationId xmlns:a16="http://schemas.microsoft.com/office/drawing/2014/main" id="{B997FBD4-1555-49DF-8B4E-237DFD97BD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774" y="3569618"/>
              <a:ext cx="914400" cy="914400"/>
            </a:xfrm>
            <a:prstGeom prst="rect">
              <a:avLst/>
            </a:prstGeom>
          </p:spPr>
        </p:pic>
        <p:sp>
          <p:nvSpPr>
            <p:cNvPr id="20" name="テキスト ボックス 19">
              <a:extLst>
                <a:ext uri="{FF2B5EF4-FFF2-40B4-BE49-F238E27FC236}">
                  <a16:creationId xmlns:a16="http://schemas.microsoft.com/office/drawing/2014/main" id="{D4B8F4CF-9D39-4095-A153-3CDCD7F53F04}"/>
                </a:ext>
              </a:extLst>
            </p:cNvPr>
            <p:cNvSpPr txBox="1"/>
            <p:nvPr/>
          </p:nvSpPr>
          <p:spPr>
            <a:xfrm>
              <a:off x="200927" y="4498149"/>
              <a:ext cx="10601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060961" y="3773841"/>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672705" y="6131262"/>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749312" y="3776132"/>
              <a:ext cx="16441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売買代金</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800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3221272" y="5541389"/>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1234705" y="5551681"/>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grpSp>
      <p:sp>
        <p:nvSpPr>
          <p:cNvPr id="18" name="四角形: 角を丸くする 17">
            <a:extLst>
              <a:ext uri="{FF2B5EF4-FFF2-40B4-BE49-F238E27FC236}">
                <a16:creationId xmlns:a16="http://schemas.microsoft.com/office/drawing/2014/main" id="{607E951C-9DA7-45BC-A759-1D8EE371F62B}"/>
              </a:ext>
            </a:extLst>
          </p:cNvPr>
          <p:cNvSpPr/>
          <p:nvPr/>
        </p:nvSpPr>
        <p:spPr>
          <a:xfrm>
            <a:off x="4035453" y="2743025"/>
            <a:ext cx="4843031" cy="24141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万円以下の宅地建物については、</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solidFill>
                  <a:srgbClr val="FF0000"/>
                </a:solidFill>
                <a:latin typeface="Meiryo UI" panose="020B0604030504040204" pitchFamily="50" charset="-128"/>
                <a:ea typeface="Meiryo UI" panose="020B0604030504040204" pitchFamily="50" charset="-128"/>
              </a:rPr>
              <a:t>30</a:t>
            </a:r>
            <a:r>
              <a:rPr lang="ja-JP" altLang="en-US" sz="2000" b="1" dirty="0">
                <a:solidFill>
                  <a:srgbClr val="FF0000"/>
                </a:solidFill>
                <a:latin typeface="Meiryo UI" panose="020B0604030504040204" pitchFamily="50" charset="-128"/>
                <a:ea typeface="Meiryo UI" panose="020B0604030504040204" pitchFamily="50" charset="-128"/>
              </a:rPr>
              <a:t>万円</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が報酬の上限となります。</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売主と買主</a:t>
            </a:r>
            <a:r>
              <a:rPr lang="ja-JP" altLang="en-US" sz="2000" b="1" dirty="0">
                <a:solidFill>
                  <a:prstClr val="black"/>
                </a:solidFill>
                <a:latin typeface="Meiryo UI" panose="020B0604030504040204" pitchFamily="50" charset="-128"/>
                <a:ea typeface="Meiryo UI" panose="020B0604030504040204" pitchFamily="50" charset="-128"/>
              </a:rPr>
              <a:t>の双方に対して報酬請求ができます。</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（消費税）</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四角形: 角を丸くする 25">
            <a:extLst>
              <a:ext uri="{FF2B5EF4-FFF2-40B4-BE49-F238E27FC236}">
                <a16:creationId xmlns:a16="http://schemas.microsoft.com/office/drawing/2014/main" id="{7A0E0CBA-1129-4136-9233-49E6BD1F88AB}"/>
              </a:ext>
            </a:extLst>
          </p:cNvPr>
          <p:cNvSpPr/>
          <p:nvPr/>
        </p:nvSpPr>
        <p:spPr>
          <a:xfrm>
            <a:off x="4029723" y="5314442"/>
            <a:ext cx="4843030" cy="138874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従って、甲は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売主</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から</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買主</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B</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から</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、合計で</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万円以内で報酬を受け取ることができます。</a:t>
            </a:r>
          </a:p>
        </p:txBody>
      </p:sp>
      <p:pic>
        <p:nvPicPr>
          <p:cNvPr id="11" name="オーディオ 10">
            <a:hlinkClick r:id="" action="ppaction://media"/>
            <a:extLst>
              <a:ext uri="{FF2B5EF4-FFF2-40B4-BE49-F238E27FC236}">
                <a16:creationId xmlns:a16="http://schemas.microsoft.com/office/drawing/2014/main" id="{A61B0712-3065-4C64-BA12-225DC73FFFA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36522554"/>
      </p:ext>
    </p:extLst>
  </p:cSld>
  <p:clrMapOvr>
    <a:masterClrMapping/>
  </p:clrMapOvr>
  <mc:AlternateContent xmlns:mc="http://schemas.openxmlformats.org/markup-compatibility/2006" xmlns:p14="http://schemas.microsoft.com/office/powerpoint/2010/main">
    <mc:Choice Requires="p14">
      <p:transition spd="slow" p14:dur="2000" advTm="85044"/>
    </mc:Choice>
    <mc:Fallback xmlns="">
      <p:transition spd="slow" advTm="85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7" grpId="0" animBg="1"/>
      <p:bldP spid="18"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904" y="548679"/>
            <a:ext cx="7772400" cy="737965"/>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11</a:t>
            </a:r>
            <a:r>
              <a:rPr lang="ja-JP" altLang="en-US" sz="3200" b="1" dirty="0">
                <a:solidFill>
                  <a:prstClr val="black"/>
                </a:solidFill>
                <a:latin typeface="Meiryo UI" panose="020B0604030504040204" pitchFamily="50" charset="-128"/>
                <a:ea typeface="Meiryo UI" panose="020B0604030504040204" pitchFamily="50" charset="-128"/>
              </a:rPr>
              <a:t>．空き家等の媒介報酬のポイント</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8" name="四角形: 角を丸くする 7">
            <a:extLst>
              <a:ext uri="{FF2B5EF4-FFF2-40B4-BE49-F238E27FC236}">
                <a16:creationId xmlns:a16="http://schemas.microsoft.com/office/drawing/2014/main" id="{2D466166-BB2F-4D1D-9383-3F5BB5486FBF}"/>
              </a:ext>
            </a:extLst>
          </p:cNvPr>
          <p:cNvSpPr/>
          <p:nvPr/>
        </p:nvSpPr>
        <p:spPr>
          <a:xfrm>
            <a:off x="251520" y="1700808"/>
            <a:ext cx="8640960" cy="303199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ポイント</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税抜き</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800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万円以下の物件</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が対象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消費税）⇒報酬額は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売買・交換の媒介</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が対</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売主及び買主</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に対して請求可能</a:t>
            </a:r>
          </a:p>
        </p:txBody>
      </p:sp>
      <p:pic>
        <p:nvPicPr>
          <p:cNvPr id="5" name="オーディオ 4">
            <a:hlinkClick r:id="" action="ppaction://media"/>
            <a:extLst>
              <a:ext uri="{FF2B5EF4-FFF2-40B4-BE49-F238E27FC236}">
                <a16:creationId xmlns:a16="http://schemas.microsoft.com/office/drawing/2014/main" id="{6FC00E55-1CF4-4312-9FD9-8BE53B2EBA2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6381108"/>
      </p:ext>
    </p:extLst>
  </p:cSld>
  <p:clrMapOvr>
    <a:masterClrMapping/>
  </p:clrMapOvr>
  <mc:AlternateContent xmlns:mc="http://schemas.openxmlformats.org/markup-compatibility/2006" xmlns:p14="http://schemas.microsoft.com/office/powerpoint/2010/main">
    <mc:Choice Requires="p14">
      <p:transition spd="slow" p14:dur="2000" advTm="44172"/>
    </mc:Choice>
    <mc:Fallback xmlns="">
      <p:transition spd="slow" advTm="44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6339" y="524650"/>
            <a:ext cx="8476456" cy="845103"/>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12</a:t>
            </a:r>
            <a:r>
              <a:rPr lang="ja-JP" altLang="en-US" sz="3200" b="1" dirty="0">
                <a:solidFill>
                  <a:prstClr val="black"/>
                </a:solidFill>
                <a:latin typeface="Meiryo UI" panose="020B0604030504040204" pitchFamily="50" charset="-128"/>
                <a:ea typeface="Meiryo UI" panose="020B0604030504040204" pitchFamily="50" charset="-128"/>
              </a:rPr>
              <a:t>．売買の代理報酬の算定方法</a:t>
            </a:r>
            <a:r>
              <a:rPr lang="en-US" altLang="ja-JP" sz="3200" b="1" dirty="0">
                <a:solidFill>
                  <a:prstClr val="black"/>
                </a:solidFill>
                <a:latin typeface="Meiryo UI" panose="020B0604030504040204" pitchFamily="50" charset="-128"/>
                <a:ea typeface="Meiryo UI" panose="020B0604030504040204" pitchFamily="50" charset="-128"/>
              </a:rPr>
              <a:t>【</a:t>
            </a:r>
            <a:r>
              <a:rPr lang="ja-JP" altLang="en-US" sz="3200" b="1" dirty="0">
                <a:solidFill>
                  <a:prstClr val="black"/>
                </a:solidFill>
                <a:latin typeface="Meiryo UI" panose="020B0604030504040204" pitchFamily="50" charset="-128"/>
                <a:ea typeface="Meiryo UI" panose="020B0604030504040204" pitchFamily="50" charset="-128"/>
              </a:rPr>
              <a:t>計算例</a:t>
            </a:r>
            <a:r>
              <a:rPr lang="en-US" altLang="ja-JP" sz="3200" b="1" dirty="0">
                <a:solidFill>
                  <a:prstClr val="black"/>
                </a:solidFill>
                <a:latin typeface="Meiryo UI" panose="020B0604030504040204" pitchFamily="50" charset="-128"/>
                <a:ea typeface="Meiryo UI" panose="020B0604030504040204" pitchFamily="50" charset="-128"/>
              </a:rPr>
              <a:t>7】</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345284" y="1444370"/>
            <a:ext cx="8538981" cy="108599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甲宅建業者が売主Ａから土地の売却の依頼を受けてＡを代理してＢとの間で代金</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万円の土地の売買契約を締結したときの、甲宅建業者の報酬の限度額はいくらでしょうか？</a:t>
            </a:r>
          </a:p>
        </p:txBody>
      </p:sp>
      <p:sp>
        <p:nvSpPr>
          <p:cNvPr id="18" name="四角形: 角を丸くする 17">
            <a:extLst>
              <a:ext uri="{FF2B5EF4-FFF2-40B4-BE49-F238E27FC236}">
                <a16:creationId xmlns:a16="http://schemas.microsoft.com/office/drawing/2014/main" id="{607E951C-9DA7-45BC-A759-1D8EE371F62B}"/>
              </a:ext>
            </a:extLst>
          </p:cNvPr>
          <p:cNvSpPr/>
          <p:nvPr/>
        </p:nvSpPr>
        <p:spPr>
          <a:xfrm>
            <a:off x="349320" y="2604979"/>
            <a:ext cx="8527623" cy="9659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売買の代理をした場合、依頼者から受け取ることの出来る報酬の限度額は、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媒介の計算方法によって算出された額の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２倍以内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です。代理の場合、相手方から報酬を受け取ることができません。</a:t>
            </a:r>
          </a:p>
        </p:txBody>
      </p:sp>
      <p:sp>
        <p:nvSpPr>
          <p:cNvPr id="26" name="四角形: 角を丸くする 25">
            <a:extLst>
              <a:ext uri="{FF2B5EF4-FFF2-40B4-BE49-F238E27FC236}">
                <a16:creationId xmlns:a16="http://schemas.microsoft.com/office/drawing/2014/main" id="{7A0E0CBA-1129-4136-9233-49E6BD1F88AB}"/>
              </a:ext>
            </a:extLst>
          </p:cNvPr>
          <p:cNvSpPr/>
          <p:nvPr/>
        </p:nvSpPr>
        <p:spPr>
          <a:xfrm>
            <a:off x="3623666" y="3645553"/>
            <a:ext cx="5249087" cy="305763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156</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312</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万円＋消費税</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343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円以内で、甲は依頼者Ａから報酬を受け取ることができます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代理の場合、相手方Ｂは単なる契約相手であり、取引事務を依頼されたわけではないので、Ｂからの報酬は発生しません。従って、依頼者に対して相手方の分も請求することになります。</a:t>
            </a:r>
          </a:p>
        </p:txBody>
      </p:sp>
      <p:pic>
        <p:nvPicPr>
          <p:cNvPr id="6" name="オーディオ 5">
            <a:hlinkClick r:id="" action="ppaction://media"/>
            <a:extLst>
              <a:ext uri="{FF2B5EF4-FFF2-40B4-BE49-F238E27FC236}">
                <a16:creationId xmlns:a16="http://schemas.microsoft.com/office/drawing/2014/main" id="{4E787C3A-A6BC-4785-8555-A29DC97D93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pSp>
        <p:nvGrpSpPr>
          <p:cNvPr id="8" name="グループ化 7">
            <a:extLst>
              <a:ext uri="{FF2B5EF4-FFF2-40B4-BE49-F238E27FC236}">
                <a16:creationId xmlns:a16="http://schemas.microsoft.com/office/drawing/2014/main" id="{13B17107-08C6-4BD2-A32E-78797D129D61}"/>
              </a:ext>
            </a:extLst>
          </p:cNvPr>
          <p:cNvGrpSpPr/>
          <p:nvPr/>
        </p:nvGrpSpPr>
        <p:grpSpPr>
          <a:xfrm>
            <a:off x="200927" y="3722379"/>
            <a:ext cx="3186113" cy="2980812"/>
            <a:chOff x="200927" y="3722379"/>
            <a:chExt cx="3186113" cy="2980812"/>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3424" y="3990318"/>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72640" y="4015616"/>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7954" y="5551396"/>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rot="18877487">
              <a:off x="1816566" y="5629010"/>
              <a:ext cx="1269459" cy="149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a:cxnSpLocks/>
            </p:cNvCxnSpPr>
            <p:nvPr/>
          </p:nvCxnSpPr>
          <p:spPr>
            <a:xfrm>
              <a:off x="1278924" y="4797172"/>
              <a:ext cx="0" cy="754399"/>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D4B8F4CF-9D39-4095-A153-3CDCD7F53F04}"/>
                </a:ext>
              </a:extLst>
            </p:cNvPr>
            <p:cNvSpPr txBox="1"/>
            <p:nvPr/>
          </p:nvSpPr>
          <p:spPr>
            <a:xfrm>
              <a:off x="200927" y="4498149"/>
              <a:ext cx="10601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2158190" y="3722379"/>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658974" y="6303081"/>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367277" y="4804471"/>
              <a:ext cx="16441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売買代金</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444808" y="5117007"/>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代理</a:t>
              </a:r>
            </a:p>
          </p:txBody>
        </p:sp>
        <p:pic>
          <p:nvPicPr>
            <p:cNvPr id="27" name="Picture 6" descr="土地 アイコンイラスト｜無料イラスト・フリー素材なら ...">
              <a:extLst>
                <a:ext uri="{FF2B5EF4-FFF2-40B4-BE49-F238E27FC236}">
                  <a16:creationId xmlns:a16="http://schemas.microsoft.com/office/drawing/2014/main" id="{AF2939BF-03FB-4205-BA7F-96F7EEED15A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35" t="39286" r="78290" b="43331"/>
            <a:stretch/>
          </p:blipFill>
          <p:spPr bwMode="auto">
            <a:xfrm>
              <a:off x="271701" y="3890510"/>
              <a:ext cx="918608" cy="62802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578604708"/>
      </p:ext>
    </p:extLst>
  </p:cSld>
  <p:clrMapOvr>
    <a:masterClrMapping/>
  </p:clrMapOvr>
  <mc:AlternateContent xmlns:mc="http://schemas.openxmlformats.org/markup-compatibility/2006" xmlns:p14="http://schemas.microsoft.com/office/powerpoint/2010/main">
    <mc:Choice Requires="p14">
      <p:transition spd="slow" p14:dur="2000" advTm="117289"/>
    </mc:Choice>
    <mc:Fallback xmlns="">
      <p:transition spd="slow" advTm="117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7" grpId="0" animBg="1"/>
      <p:bldP spid="18"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7544" y="708972"/>
            <a:ext cx="8476456" cy="585859"/>
          </a:xfrm>
        </p:spPr>
        <p:txBody>
          <a:bodyPr>
            <a:normAutofit/>
          </a:bodyPr>
          <a:lstStyle/>
          <a:p>
            <a:pPr marL="274320" lvl="0" indent="-274320">
              <a:spcBef>
                <a:spcPts val="580"/>
              </a:spcBef>
            </a:pPr>
            <a:r>
              <a:rPr lang="en-US" altLang="ja-JP" sz="2800" b="1" dirty="0">
                <a:solidFill>
                  <a:prstClr val="black"/>
                </a:solidFill>
                <a:latin typeface="Meiryo UI" panose="020B0604030504040204" pitchFamily="50" charset="-128"/>
                <a:ea typeface="Meiryo UI" panose="020B0604030504040204" pitchFamily="50" charset="-128"/>
              </a:rPr>
              <a:t>13</a:t>
            </a:r>
            <a:r>
              <a:rPr lang="ja-JP" altLang="en-US" sz="2800" b="1" dirty="0">
                <a:solidFill>
                  <a:prstClr val="black"/>
                </a:solidFill>
                <a:latin typeface="Meiryo UI" panose="020B0604030504040204" pitchFamily="50" charset="-128"/>
                <a:ea typeface="Meiryo UI" panose="020B0604030504040204" pitchFamily="50" charset="-128"/>
              </a:rPr>
              <a:t>．売買の代理及び媒介報酬の算定方法</a:t>
            </a:r>
            <a:r>
              <a:rPr lang="en-US" altLang="ja-JP" sz="2800" b="1" dirty="0">
                <a:solidFill>
                  <a:prstClr val="black"/>
                </a:solidFill>
                <a:latin typeface="Meiryo UI" panose="020B0604030504040204" pitchFamily="50" charset="-128"/>
                <a:ea typeface="Meiryo UI" panose="020B0604030504040204" pitchFamily="50" charset="-128"/>
              </a:rPr>
              <a:t>【</a:t>
            </a:r>
            <a:r>
              <a:rPr lang="ja-JP" altLang="en-US" sz="2800" b="1" dirty="0">
                <a:solidFill>
                  <a:prstClr val="black"/>
                </a:solidFill>
                <a:latin typeface="Meiryo UI" panose="020B0604030504040204" pitchFamily="50" charset="-128"/>
                <a:ea typeface="Meiryo UI" panose="020B0604030504040204" pitchFamily="50" charset="-128"/>
              </a:rPr>
              <a:t>計算例</a:t>
            </a:r>
            <a:r>
              <a:rPr lang="en-US" altLang="ja-JP" sz="2800" b="1" dirty="0">
                <a:solidFill>
                  <a:prstClr val="black"/>
                </a:solidFill>
                <a:latin typeface="Meiryo UI" panose="020B0604030504040204" pitchFamily="50" charset="-128"/>
                <a:ea typeface="Meiryo UI" panose="020B0604030504040204" pitchFamily="50" charset="-128"/>
              </a:rPr>
              <a:t>8】</a:t>
            </a:r>
            <a:endParaRPr kumimoji="1" lang="ja-JP" altLang="en-US" sz="28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67544" y="1294830"/>
            <a:ext cx="8640960" cy="151112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１つの売買契約に一方が代理、他方が媒介の形で宅建業者が関与した場合です。甲宅建業者が売主Ａから土地の売却について依頼を受けＡを代理し、乙宅建業者が買主Ｂから媒介の依頼を受けて、代金</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万円の土地の売買契約を締結したとき、甲及び乙宅建業者の報酬の限度額はいくらでしょうか？</a:t>
            </a:r>
          </a:p>
        </p:txBody>
      </p:sp>
      <p:sp>
        <p:nvSpPr>
          <p:cNvPr id="18" name="四角形: 角を丸くする 17">
            <a:extLst>
              <a:ext uri="{FF2B5EF4-FFF2-40B4-BE49-F238E27FC236}">
                <a16:creationId xmlns:a16="http://schemas.microsoft.com/office/drawing/2014/main" id="{607E951C-9DA7-45BC-A759-1D8EE371F62B}"/>
              </a:ext>
            </a:extLst>
          </p:cNvPr>
          <p:cNvSpPr/>
          <p:nvPr/>
        </p:nvSpPr>
        <p:spPr>
          <a:xfrm>
            <a:off x="5696694" y="2942242"/>
            <a:ext cx="3211810" cy="349665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580"/>
              </a:spcBef>
              <a:spcAft>
                <a:spcPts val="0"/>
              </a:spcAft>
              <a:buClr>
                <a:srgbClr val="D34817"/>
              </a:buClr>
              <a:buSzPct val="85000"/>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本例の場合、</a:t>
            </a:r>
          </a:p>
          <a:p>
            <a:pPr marR="0" lvl="0" algn="l" defTabSz="914400" rtl="0" eaLnBrk="1" fontAlgn="auto" latinLnBrk="0" hangingPunct="1">
              <a:lnSpc>
                <a:spcPct val="100000"/>
              </a:lnSpc>
              <a:spcBef>
                <a:spcPts val="580"/>
              </a:spcBef>
              <a:spcAft>
                <a:spcPts val="0"/>
              </a:spcAft>
              <a:buClr>
                <a:srgbClr val="D34817"/>
              </a:buClr>
              <a:buSzPct val="85000"/>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甲は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代理（媒介の場合の２倍以内）の限度以内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で、</a:t>
            </a:r>
          </a:p>
          <a:p>
            <a:pPr marR="0" lvl="0" algn="l" defTabSz="914400" rtl="0" eaLnBrk="1" fontAlgn="auto" latinLnBrk="0" hangingPunct="1">
              <a:lnSpc>
                <a:spcPct val="100000"/>
              </a:lnSpc>
              <a:spcBef>
                <a:spcPts val="580"/>
              </a:spcBef>
              <a:spcAft>
                <a:spcPts val="0"/>
              </a:spcAft>
              <a:buClr>
                <a:srgbClr val="D34817"/>
              </a:buClr>
              <a:buSzPct val="85000"/>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乙は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媒介の限度以内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で、</a:t>
            </a:r>
          </a:p>
          <a:p>
            <a:pPr marR="0" lvl="0" algn="l" defTabSz="914400" rtl="0" eaLnBrk="1" fontAlgn="auto" latinLnBrk="0" hangingPunct="1">
              <a:lnSpc>
                <a:spcPct val="100000"/>
              </a:lnSpc>
              <a:spcBef>
                <a:spcPts val="580"/>
              </a:spcBef>
              <a:spcAft>
                <a:spcPts val="0"/>
              </a:spcAft>
              <a:buClr>
                <a:srgbClr val="D34817"/>
              </a:buClr>
              <a:buSzPct val="85000"/>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なおかつ、</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甲・乙合算して、媒介の場合の双方から受ける限度以内（媒介の場合の２倍以内）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ということになります。</a:t>
            </a:r>
          </a:p>
        </p:txBody>
      </p:sp>
      <p:pic>
        <p:nvPicPr>
          <p:cNvPr id="6" name="オーディオ 5">
            <a:hlinkClick r:id="" action="ppaction://media"/>
            <a:extLst>
              <a:ext uri="{FF2B5EF4-FFF2-40B4-BE49-F238E27FC236}">
                <a16:creationId xmlns:a16="http://schemas.microsoft.com/office/drawing/2014/main" id="{99A03306-6A40-4FB7-82E3-9F6BA37E820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pSp>
        <p:nvGrpSpPr>
          <p:cNvPr id="8" name="グループ化 7">
            <a:extLst>
              <a:ext uri="{FF2B5EF4-FFF2-40B4-BE49-F238E27FC236}">
                <a16:creationId xmlns:a16="http://schemas.microsoft.com/office/drawing/2014/main" id="{EAF25077-A288-4EB9-A50E-0BF269A1CB6C}"/>
              </a:ext>
            </a:extLst>
          </p:cNvPr>
          <p:cNvGrpSpPr/>
          <p:nvPr/>
        </p:nvGrpSpPr>
        <p:grpSpPr>
          <a:xfrm>
            <a:off x="136583" y="2948970"/>
            <a:ext cx="5298611" cy="3780481"/>
            <a:chOff x="136583" y="2948970"/>
            <a:chExt cx="5298611" cy="3780481"/>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27551" y="3198674"/>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5778" y="3254794"/>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60820" y="4860106"/>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214945" y="3610707"/>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a:cxnSpLocks/>
            </p:cNvCxnSpPr>
            <p:nvPr/>
          </p:nvCxnSpPr>
          <p:spPr>
            <a:xfrm>
              <a:off x="1943443" y="4090284"/>
              <a:ext cx="0" cy="81307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3579684" y="4083537"/>
              <a:ext cx="1" cy="931566"/>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D4B8F4CF-9D39-4095-A153-3CDCD7F53F04}"/>
                </a:ext>
              </a:extLst>
            </p:cNvPr>
            <p:cNvSpPr txBox="1"/>
            <p:nvPr/>
          </p:nvSpPr>
          <p:spPr>
            <a:xfrm>
              <a:off x="356027" y="3720710"/>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940268" y="3241519"/>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344696" y="5632439"/>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427551" y="2948970"/>
              <a:ext cx="26677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売買代金</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2734014" y="4392093"/>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2041776" y="4409656"/>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代理</a:t>
              </a:r>
            </a:p>
          </p:txBody>
        </p:sp>
        <p:pic>
          <p:nvPicPr>
            <p:cNvPr id="26" name="グラフィックス 25" descr="ユーザー 単色塗りつぶし">
              <a:extLst>
                <a:ext uri="{FF2B5EF4-FFF2-40B4-BE49-F238E27FC236}">
                  <a16:creationId xmlns:a16="http://schemas.microsoft.com/office/drawing/2014/main" id="{001BA918-2298-48C0-B976-2728FDB48C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11248" y="4860106"/>
              <a:ext cx="914400" cy="914400"/>
            </a:xfrm>
            <a:prstGeom prst="rect">
              <a:avLst/>
            </a:prstGeom>
          </p:spPr>
        </p:pic>
        <p:sp>
          <p:nvSpPr>
            <p:cNvPr id="27" name="テキスト ボックス 26">
              <a:extLst>
                <a:ext uri="{FF2B5EF4-FFF2-40B4-BE49-F238E27FC236}">
                  <a16:creationId xmlns:a16="http://schemas.microsoft.com/office/drawing/2014/main" id="{E65F19E3-BC60-4427-BA32-9A781A2F0688}"/>
                </a:ext>
              </a:extLst>
            </p:cNvPr>
            <p:cNvSpPr txBox="1"/>
            <p:nvPr/>
          </p:nvSpPr>
          <p:spPr>
            <a:xfrm>
              <a:off x="2915925" y="5627062"/>
              <a:ext cx="14620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乙宅建業者</a:t>
              </a:r>
            </a:p>
          </p:txBody>
        </p:sp>
        <p:sp>
          <p:nvSpPr>
            <p:cNvPr id="16" name="矢印: 上カーブ 15">
              <a:extLst>
                <a:ext uri="{FF2B5EF4-FFF2-40B4-BE49-F238E27FC236}">
                  <a16:creationId xmlns:a16="http://schemas.microsoft.com/office/drawing/2014/main" id="{10D35373-BDDA-4C36-B7C4-58F876171069}"/>
                </a:ext>
              </a:extLst>
            </p:cNvPr>
            <p:cNvSpPr/>
            <p:nvPr/>
          </p:nvSpPr>
          <p:spPr>
            <a:xfrm rot="15878711">
              <a:off x="3486562" y="4366326"/>
              <a:ext cx="1092124" cy="4297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矢印: 左カーブ 16">
              <a:extLst>
                <a:ext uri="{FF2B5EF4-FFF2-40B4-BE49-F238E27FC236}">
                  <a16:creationId xmlns:a16="http://schemas.microsoft.com/office/drawing/2014/main" id="{5114727B-0F25-4847-9A04-78EAFCAFCB36}"/>
                </a:ext>
              </a:extLst>
            </p:cNvPr>
            <p:cNvSpPr/>
            <p:nvPr/>
          </p:nvSpPr>
          <p:spPr>
            <a:xfrm rot="10575529">
              <a:off x="1230509" y="3982677"/>
              <a:ext cx="429965" cy="11518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テキスト ボックス 27">
              <a:extLst>
                <a:ext uri="{FF2B5EF4-FFF2-40B4-BE49-F238E27FC236}">
                  <a16:creationId xmlns:a16="http://schemas.microsoft.com/office/drawing/2014/main" id="{8C10327F-146C-453B-8EE1-1BC37178A1F9}"/>
                </a:ext>
              </a:extLst>
            </p:cNvPr>
            <p:cNvSpPr txBox="1"/>
            <p:nvPr/>
          </p:nvSpPr>
          <p:spPr>
            <a:xfrm>
              <a:off x="136583" y="4330765"/>
              <a:ext cx="11310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媒介報酬の２倍以内</a:t>
              </a:r>
            </a:p>
          </p:txBody>
        </p:sp>
        <p:sp>
          <p:nvSpPr>
            <p:cNvPr id="29" name="テキスト ボックス 28">
              <a:extLst>
                <a:ext uri="{FF2B5EF4-FFF2-40B4-BE49-F238E27FC236}">
                  <a16:creationId xmlns:a16="http://schemas.microsoft.com/office/drawing/2014/main" id="{573757E0-6D31-4537-A247-AE1334A77741}"/>
                </a:ext>
              </a:extLst>
            </p:cNvPr>
            <p:cNvSpPr txBox="1"/>
            <p:nvPr/>
          </p:nvSpPr>
          <p:spPr>
            <a:xfrm>
              <a:off x="4304186" y="4441996"/>
              <a:ext cx="11310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媒介報酬以内</a:t>
              </a:r>
            </a:p>
          </p:txBody>
        </p:sp>
        <p:sp>
          <p:nvSpPr>
            <p:cNvPr id="30" name="右中かっこ 29">
              <a:extLst>
                <a:ext uri="{FF2B5EF4-FFF2-40B4-BE49-F238E27FC236}">
                  <a16:creationId xmlns:a16="http://schemas.microsoft.com/office/drawing/2014/main" id="{7E0AD2CF-3894-435F-9CF1-BCA010A255EF}"/>
                </a:ext>
              </a:extLst>
            </p:cNvPr>
            <p:cNvSpPr/>
            <p:nvPr/>
          </p:nvSpPr>
          <p:spPr>
            <a:xfrm rot="5400000">
              <a:off x="2649808" y="4279441"/>
              <a:ext cx="532234" cy="3528390"/>
            </a:xfrm>
            <a:prstGeom prst="rightBrace">
              <a:avLst/>
            </a:prstGeom>
            <a:ln w="603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CA4A0152-DF42-4B65-8321-D0D43360286C}"/>
                </a:ext>
              </a:extLst>
            </p:cNvPr>
            <p:cNvSpPr txBox="1"/>
            <p:nvPr/>
          </p:nvSpPr>
          <p:spPr>
            <a:xfrm>
              <a:off x="1540932" y="6329341"/>
              <a:ext cx="28781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媒介報酬の２倍以内</a:t>
              </a:r>
            </a:p>
          </p:txBody>
        </p:sp>
        <p:pic>
          <p:nvPicPr>
            <p:cNvPr id="32" name="Picture 6" descr="土地 アイコンイラスト｜無料イラスト・フリー素材なら ...">
              <a:extLst>
                <a:ext uri="{FF2B5EF4-FFF2-40B4-BE49-F238E27FC236}">
                  <a16:creationId xmlns:a16="http://schemas.microsoft.com/office/drawing/2014/main" id="{D8E23DD9-F046-4AA5-ABD8-2276BC4F646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35" t="39286" r="78290" b="43331"/>
            <a:stretch/>
          </p:blipFill>
          <p:spPr bwMode="auto">
            <a:xfrm>
              <a:off x="434589" y="3016485"/>
              <a:ext cx="914400" cy="62514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10567875"/>
      </p:ext>
    </p:extLst>
  </p:cSld>
  <p:clrMapOvr>
    <a:masterClrMapping/>
  </p:clrMapOvr>
  <mc:AlternateContent xmlns:mc="http://schemas.openxmlformats.org/markup-compatibility/2006" xmlns:p14="http://schemas.microsoft.com/office/powerpoint/2010/main">
    <mc:Choice Requires="p14">
      <p:transition spd="slow" p14:dur="2000" advTm="89813"/>
    </mc:Choice>
    <mc:Fallback xmlns="">
      <p:transition spd="slow" advTm="89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bldLst>
      <p:bldP spid="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7544" y="708972"/>
            <a:ext cx="8476456" cy="585859"/>
          </a:xfrm>
        </p:spPr>
        <p:txBody>
          <a:bodyPr>
            <a:normAutofit/>
          </a:bodyPr>
          <a:lstStyle/>
          <a:p>
            <a:pPr marL="274320" lvl="0" indent="-274320">
              <a:spcBef>
                <a:spcPts val="580"/>
              </a:spcBef>
            </a:pPr>
            <a:r>
              <a:rPr lang="en-US" altLang="ja-JP" sz="2800" b="1" dirty="0">
                <a:solidFill>
                  <a:prstClr val="black"/>
                </a:solidFill>
                <a:latin typeface="Meiryo UI" panose="020B0604030504040204" pitchFamily="50" charset="-128"/>
                <a:ea typeface="Meiryo UI" panose="020B0604030504040204" pitchFamily="50" charset="-128"/>
              </a:rPr>
              <a:t>14</a:t>
            </a:r>
            <a:r>
              <a:rPr lang="ja-JP" altLang="en-US" sz="2800" b="1" dirty="0">
                <a:solidFill>
                  <a:prstClr val="black"/>
                </a:solidFill>
                <a:latin typeface="Meiryo UI" panose="020B0604030504040204" pitchFamily="50" charset="-128"/>
                <a:ea typeface="Meiryo UI" panose="020B0604030504040204" pitchFamily="50" charset="-128"/>
              </a:rPr>
              <a:t>．売買の代理及び媒介報酬の算定方法</a:t>
            </a:r>
            <a:r>
              <a:rPr lang="en-US" altLang="ja-JP" sz="2800" b="1" dirty="0">
                <a:solidFill>
                  <a:prstClr val="black"/>
                </a:solidFill>
                <a:latin typeface="Meiryo UI" panose="020B0604030504040204" pitchFamily="50" charset="-128"/>
                <a:ea typeface="Meiryo UI" panose="020B0604030504040204" pitchFamily="50" charset="-128"/>
              </a:rPr>
              <a:t>【</a:t>
            </a:r>
            <a:r>
              <a:rPr lang="ja-JP" altLang="en-US" sz="2800" b="1" dirty="0">
                <a:solidFill>
                  <a:prstClr val="black"/>
                </a:solidFill>
                <a:latin typeface="Meiryo UI" panose="020B0604030504040204" pitchFamily="50" charset="-128"/>
                <a:ea typeface="Meiryo UI" panose="020B0604030504040204" pitchFamily="50" charset="-128"/>
              </a:rPr>
              <a:t>計算例</a:t>
            </a:r>
            <a:r>
              <a:rPr lang="en-US" altLang="ja-JP" sz="2800" b="1" dirty="0">
                <a:solidFill>
                  <a:prstClr val="black"/>
                </a:solidFill>
                <a:latin typeface="Meiryo UI" panose="020B0604030504040204" pitchFamily="50" charset="-128"/>
                <a:ea typeface="Meiryo UI" panose="020B0604030504040204" pitchFamily="50" charset="-128"/>
              </a:rPr>
              <a:t>8】</a:t>
            </a:r>
            <a:endParaRPr kumimoji="1" lang="ja-JP" altLang="en-US" sz="28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67544" y="1294830"/>
            <a:ext cx="8640960" cy="110645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甲は代理の報酬限度額以内、</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312</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万円＋消費税</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343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円以内</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で、報酬を受け取ることができます。</a:t>
            </a:r>
          </a:p>
        </p:txBody>
      </p:sp>
      <p:sp>
        <p:nvSpPr>
          <p:cNvPr id="18" name="四角形: 角を丸くする 17">
            <a:extLst>
              <a:ext uri="{FF2B5EF4-FFF2-40B4-BE49-F238E27FC236}">
                <a16:creationId xmlns:a16="http://schemas.microsoft.com/office/drawing/2014/main" id="{607E951C-9DA7-45BC-A759-1D8EE371F62B}"/>
              </a:ext>
            </a:extLst>
          </p:cNvPr>
          <p:cNvSpPr/>
          <p:nvPr/>
        </p:nvSpPr>
        <p:spPr>
          <a:xfrm>
            <a:off x="5369099" y="2528051"/>
            <a:ext cx="3541362" cy="21373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580"/>
              </a:spcBef>
              <a:spcAft>
                <a:spcPts val="0"/>
              </a:spcAft>
              <a:buClr>
                <a:srgbClr val="D34817"/>
              </a:buClr>
              <a:buSzPct val="85000"/>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乙は媒介の報酬限度額以内、</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5,000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156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万円＋消費税</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6,000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171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6,000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円以内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で、報酬を受け取ることができます。</a:t>
            </a:r>
          </a:p>
        </p:txBody>
      </p:sp>
      <p:sp>
        <p:nvSpPr>
          <p:cNvPr id="33" name="四角形: 角を丸くする 32">
            <a:extLst>
              <a:ext uri="{FF2B5EF4-FFF2-40B4-BE49-F238E27FC236}">
                <a16:creationId xmlns:a16="http://schemas.microsoft.com/office/drawing/2014/main" id="{00ABEECF-6FD8-49ED-845A-F75D46559BB5}"/>
              </a:ext>
            </a:extLst>
          </p:cNvPr>
          <p:cNvSpPr/>
          <p:nvPr/>
        </p:nvSpPr>
        <p:spPr>
          <a:xfrm>
            <a:off x="5364560" y="4792203"/>
            <a:ext cx="3541362" cy="193823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580"/>
              </a:spcBef>
              <a:spcAft>
                <a:spcPts val="0"/>
              </a:spcAft>
              <a:buClr>
                <a:srgbClr val="D34817"/>
              </a:buClr>
              <a:buSzPct val="85000"/>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しかし、甲・乙合算して、</a:t>
            </a:r>
          </a:p>
          <a:p>
            <a:pPr marR="0" lvl="0" algn="l" defTabSz="914400" rtl="0" eaLnBrk="1" fontAlgn="auto" latinLnBrk="0" hangingPunct="1">
              <a:lnSpc>
                <a:spcPct val="100000"/>
              </a:lnSpc>
              <a:spcBef>
                <a:spcPts val="580"/>
              </a:spcBef>
              <a:spcAft>
                <a:spcPts val="0"/>
              </a:spcAft>
              <a:buClr>
                <a:srgbClr val="D34817"/>
              </a:buClr>
              <a:buSzPct val="85000"/>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媒介の２倍</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343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円）以内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でなければなりません。</a:t>
            </a:r>
          </a:p>
        </p:txBody>
      </p:sp>
      <p:pic>
        <p:nvPicPr>
          <p:cNvPr id="6" name="オーディオ 5">
            <a:hlinkClick r:id="" action="ppaction://media"/>
            <a:extLst>
              <a:ext uri="{FF2B5EF4-FFF2-40B4-BE49-F238E27FC236}">
                <a16:creationId xmlns:a16="http://schemas.microsoft.com/office/drawing/2014/main" id="{99201054-C1C4-4B6D-8B08-B5FBD210F4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pSp>
        <p:nvGrpSpPr>
          <p:cNvPr id="8" name="グループ化 7">
            <a:extLst>
              <a:ext uri="{FF2B5EF4-FFF2-40B4-BE49-F238E27FC236}">
                <a16:creationId xmlns:a16="http://schemas.microsoft.com/office/drawing/2014/main" id="{DFEDCD23-2778-4331-8E66-CF91822B01F4}"/>
              </a:ext>
            </a:extLst>
          </p:cNvPr>
          <p:cNvGrpSpPr/>
          <p:nvPr/>
        </p:nvGrpSpPr>
        <p:grpSpPr>
          <a:xfrm>
            <a:off x="136583" y="2893056"/>
            <a:ext cx="5382921" cy="3845479"/>
            <a:chOff x="136583" y="2893056"/>
            <a:chExt cx="5382921" cy="3845479"/>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27551" y="3198674"/>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5778" y="3254794"/>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60820" y="4860106"/>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214945" y="3610707"/>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a:cxnSpLocks/>
            </p:cNvCxnSpPr>
            <p:nvPr/>
          </p:nvCxnSpPr>
          <p:spPr>
            <a:xfrm>
              <a:off x="1943443" y="4090284"/>
              <a:ext cx="0" cy="81307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3579684" y="4083537"/>
              <a:ext cx="1" cy="931566"/>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D4B8F4CF-9D39-4095-A153-3CDCD7F53F04}"/>
                </a:ext>
              </a:extLst>
            </p:cNvPr>
            <p:cNvSpPr txBox="1"/>
            <p:nvPr/>
          </p:nvSpPr>
          <p:spPr>
            <a:xfrm>
              <a:off x="356027" y="3720710"/>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940268" y="3241519"/>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344696" y="5632439"/>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427551" y="2948970"/>
              <a:ext cx="26677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売買代金</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2734014" y="4392093"/>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2041776" y="4409656"/>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代理</a:t>
              </a:r>
            </a:p>
          </p:txBody>
        </p:sp>
        <p:pic>
          <p:nvPicPr>
            <p:cNvPr id="26" name="グラフィックス 25" descr="ユーザー 単色塗りつぶし">
              <a:extLst>
                <a:ext uri="{FF2B5EF4-FFF2-40B4-BE49-F238E27FC236}">
                  <a16:creationId xmlns:a16="http://schemas.microsoft.com/office/drawing/2014/main" id="{001BA918-2298-48C0-B976-2728FDB48C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11248" y="4860106"/>
              <a:ext cx="914400" cy="914400"/>
            </a:xfrm>
            <a:prstGeom prst="rect">
              <a:avLst/>
            </a:prstGeom>
          </p:spPr>
        </p:pic>
        <p:sp>
          <p:nvSpPr>
            <p:cNvPr id="27" name="テキスト ボックス 26">
              <a:extLst>
                <a:ext uri="{FF2B5EF4-FFF2-40B4-BE49-F238E27FC236}">
                  <a16:creationId xmlns:a16="http://schemas.microsoft.com/office/drawing/2014/main" id="{E65F19E3-BC60-4427-BA32-9A781A2F0688}"/>
                </a:ext>
              </a:extLst>
            </p:cNvPr>
            <p:cNvSpPr txBox="1"/>
            <p:nvPr/>
          </p:nvSpPr>
          <p:spPr>
            <a:xfrm>
              <a:off x="2915925" y="5627062"/>
              <a:ext cx="14620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乙宅建業者</a:t>
              </a:r>
            </a:p>
          </p:txBody>
        </p:sp>
        <p:sp>
          <p:nvSpPr>
            <p:cNvPr id="16" name="矢印: 上カーブ 15">
              <a:extLst>
                <a:ext uri="{FF2B5EF4-FFF2-40B4-BE49-F238E27FC236}">
                  <a16:creationId xmlns:a16="http://schemas.microsoft.com/office/drawing/2014/main" id="{10D35373-BDDA-4C36-B7C4-58F876171069}"/>
                </a:ext>
              </a:extLst>
            </p:cNvPr>
            <p:cNvSpPr/>
            <p:nvPr/>
          </p:nvSpPr>
          <p:spPr>
            <a:xfrm rot="15878711">
              <a:off x="3486562" y="4366326"/>
              <a:ext cx="1092124" cy="4297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矢印: 左カーブ 16">
              <a:extLst>
                <a:ext uri="{FF2B5EF4-FFF2-40B4-BE49-F238E27FC236}">
                  <a16:creationId xmlns:a16="http://schemas.microsoft.com/office/drawing/2014/main" id="{5114727B-0F25-4847-9A04-78EAFCAFCB36}"/>
                </a:ext>
              </a:extLst>
            </p:cNvPr>
            <p:cNvSpPr/>
            <p:nvPr/>
          </p:nvSpPr>
          <p:spPr>
            <a:xfrm rot="10575529">
              <a:off x="1230509" y="3982677"/>
              <a:ext cx="429965" cy="11518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テキスト ボックス 27">
              <a:extLst>
                <a:ext uri="{FF2B5EF4-FFF2-40B4-BE49-F238E27FC236}">
                  <a16:creationId xmlns:a16="http://schemas.microsoft.com/office/drawing/2014/main" id="{8C10327F-146C-453B-8EE1-1BC37178A1F9}"/>
                </a:ext>
              </a:extLst>
            </p:cNvPr>
            <p:cNvSpPr txBox="1"/>
            <p:nvPr/>
          </p:nvSpPr>
          <p:spPr>
            <a:xfrm>
              <a:off x="136583" y="4330765"/>
              <a:ext cx="11310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343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円以内</a:t>
              </a:r>
            </a:p>
          </p:txBody>
        </p:sp>
        <p:sp>
          <p:nvSpPr>
            <p:cNvPr id="29" name="テキスト ボックス 28">
              <a:extLst>
                <a:ext uri="{FF2B5EF4-FFF2-40B4-BE49-F238E27FC236}">
                  <a16:creationId xmlns:a16="http://schemas.microsoft.com/office/drawing/2014/main" id="{573757E0-6D31-4537-A247-AE1334A77741}"/>
                </a:ext>
              </a:extLst>
            </p:cNvPr>
            <p:cNvSpPr txBox="1"/>
            <p:nvPr/>
          </p:nvSpPr>
          <p:spPr>
            <a:xfrm>
              <a:off x="4388496" y="4129266"/>
              <a:ext cx="11310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171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円以内</a:t>
              </a:r>
            </a:p>
          </p:txBody>
        </p:sp>
        <p:sp>
          <p:nvSpPr>
            <p:cNvPr id="30" name="右中かっこ 29">
              <a:extLst>
                <a:ext uri="{FF2B5EF4-FFF2-40B4-BE49-F238E27FC236}">
                  <a16:creationId xmlns:a16="http://schemas.microsoft.com/office/drawing/2014/main" id="{7E0AD2CF-3894-435F-9CF1-BCA010A255EF}"/>
                </a:ext>
              </a:extLst>
            </p:cNvPr>
            <p:cNvSpPr/>
            <p:nvPr/>
          </p:nvSpPr>
          <p:spPr>
            <a:xfrm rot="5400000">
              <a:off x="2649808" y="4279441"/>
              <a:ext cx="532234" cy="3528390"/>
            </a:xfrm>
            <a:prstGeom prst="rightBrace">
              <a:avLst/>
            </a:prstGeom>
            <a:ln w="603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5C5DDF52-9E67-46E4-A377-C5D220E7ABF4}"/>
                </a:ext>
              </a:extLst>
            </p:cNvPr>
            <p:cNvSpPr txBox="1"/>
            <p:nvPr/>
          </p:nvSpPr>
          <p:spPr>
            <a:xfrm>
              <a:off x="1740679" y="6338425"/>
              <a:ext cx="28781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343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円以内</a:t>
              </a:r>
            </a:p>
          </p:txBody>
        </p:sp>
        <p:pic>
          <p:nvPicPr>
            <p:cNvPr id="31" name="Picture 6" descr="土地 アイコンイラスト｜無料イラスト・フリー素材なら ...">
              <a:extLst>
                <a:ext uri="{FF2B5EF4-FFF2-40B4-BE49-F238E27FC236}">
                  <a16:creationId xmlns:a16="http://schemas.microsoft.com/office/drawing/2014/main" id="{7592DC08-20B8-4400-A271-D2EE678C6FE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35" t="39286" r="78290" b="43331"/>
            <a:stretch/>
          </p:blipFill>
          <p:spPr bwMode="auto">
            <a:xfrm>
              <a:off x="222296" y="2893056"/>
              <a:ext cx="1056344" cy="72218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583735218"/>
      </p:ext>
    </p:extLst>
  </p:cSld>
  <p:clrMapOvr>
    <a:masterClrMapping/>
  </p:clrMapOvr>
  <mc:AlternateContent xmlns:mc="http://schemas.openxmlformats.org/markup-compatibility/2006" xmlns:p14="http://schemas.microsoft.com/office/powerpoint/2010/main">
    <mc:Choice Requires="p14">
      <p:transition spd="slow" p14:dur="2000" advTm="93951"/>
    </mc:Choice>
    <mc:Fallback xmlns="">
      <p:transition spd="slow" advTm="9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7" grpId="0" animBg="1"/>
      <p:bldP spid="18"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904" y="764704"/>
            <a:ext cx="8517576" cy="667122"/>
          </a:xfrm>
        </p:spPr>
        <p:txBody>
          <a:bodyPr>
            <a:normAutofit/>
          </a:bodyPr>
          <a:lstStyle/>
          <a:p>
            <a:pPr marL="274320" lvl="0" indent="-274320">
              <a:spcBef>
                <a:spcPts val="580"/>
              </a:spcBef>
            </a:pPr>
            <a:r>
              <a:rPr lang="en-US" altLang="ja-JP" sz="2800" b="1" dirty="0">
                <a:solidFill>
                  <a:prstClr val="black"/>
                </a:solidFill>
                <a:latin typeface="Meiryo UI" panose="020B0604030504040204" pitchFamily="50" charset="-128"/>
                <a:ea typeface="Meiryo UI" panose="020B0604030504040204" pitchFamily="50" charset="-128"/>
              </a:rPr>
              <a:t>15</a:t>
            </a:r>
            <a:r>
              <a:rPr lang="ja-JP" altLang="en-US" sz="2800" b="1" dirty="0">
                <a:solidFill>
                  <a:prstClr val="black"/>
                </a:solidFill>
                <a:latin typeface="Meiryo UI" panose="020B0604030504040204" pitchFamily="50" charset="-128"/>
                <a:ea typeface="Meiryo UI" panose="020B0604030504040204" pitchFamily="50" charset="-128"/>
              </a:rPr>
              <a:t>．売買の代理及び媒介報酬の算定方法</a:t>
            </a:r>
            <a:r>
              <a:rPr lang="en-US" altLang="ja-JP" sz="2800" b="1" dirty="0">
                <a:solidFill>
                  <a:prstClr val="black"/>
                </a:solidFill>
                <a:latin typeface="Meiryo UI" panose="020B0604030504040204" pitchFamily="50" charset="-128"/>
                <a:ea typeface="Meiryo UI" panose="020B0604030504040204" pitchFamily="50" charset="-128"/>
              </a:rPr>
              <a:t>【</a:t>
            </a:r>
            <a:r>
              <a:rPr lang="ja-JP" altLang="en-US" sz="2800" b="1" dirty="0">
                <a:solidFill>
                  <a:prstClr val="black"/>
                </a:solidFill>
                <a:latin typeface="Meiryo UI" panose="020B0604030504040204" pitchFamily="50" charset="-128"/>
                <a:ea typeface="Meiryo UI" panose="020B0604030504040204" pitchFamily="50" charset="-128"/>
              </a:rPr>
              <a:t>計算例</a:t>
            </a:r>
            <a:r>
              <a:rPr lang="en-US" altLang="ja-JP" sz="2800" b="1" dirty="0">
                <a:solidFill>
                  <a:prstClr val="black"/>
                </a:solidFill>
                <a:latin typeface="Meiryo UI" panose="020B0604030504040204" pitchFamily="50" charset="-128"/>
                <a:ea typeface="Meiryo UI" panose="020B0604030504040204" pitchFamily="50" charset="-128"/>
              </a:rPr>
              <a:t>8】</a:t>
            </a:r>
            <a:endParaRPr kumimoji="1" lang="ja-JP" altLang="en-US" sz="28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8" name="四角形: 角を丸くする 7">
            <a:extLst>
              <a:ext uri="{FF2B5EF4-FFF2-40B4-BE49-F238E27FC236}">
                <a16:creationId xmlns:a16="http://schemas.microsoft.com/office/drawing/2014/main" id="{2D466166-BB2F-4D1D-9383-3F5BB5486FBF}"/>
              </a:ext>
            </a:extLst>
          </p:cNvPr>
          <p:cNvSpPr/>
          <p:nvPr/>
        </p:nvSpPr>
        <p:spPr>
          <a:xfrm>
            <a:off x="251520" y="1700809"/>
            <a:ext cx="8640960" cy="201622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例えば、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代理業者甲</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がＡから</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万円＋消費税</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媒介業者乙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がＢから</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112</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万円＋消費税</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の報酬を受け取ることはいずれも</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違反しません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 name="四角形: 角を丸くする 4">
            <a:extLst>
              <a:ext uri="{FF2B5EF4-FFF2-40B4-BE49-F238E27FC236}">
                <a16:creationId xmlns:a16="http://schemas.microsoft.com/office/drawing/2014/main" id="{5B513EE1-07A2-460A-9301-8DCE6F1A8462}"/>
              </a:ext>
            </a:extLst>
          </p:cNvPr>
          <p:cNvSpPr/>
          <p:nvPr/>
        </p:nvSpPr>
        <p:spPr>
          <a:xfrm>
            <a:off x="251520" y="3925093"/>
            <a:ext cx="8640960" cy="201622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しかし、</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代理業者甲</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がＡから</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112</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万円＋消費税</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を受け取る場合は問題ありませんが、</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媒介業者乙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がＢから</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万円＋消費税</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を受け取る場合、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乙業者は媒介の限度（</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万円＋消費税</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10%(15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円））を超えることになるため</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違反します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3" name="オーディオ 2">
            <a:hlinkClick r:id="" action="ppaction://media"/>
            <a:extLst>
              <a:ext uri="{FF2B5EF4-FFF2-40B4-BE49-F238E27FC236}">
                <a16:creationId xmlns:a16="http://schemas.microsoft.com/office/drawing/2014/main" id="{C5E9A32A-282F-402A-8F47-D40FC2B363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06950054"/>
      </p:ext>
    </p:extLst>
  </p:cSld>
  <p:clrMapOvr>
    <a:masterClrMapping/>
  </p:clrMapOvr>
  <mc:AlternateContent xmlns:mc="http://schemas.openxmlformats.org/markup-compatibility/2006" xmlns:p14="http://schemas.microsoft.com/office/powerpoint/2010/main">
    <mc:Choice Requires="p14">
      <p:transition spd="slow" p14:dur="2000" advTm="86768"/>
    </mc:Choice>
    <mc:Fallback xmlns="">
      <p:transition spd="slow" advTm="8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8"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4794" y="763241"/>
            <a:ext cx="8476456" cy="585859"/>
          </a:xfrm>
        </p:spPr>
        <p:txBody>
          <a:bodyPr>
            <a:no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16</a:t>
            </a:r>
            <a:r>
              <a:rPr lang="ja-JP" altLang="en-US" sz="3200" b="1" dirty="0">
                <a:solidFill>
                  <a:prstClr val="black"/>
                </a:solidFill>
                <a:latin typeface="Meiryo UI" panose="020B0604030504040204" pitchFamily="50" charset="-128"/>
                <a:ea typeface="Meiryo UI" panose="020B0604030504040204" pitchFamily="50" charset="-128"/>
              </a:rPr>
              <a:t>．賃貸借の報酬額の算定方法</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85806" y="1409521"/>
            <a:ext cx="8640960" cy="81379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賃貸借の媒介・代理についての報酬額を確認します。</a:t>
            </a:r>
          </a:p>
        </p:txBody>
      </p:sp>
      <p:sp>
        <p:nvSpPr>
          <p:cNvPr id="18" name="四角形: 角を丸くする 17">
            <a:extLst>
              <a:ext uri="{FF2B5EF4-FFF2-40B4-BE49-F238E27FC236}">
                <a16:creationId xmlns:a16="http://schemas.microsoft.com/office/drawing/2014/main" id="{607E951C-9DA7-45BC-A759-1D8EE371F62B}"/>
              </a:ext>
            </a:extLst>
          </p:cNvPr>
          <p:cNvSpPr/>
          <p:nvPr/>
        </p:nvSpPr>
        <p:spPr>
          <a:xfrm>
            <a:off x="5014697" y="2799645"/>
            <a:ext cx="3956553" cy="254451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賃貸借の場合、宅建業者が媒介、代理のいずれであっても、貸主・借主の双方から受けることができ報酬の限度額は、合計して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賃料の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か月分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a:t>
            </a:r>
          </a:p>
        </p:txBody>
      </p:sp>
      <p:grpSp>
        <p:nvGrpSpPr>
          <p:cNvPr id="3" name="グループ化 2">
            <a:extLst>
              <a:ext uri="{FF2B5EF4-FFF2-40B4-BE49-F238E27FC236}">
                <a16:creationId xmlns:a16="http://schemas.microsoft.com/office/drawing/2014/main" id="{661251DC-9A4A-4BC4-8041-C59092214854}"/>
              </a:ext>
            </a:extLst>
          </p:cNvPr>
          <p:cNvGrpSpPr/>
          <p:nvPr/>
        </p:nvGrpSpPr>
        <p:grpSpPr>
          <a:xfrm>
            <a:off x="374904" y="2133553"/>
            <a:ext cx="4038763" cy="4567883"/>
            <a:chOff x="374904" y="2133553"/>
            <a:chExt cx="4038763" cy="4567883"/>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0839" y="3356421"/>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7768" y="3454395"/>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0077" y="4597097"/>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154973" y="3911595"/>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p:nvPr/>
          </p:nvCxnSpPr>
          <p:spPr>
            <a:xfrm>
              <a:off x="1393694" y="4313680"/>
              <a:ext cx="586383" cy="86409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3024927" y="4313680"/>
              <a:ext cx="560041" cy="912094"/>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9" name="グラフィックス 18" descr="郊外の光景 単色塗りつぶし">
              <a:extLst>
                <a:ext uri="{FF2B5EF4-FFF2-40B4-BE49-F238E27FC236}">
                  <a16:creationId xmlns:a16="http://schemas.microsoft.com/office/drawing/2014/main" id="{B997FBD4-1555-49DF-8B4E-237DFD97BD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27768" y="2133553"/>
              <a:ext cx="914400" cy="914400"/>
            </a:xfrm>
            <a:prstGeom prst="rect">
              <a:avLst/>
            </a:prstGeom>
          </p:spPr>
        </p:pic>
        <p:sp>
          <p:nvSpPr>
            <p:cNvPr id="20" name="テキスト ボックス 19">
              <a:extLst>
                <a:ext uri="{FF2B5EF4-FFF2-40B4-BE49-F238E27FC236}">
                  <a16:creationId xmlns:a16="http://schemas.microsoft.com/office/drawing/2014/main" id="{D4B8F4CF-9D39-4095-A153-3CDCD7F53F04}"/>
                </a:ext>
              </a:extLst>
            </p:cNvPr>
            <p:cNvSpPr txBox="1"/>
            <p:nvPr/>
          </p:nvSpPr>
          <p:spPr>
            <a:xfrm>
              <a:off x="374904" y="3517622"/>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貸主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282659" y="3170842"/>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借主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648119" y="5500382"/>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944382" y="3049662"/>
              <a:ext cx="13314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月額賃料</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2638941" y="4369617"/>
              <a:ext cx="7775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1782719" y="4354183"/>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6" name="矢印: 左カーブ 25">
              <a:extLst>
                <a:ext uri="{FF2B5EF4-FFF2-40B4-BE49-F238E27FC236}">
                  <a16:creationId xmlns:a16="http://schemas.microsoft.com/office/drawing/2014/main" id="{FDB2D06C-65B3-499B-8E4F-D33325F76FB9}"/>
                </a:ext>
              </a:extLst>
            </p:cNvPr>
            <p:cNvSpPr/>
            <p:nvPr/>
          </p:nvSpPr>
          <p:spPr>
            <a:xfrm rot="10575529">
              <a:off x="875188" y="4283621"/>
              <a:ext cx="429965" cy="11518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矢印: 上カーブ 26">
              <a:extLst>
                <a:ext uri="{FF2B5EF4-FFF2-40B4-BE49-F238E27FC236}">
                  <a16:creationId xmlns:a16="http://schemas.microsoft.com/office/drawing/2014/main" id="{84BCD7B9-C47D-437E-B18E-E7209C41E91E}"/>
                </a:ext>
              </a:extLst>
            </p:cNvPr>
            <p:cNvSpPr/>
            <p:nvPr/>
          </p:nvSpPr>
          <p:spPr>
            <a:xfrm rot="16200000">
              <a:off x="3311146" y="4673088"/>
              <a:ext cx="1148560" cy="4297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右中かっこ 27">
              <a:extLst>
                <a:ext uri="{FF2B5EF4-FFF2-40B4-BE49-F238E27FC236}">
                  <a16:creationId xmlns:a16="http://schemas.microsoft.com/office/drawing/2014/main" id="{5C92F7E8-49C9-4F98-B1DC-482529535FBE}"/>
                </a:ext>
              </a:extLst>
            </p:cNvPr>
            <p:cNvSpPr/>
            <p:nvPr/>
          </p:nvSpPr>
          <p:spPr>
            <a:xfrm rot="5400000">
              <a:off x="2308749" y="4194322"/>
              <a:ext cx="532234" cy="3528390"/>
            </a:xfrm>
            <a:prstGeom prst="rightBrace">
              <a:avLst/>
            </a:prstGeom>
            <a:ln w="603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2905B194-C179-4FF5-A6A9-D9FC950BF8E3}"/>
                </a:ext>
              </a:extLst>
            </p:cNvPr>
            <p:cNvSpPr txBox="1"/>
            <p:nvPr/>
          </p:nvSpPr>
          <p:spPr>
            <a:xfrm>
              <a:off x="1762546" y="6301326"/>
              <a:ext cx="20227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賃料の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か月分</a:t>
              </a:r>
            </a:p>
          </p:txBody>
        </p:sp>
      </p:grpSp>
      <p:pic>
        <p:nvPicPr>
          <p:cNvPr id="16" name="オーディオ 15">
            <a:hlinkClick r:id="" action="ppaction://media"/>
            <a:extLst>
              <a:ext uri="{FF2B5EF4-FFF2-40B4-BE49-F238E27FC236}">
                <a16:creationId xmlns:a16="http://schemas.microsoft.com/office/drawing/2014/main" id="{A477E1A0-E41F-4359-B0B2-DC058540E0E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90601545"/>
      </p:ext>
    </p:extLst>
  </p:cSld>
  <p:clrMapOvr>
    <a:masterClrMapping/>
  </p:clrMapOvr>
  <mc:AlternateContent xmlns:mc="http://schemas.openxmlformats.org/markup-compatibility/2006" xmlns:p14="http://schemas.microsoft.com/office/powerpoint/2010/main">
    <mc:Choice Requires="p14">
      <p:transition spd="slow" p14:dur="2000" advTm="41020"/>
    </mc:Choice>
    <mc:Fallback xmlns="">
      <p:transition spd="slow" advTm="4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6"/>
                </p:tgtEl>
              </p:cMediaNode>
            </p:audio>
          </p:childTnLst>
        </p:cTn>
      </p:par>
    </p:tnLst>
    <p:bldLst>
      <p:bldP spid="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904" y="764704"/>
            <a:ext cx="8517576" cy="667122"/>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17</a:t>
            </a:r>
            <a:r>
              <a:rPr lang="ja-JP" altLang="en-US" sz="3200" b="1" dirty="0">
                <a:solidFill>
                  <a:prstClr val="black"/>
                </a:solidFill>
                <a:latin typeface="Meiryo UI" panose="020B0604030504040204" pitchFamily="50" charset="-128"/>
                <a:ea typeface="Meiryo UI" panose="020B0604030504040204" pitchFamily="50" charset="-128"/>
              </a:rPr>
              <a:t>．賃貸借の媒介報酬額の算定方法</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8" name="四角形: 角を丸くする 7">
            <a:extLst>
              <a:ext uri="{FF2B5EF4-FFF2-40B4-BE49-F238E27FC236}">
                <a16:creationId xmlns:a16="http://schemas.microsoft.com/office/drawing/2014/main" id="{2D466166-BB2F-4D1D-9383-3F5BB5486FBF}"/>
              </a:ext>
            </a:extLst>
          </p:cNvPr>
          <p:cNvSpPr/>
          <p:nvPr/>
        </p:nvSpPr>
        <p:spPr>
          <a:xfrm>
            <a:off x="229816" y="1432422"/>
            <a:ext cx="8640960" cy="179977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居住用建物</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の媒介報酬限度額の場合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賃貸借の媒介の場合、依頼者の双方から受ける報酬の上限額は、双方合算して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賃料の１ヶ月分（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居住用建物の場合、あらかじめ承諾を得ている場合を除いて、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依頼者の一方から借賃の半月分を超える報酬は受領できません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 name="四角形: 角を丸くする 4">
            <a:extLst>
              <a:ext uri="{FF2B5EF4-FFF2-40B4-BE49-F238E27FC236}">
                <a16:creationId xmlns:a16="http://schemas.microsoft.com/office/drawing/2014/main" id="{5B513EE1-07A2-460A-9301-8DCE6F1A8462}"/>
              </a:ext>
            </a:extLst>
          </p:cNvPr>
          <p:cNvSpPr/>
          <p:nvPr/>
        </p:nvSpPr>
        <p:spPr>
          <a:xfrm>
            <a:off x="229816" y="3323233"/>
            <a:ext cx="8640960" cy="150048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事業用建物</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の媒介報酬限度額の場合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これに対し、事業用建物の貸借の媒介の場合、双方から受ける報酬の上限額は、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賃料の１ヶ月分（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月）以内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であれば、</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双方からどのような割合でも報酬を受けることができます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6" name="四角形: 角を丸くする 5">
            <a:extLst>
              <a:ext uri="{FF2B5EF4-FFF2-40B4-BE49-F238E27FC236}">
                <a16:creationId xmlns:a16="http://schemas.microsoft.com/office/drawing/2014/main" id="{EE968DD2-9946-4219-8343-AFC0F1A7FDD3}"/>
              </a:ext>
            </a:extLst>
          </p:cNvPr>
          <p:cNvSpPr/>
          <p:nvPr/>
        </p:nvSpPr>
        <p:spPr>
          <a:xfrm>
            <a:off x="251520" y="4914750"/>
            <a:ext cx="8640960" cy="15004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空き家等</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に係るの媒介報酬限度額の場合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長期の空き家等については、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貸主</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である依頼者から受ける報酬の上限額は、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賃料の１ヶ月分の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2.2</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倍以内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報酬を受けることができます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7" name="オーディオ 6">
            <a:hlinkClick r:id="" action="ppaction://media"/>
            <a:extLst>
              <a:ext uri="{FF2B5EF4-FFF2-40B4-BE49-F238E27FC236}">
                <a16:creationId xmlns:a16="http://schemas.microsoft.com/office/drawing/2014/main" id="{AD704902-54D5-40CA-B39C-E8DD4A6A8A5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50599078"/>
      </p:ext>
    </p:extLst>
  </p:cSld>
  <p:clrMapOvr>
    <a:masterClrMapping/>
  </p:clrMapOvr>
  <mc:AlternateContent xmlns:mc="http://schemas.openxmlformats.org/markup-compatibility/2006" xmlns:p14="http://schemas.microsoft.com/office/powerpoint/2010/main">
    <mc:Choice Requires="p14">
      <p:transition spd="slow" p14:dur="2000" advTm="103092"/>
    </mc:Choice>
    <mc:Fallback xmlns="">
      <p:transition spd="slow" advTm="103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7"/>
                </p:tgtEl>
              </p:cMediaNode>
            </p:audio>
          </p:childTnLst>
        </p:cTn>
      </p:par>
    </p:tnLst>
    <p:bldLst>
      <p:bldP spid="8"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7544" y="708972"/>
            <a:ext cx="8476456" cy="585859"/>
          </a:xfrm>
        </p:spPr>
        <p:txBody>
          <a:bodyPr>
            <a:normAutofit fontScale="90000"/>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18</a:t>
            </a:r>
            <a:r>
              <a:rPr lang="ja-JP" altLang="en-US" sz="3200" b="1" dirty="0">
                <a:solidFill>
                  <a:prstClr val="black"/>
                </a:solidFill>
                <a:latin typeface="Meiryo UI" panose="020B0604030504040204" pitchFamily="50" charset="-128"/>
                <a:ea typeface="Meiryo UI" panose="020B0604030504040204" pitchFamily="50" charset="-128"/>
              </a:rPr>
              <a:t>．建物賃貸借の媒介報酬の算定方法</a:t>
            </a:r>
            <a:r>
              <a:rPr lang="en-US" altLang="ja-JP" sz="3200" b="1" dirty="0">
                <a:solidFill>
                  <a:prstClr val="black"/>
                </a:solidFill>
                <a:latin typeface="Meiryo UI" panose="020B0604030504040204" pitchFamily="50" charset="-128"/>
                <a:ea typeface="Meiryo UI" panose="020B0604030504040204" pitchFamily="50" charset="-128"/>
              </a:rPr>
              <a:t>【</a:t>
            </a:r>
            <a:r>
              <a:rPr lang="ja-JP" altLang="en-US" sz="3200" b="1" dirty="0">
                <a:solidFill>
                  <a:prstClr val="black"/>
                </a:solidFill>
                <a:latin typeface="Meiryo UI" panose="020B0604030504040204" pitchFamily="50" charset="-128"/>
                <a:ea typeface="Meiryo UI" panose="020B0604030504040204" pitchFamily="50" charset="-128"/>
              </a:rPr>
              <a:t>計算例</a:t>
            </a:r>
            <a:r>
              <a:rPr lang="en-US" altLang="ja-JP" sz="3200" b="1" dirty="0">
                <a:solidFill>
                  <a:prstClr val="black"/>
                </a:solidFill>
                <a:latin typeface="Meiryo UI" panose="020B0604030504040204" pitchFamily="50" charset="-128"/>
                <a:ea typeface="Meiryo UI" panose="020B0604030504040204" pitchFamily="50" charset="-128"/>
              </a:rPr>
              <a:t>9】</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89168" y="1477918"/>
            <a:ext cx="8640960" cy="11987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貸主Ａと借主Ｂとの間での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住宅の賃貸借</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（月額賃料</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万円）を甲宅建業者が媒介して契約を締結したときの、甲宅建業者の報酬の限度額はいくらでしょうか？</a:t>
            </a:r>
          </a:p>
        </p:txBody>
      </p:sp>
      <p:sp>
        <p:nvSpPr>
          <p:cNvPr id="18" name="四角形: 角を丸くする 17">
            <a:extLst>
              <a:ext uri="{FF2B5EF4-FFF2-40B4-BE49-F238E27FC236}">
                <a16:creationId xmlns:a16="http://schemas.microsoft.com/office/drawing/2014/main" id="{607E951C-9DA7-45BC-A759-1D8EE371F62B}"/>
              </a:ext>
            </a:extLst>
          </p:cNvPr>
          <p:cNvSpPr/>
          <p:nvPr/>
        </p:nvSpPr>
        <p:spPr>
          <a:xfrm>
            <a:off x="5014697" y="2799644"/>
            <a:ext cx="3956553" cy="350168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甲の報酬の上限は、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ＡＢ双方合算して借賃の１月分（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万円（税込み</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22</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しかも、</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居住用建物</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については、あらかじめ半月分を超える報酬を受ける旨の承諾を得ていない限り、Ａから</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半月分（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万円（税込み</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Ｂから</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半月分（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万円（税込み</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で受領することになります。</a:t>
            </a:r>
          </a:p>
        </p:txBody>
      </p:sp>
      <p:grpSp>
        <p:nvGrpSpPr>
          <p:cNvPr id="3" name="グループ化 2">
            <a:extLst>
              <a:ext uri="{FF2B5EF4-FFF2-40B4-BE49-F238E27FC236}">
                <a16:creationId xmlns:a16="http://schemas.microsoft.com/office/drawing/2014/main" id="{F954ED34-0A0D-4D4B-A6C7-5FE777AF24FE}"/>
              </a:ext>
            </a:extLst>
          </p:cNvPr>
          <p:cNvGrpSpPr/>
          <p:nvPr/>
        </p:nvGrpSpPr>
        <p:grpSpPr>
          <a:xfrm>
            <a:off x="113193" y="3049662"/>
            <a:ext cx="4976283" cy="3651774"/>
            <a:chOff x="113193" y="3049662"/>
            <a:chExt cx="4976283" cy="3651774"/>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0839" y="3356421"/>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7768" y="3454395"/>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0077" y="4597097"/>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154973" y="3911595"/>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p:nvPr/>
          </p:nvCxnSpPr>
          <p:spPr>
            <a:xfrm>
              <a:off x="1393694" y="4313680"/>
              <a:ext cx="586383" cy="86409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3024927" y="4313680"/>
              <a:ext cx="560041" cy="912094"/>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9" name="グラフィックス 18" descr="郊外の光景 単色塗りつぶし">
              <a:extLst>
                <a:ext uri="{FF2B5EF4-FFF2-40B4-BE49-F238E27FC236}">
                  <a16:creationId xmlns:a16="http://schemas.microsoft.com/office/drawing/2014/main" id="{B997FBD4-1555-49DF-8B4E-237DFD97BD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28889" y="3202689"/>
              <a:ext cx="914400" cy="914400"/>
            </a:xfrm>
            <a:prstGeom prst="rect">
              <a:avLst/>
            </a:prstGeom>
          </p:spPr>
        </p:pic>
        <p:sp>
          <p:nvSpPr>
            <p:cNvPr id="20" name="テキスト ボックス 19">
              <a:extLst>
                <a:ext uri="{FF2B5EF4-FFF2-40B4-BE49-F238E27FC236}">
                  <a16:creationId xmlns:a16="http://schemas.microsoft.com/office/drawing/2014/main" id="{D4B8F4CF-9D39-4095-A153-3CDCD7F53F04}"/>
                </a:ext>
              </a:extLst>
            </p:cNvPr>
            <p:cNvSpPr txBox="1"/>
            <p:nvPr/>
          </p:nvSpPr>
          <p:spPr>
            <a:xfrm>
              <a:off x="374904" y="3517622"/>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貸主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282659" y="3170842"/>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借主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648119" y="5500382"/>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944382" y="3049662"/>
              <a:ext cx="13314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月額賃料</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2638941" y="4369617"/>
              <a:ext cx="7775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1782719" y="4354183"/>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6" name="矢印: 左カーブ 25">
              <a:extLst>
                <a:ext uri="{FF2B5EF4-FFF2-40B4-BE49-F238E27FC236}">
                  <a16:creationId xmlns:a16="http://schemas.microsoft.com/office/drawing/2014/main" id="{FDB2D06C-65B3-499B-8E4F-D33325F76FB9}"/>
                </a:ext>
              </a:extLst>
            </p:cNvPr>
            <p:cNvSpPr/>
            <p:nvPr/>
          </p:nvSpPr>
          <p:spPr>
            <a:xfrm rot="10575529">
              <a:off x="875188" y="4283621"/>
              <a:ext cx="429965" cy="11518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27" name="矢印: 上カーブ 26">
              <a:extLst>
                <a:ext uri="{FF2B5EF4-FFF2-40B4-BE49-F238E27FC236}">
                  <a16:creationId xmlns:a16="http://schemas.microsoft.com/office/drawing/2014/main" id="{84BCD7B9-C47D-437E-B18E-E7209C41E91E}"/>
                </a:ext>
              </a:extLst>
            </p:cNvPr>
            <p:cNvSpPr/>
            <p:nvPr/>
          </p:nvSpPr>
          <p:spPr>
            <a:xfrm rot="16200000">
              <a:off x="3224122" y="4639650"/>
              <a:ext cx="1148560" cy="48753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28" name="右中かっこ 27">
              <a:extLst>
                <a:ext uri="{FF2B5EF4-FFF2-40B4-BE49-F238E27FC236}">
                  <a16:creationId xmlns:a16="http://schemas.microsoft.com/office/drawing/2014/main" id="{5C92F7E8-49C9-4F98-B1DC-482529535FBE}"/>
                </a:ext>
              </a:extLst>
            </p:cNvPr>
            <p:cNvSpPr/>
            <p:nvPr/>
          </p:nvSpPr>
          <p:spPr>
            <a:xfrm rot="5400000">
              <a:off x="2308749" y="4194322"/>
              <a:ext cx="532234" cy="3528390"/>
            </a:xfrm>
            <a:prstGeom prst="rightBrace">
              <a:avLst/>
            </a:prstGeom>
            <a:ln w="6032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29" name="テキスト ボックス 28">
              <a:extLst>
                <a:ext uri="{FF2B5EF4-FFF2-40B4-BE49-F238E27FC236}">
                  <a16:creationId xmlns:a16="http://schemas.microsoft.com/office/drawing/2014/main" id="{2905B194-C179-4FF5-A6A9-D9FC950BF8E3}"/>
                </a:ext>
              </a:extLst>
            </p:cNvPr>
            <p:cNvSpPr txBox="1"/>
            <p:nvPr/>
          </p:nvSpPr>
          <p:spPr>
            <a:xfrm>
              <a:off x="1762546" y="6301326"/>
              <a:ext cx="20227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22</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万円以内</a:t>
              </a:r>
            </a:p>
          </p:txBody>
        </p:sp>
        <p:sp>
          <p:nvSpPr>
            <p:cNvPr id="30" name="テキスト ボックス 29">
              <a:extLst>
                <a:ext uri="{FF2B5EF4-FFF2-40B4-BE49-F238E27FC236}">
                  <a16:creationId xmlns:a16="http://schemas.microsoft.com/office/drawing/2014/main" id="{40DA4769-DEB2-4EA2-8E9C-4B0DC00DC4EC}"/>
                </a:ext>
              </a:extLst>
            </p:cNvPr>
            <p:cNvSpPr txBox="1"/>
            <p:nvPr/>
          </p:nvSpPr>
          <p:spPr>
            <a:xfrm>
              <a:off x="3985777" y="4226831"/>
              <a:ext cx="11036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万円以内</a:t>
              </a:r>
            </a:p>
          </p:txBody>
        </p:sp>
        <p:sp>
          <p:nvSpPr>
            <p:cNvPr id="31" name="テキスト ボックス 30">
              <a:extLst>
                <a:ext uri="{FF2B5EF4-FFF2-40B4-BE49-F238E27FC236}">
                  <a16:creationId xmlns:a16="http://schemas.microsoft.com/office/drawing/2014/main" id="{E1136ED4-FDC9-480F-93C4-6D0A2E1254B6}"/>
                </a:ext>
              </a:extLst>
            </p:cNvPr>
            <p:cNvSpPr txBox="1"/>
            <p:nvPr/>
          </p:nvSpPr>
          <p:spPr>
            <a:xfrm>
              <a:off x="113193" y="4095157"/>
              <a:ext cx="10807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以内</a:t>
              </a:r>
            </a:p>
          </p:txBody>
        </p:sp>
      </p:grpSp>
      <p:pic>
        <p:nvPicPr>
          <p:cNvPr id="6" name="オーディオ 5">
            <a:hlinkClick r:id="" action="ppaction://media"/>
            <a:extLst>
              <a:ext uri="{FF2B5EF4-FFF2-40B4-BE49-F238E27FC236}">
                <a16:creationId xmlns:a16="http://schemas.microsoft.com/office/drawing/2014/main" id="{C2EA5A76-F471-44B9-BE22-49163F022FC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32163816"/>
      </p:ext>
    </p:extLst>
  </p:cSld>
  <p:clrMapOvr>
    <a:masterClrMapping/>
  </p:clrMapOvr>
  <mc:AlternateContent xmlns:mc="http://schemas.openxmlformats.org/markup-compatibility/2006" xmlns:p14="http://schemas.microsoft.com/office/powerpoint/2010/main">
    <mc:Choice Requires="p14">
      <p:transition spd="slow" p14:dur="2000" advTm="82525"/>
    </mc:Choice>
    <mc:Fallback xmlns="">
      <p:transition spd="slow" advTm="8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bldLst>
      <p:bldP spid="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425489"/>
            <a:ext cx="7772400" cy="953989"/>
          </a:xfrm>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１．報酬額の制限</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51520" y="1556792"/>
            <a:ext cx="8640960" cy="111746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宅建業者は、媒介や代理に係る取引が成立すると、依頼者に対して報酬を請求することが出来ます。これは、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成功報酬</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であり、取引が成立した場合にのみ請求することができます。</a:t>
            </a:r>
          </a:p>
        </p:txBody>
      </p:sp>
      <p:sp>
        <p:nvSpPr>
          <p:cNvPr id="8" name="四角形: 角を丸くする 7">
            <a:extLst>
              <a:ext uri="{FF2B5EF4-FFF2-40B4-BE49-F238E27FC236}">
                <a16:creationId xmlns:a16="http://schemas.microsoft.com/office/drawing/2014/main" id="{2D466166-BB2F-4D1D-9383-3F5BB5486FBF}"/>
              </a:ext>
            </a:extLst>
          </p:cNvPr>
          <p:cNvSpPr/>
          <p:nvPr/>
        </p:nvSpPr>
        <p:spPr>
          <a:xfrm>
            <a:off x="250379" y="2812516"/>
            <a:ext cx="8640960" cy="13712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しかし、その報酬も、宅建業者は、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国土交通大臣が定める額を超えて受け取ることは出来ません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。なお、宅建業者の媒介・代理行為については役務行為なので、報酬額に対して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消費税</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が発生します。</a:t>
            </a:r>
          </a:p>
        </p:txBody>
      </p:sp>
      <p:grpSp>
        <p:nvGrpSpPr>
          <p:cNvPr id="17" name="グループ化 16">
            <a:extLst>
              <a:ext uri="{FF2B5EF4-FFF2-40B4-BE49-F238E27FC236}">
                <a16:creationId xmlns:a16="http://schemas.microsoft.com/office/drawing/2014/main" id="{9E6F50F2-9312-4D31-8D1F-926890299626}"/>
              </a:ext>
            </a:extLst>
          </p:cNvPr>
          <p:cNvGrpSpPr/>
          <p:nvPr/>
        </p:nvGrpSpPr>
        <p:grpSpPr>
          <a:xfrm>
            <a:off x="2051720" y="4437112"/>
            <a:ext cx="4608512" cy="1890574"/>
            <a:chOff x="2051720" y="4437112"/>
            <a:chExt cx="4608512" cy="1890574"/>
          </a:xfrm>
        </p:grpSpPr>
        <p:pic>
          <p:nvPicPr>
            <p:cNvPr id="6" name="グラフィックス 5" descr="ユーザー 単色塗りつぶし">
              <a:extLst>
                <a:ext uri="{FF2B5EF4-FFF2-40B4-BE49-F238E27FC236}">
                  <a16:creationId xmlns:a16="http://schemas.microsoft.com/office/drawing/2014/main" id="{54162158-167F-4DCB-957E-2C8D749A5F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7744" y="5013176"/>
              <a:ext cx="914400" cy="914400"/>
            </a:xfrm>
            <a:prstGeom prst="rect">
              <a:avLst/>
            </a:prstGeom>
          </p:spPr>
        </p:pic>
        <p:sp>
          <p:nvSpPr>
            <p:cNvPr id="9" name="テキスト ボックス 8">
              <a:extLst>
                <a:ext uri="{FF2B5EF4-FFF2-40B4-BE49-F238E27FC236}">
                  <a16:creationId xmlns:a16="http://schemas.microsoft.com/office/drawing/2014/main" id="{17DE7782-DEA7-4BED-A5CB-C375F322028A}"/>
                </a:ext>
              </a:extLst>
            </p:cNvPr>
            <p:cNvSpPr txBox="1"/>
            <p:nvPr/>
          </p:nvSpPr>
          <p:spPr>
            <a:xfrm>
              <a:off x="2051720" y="5927576"/>
              <a:ext cx="144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a:t>
              </a:r>
            </a:p>
          </p:txBody>
        </p:sp>
        <p:sp>
          <p:nvSpPr>
            <p:cNvPr id="10" name="矢印: 右 9">
              <a:extLst>
                <a:ext uri="{FF2B5EF4-FFF2-40B4-BE49-F238E27FC236}">
                  <a16:creationId xmlns:a16="http://schemas.microsoft.com/office/drawing/2014/main" id="{D0782C97-CC42-459D-AFB0-90DE7DA723F1}"/>
                </a:ext>
              </a:extLst>
            </p:cNvPr>
            <p:cNvSpPr/>
            <p:nvPr/>
          </p:nvSpPr>
          <p:spPr>
            <a:xfrm>
              <a:off x="3384476" y="5505330"/>
              <a:ext cx="1720136" cy="2890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pic>
          <p:nvPicPr>
            <p:cNvPr id="11" name="グラフィックス 10" descr="ユーザー 単色塗りつぶし">
              <a:extLst>
                <a:ext uri="{FF2B5EF4-FFF2-40B4-BE49-F238E27FC236}">
                  <a16:creationId xmlns:a16="http://schemas.microsoft.com/office/drawing/2014/main" id="{C22F2E23-46B6-4223-9B8C-83DDB42241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4095" y="5045149"/>
              <a:ext cx="914400" cy="914400"/>
            </a:xfrm>
            <a:prstGeom prst="rect">
              <a:avLst/>
            </a:prstGeom>
          </p:spPr>
        </p:pic>
        <p:sp>
          <p:nvSpPr>
            <p:cNvPr id="12" name="テキスト ボックス 11">
              <a:extLst>
                <a:ext uri="{FF2B5EF4-FFF2-40B4-BE49-F238E27FC236}">
                  <a16:creationId xmlns:a16="http://schemas.microsoft.com/office/drawing/2014/main" id="{93FA92B7-362D-4FDF-836C-F876F6DB1A16}"/>
                </a:ext>
              </a:extLst>
            </p:cNvPr>
            <p:cNvSpPr txBox="1"/>
            <p:nvPr/>
          </p:nvSpPr>
          <p:spPr>
            <a:xfrm>
              <a:off x="4940096" y="5905440"/>
              <a:ext cx="17201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媒介の依頼者</a:t>
              </a:r>
            </a:p>
          </p:txBody>
        </p:sp>
        <p:sp>
          <p:nvSpPr>
            <p:cNvPr id="3" name="吹き出し: 下矢印 2">
              <a:extLst>
                <a:ext uri="{FF2B5EF4-FFF2-40B4-BE49-F238E27FC236}">
                  <a16:creationId xmlns:a16="http://schemas.microsoft.com/office/drawing/2014/main" id="{6371871B-97AB-4E96-978C-53A5ABBA1EDF}"/>
                </a:ext>
              </a:extLst>
            </p:cNvPr>
            <p:cNvSpPr/>
            <p:nvPr/>
          </p:nvSpPr>
          <p:spPr>
            <a:xfrm>
              <a:off x="3182144" y="4437112"/>
              <a:ext cx="2181944" cy="1068218"/>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国土交通大臣が定める額以内</a:t>
              </a:r>
            </a:p>
          </p:txBody>
        </p:sp>
        <p:sp>
          <p:nvSpPr>
            <p:cNvPr id="13" name="テキスト ボックス 12">
              <a:extLst>
                <a:ext uri="{FF2B5EF4-FFF2-40B4-BE49-F238E27FC236}">
                  <a16:creationId xmlns:a16="http://schemas.microsoft.com/office/drawing/2014/main" id="{375E2D45-3E23-4AE7-87E6-68B1F9366E22}"/>
                </a:ext>
              </a:extLst>
            </p:cNvPr>
            <p:cNvSpPr txBox="1"/>
            <p:nvPr/>
          </p:nvSpPr>
          <p:spPr>
            <a:xfrm>
              <a:off x="3491880" y="5905380"/>
              <a:ext cx="1440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報酬請求</a:t>
              </a:r>
            </a:p>
          </p:txBody>
        </p:sp>
      </p:grpSp>
      <p:pic>
        <p:nvPicPr>
          <p:cNvPr id="5" name="オーディオ 4">
            <a:hlinkClick r:id="" action="ppaction://media"/>
            <a:extLst>
              <a:ext uri="{FF2B5EF4-FFF2-40B4-BE49-F238E27FC236}">
                <a16:creationId xmlns:a16="http://schemas.microsoft.com/office/drawing/2014/main" id="{6ABA34A5-5B95-4395-962C-C49C5DDFE66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16936495"/>
      </p:ext>
    </p:extLst>
  </p:cSld>
  <p:clrMapOvr>
    <a:masterClrMapping/>
  </p:clrMapOvr>
  <mc:AlternateContent xmlns:mc="http://schemas.openxmlformats.org/markup-compatibility/2006" xmlns:p14="http://schemas.microsoft.com/office/powerpoint/2010/main">
    <mc:Choice Requires="p14">
      <p:transition spd="slow" p14:dur="2000" advTm="59735"/>
    </mc:Choice>
    <mc:Fallback xmlns="">
      <p:transition spd="slow" advTm="59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3772" y="660642"/>
            <a:ext cx="8476456" cy="1046046"/>
          </a:xfrm>
        </p:spPr>
        <p:txBody>
          <a:bodyPr>
            <a:normAutofit fontScale="90000"/>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19</a:t>
            </a:r>
            <a:r>
              <a:rPr lang="ja-JP" altLang="en-US" sz="3200" b="1" dirty="0">
                <a:solidFill>
                  <a:prstClr val="black"/>
                </a:solidFill>
                <a:latin typeface="Meiryo UI" panose="020B0604030504040204" pitchFamily="50" charset="-128"/>
                <a:ea typeface="Meiryo UI" panose="020B0604030504040204" pitchFamily="50" charset="-128"/>
              </a:rPr>
              <a:t>．事業用建物賃貸借の媒介報酬の算定方法</a:t>
            </a:r>
            <a:br>
              <a:rPr lang="en-US" altLang="ja-JP" sz="3200" b="1" dirty="0">
                <a:solidFill>
                  <a:prstClr val="black"/>
                </a:solidFill>
                <a:latin typeface="Meiryo UI" panose="020B0604030504040204" pitchFamily="50" charset="-128"/>
                <a:ea typeface="Meiryo UI" panose="020B0604030504040204" pitchFamily="50" charset="-128"/>
              </a:rPr>
            </a:br>
            <a:r>
              <a:rPr lang="ja-JP" altLang="en-US" sz="3200" b="1" dirty="0">
                <a:solidFill>
                  <a:prstClr val="black"/>
                </a:solidFill>
                <a:latin typeface="Meiryo UI" panose="020B0604030504040204" pitchFamily="50" charset="-128"/>
                <a:ea typeface="Meiryo UI" panose="020B0604030504040204" pitchFamily="50" charset="-128"/>
              </a:rPr>
              <a:t>（権利金の授受がある場合）</a:t>
            </a:r>
            <a:r>
              <a:rPr lang="en-US" altLang="ja-JP" sz="3200" b="1" dirty="0">
                <a:solidFill>
                  <a:prstClr val="black"/>
                </a:solidFill>
                <a:latin typeface="Meiryo UI" panose="020B0604030504040204" pitchFamily="50" charset="-128"/>
                <a:ea typeface="Meiryo UI" panose="020B0604030504040204" pitchFamily="50" charset="-128"/>
              </a:rPr>
              <a:t>【</a:t>
            </a:r>
            <a:r>
              <a:rPr lang="ja-JP" altLang="en-US" sz="3200" b="1" dirty="0">
                <a:solidFill>
                  <a:prstClr val="black"/>
                </a:solidFill>
                <a:latin typeface="Meiryo UI" panose="020B0604030504040204" pitchFamily="50" charset="-128"/>
                <a:ea typeface="Meiryo UI" panose="020B0604030504040204" pitchFamily="50" charset="-128"/>
              </a:rPr>
              <a:t>計算例</a:t>
            </a:r>
            <a:r>
              <a:rPr lang="en-US" altLang="ja-JP" sz="3200" b="1" dirty="0">
                <a:solidFill>
                  <a:prstClr val="black"/>
                </a:solidFill>
                <a:latin typeface="Meiryo UI" panose="020B0604030504040204" pitchFamily="50" charset="-128"/>
                <a:ea typeface="Meiryo UI" panose="020B0604030504040204" pitchFamily="50" charset="-128"/>
              </a:rPr>
              <a:t>10】</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337473" y="1850962"/>
            <a:ext cx="8640960" cy="11987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貸主Ａと借主Ｂとの間での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事業用建物の賃貸借</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（権利金</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万円、月額賃料</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万円）を甲宅建業者が媒介して契約を締結したときの、甲宅建業者の報酬の限度額はいくらでしょうか？</a:t>
            </a:r>
          </a:p>
        </p:txBody>
      </p:sp>
      <p:sp>
        <p:nvSpPr>
          <p:cNvPr id="18" name="四角形: 角を丸くする 17">
            <a:extLst>
              <a:ext uri="{FF2B5EF4-FFF2-40B4-BE49-F238E27FC236}">
                <a16:creationId xmlns:a16="http://schemas.microsoft.com/office/drawing/2014/main" id="{607E951C-9DA7-45BC-A759-1D8EE371F62B}"/>
              </a:ext>
            </a:extLst>
          </p:cNvPr>
          <p:cNvSpPr/>
          <p:nvPr/>
        </p:nvSpPr>
        <p:spPr>
          <a:xfrm>
            <a:off x="5601298" y="3183876"/>
            <a:ext cx="3343377" cy="350168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賃貸借の媒介の報酬額は、月額賃料１か月分です。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しかし、権利金の授受がある賃貸借については、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権利金を売買代金とみなして、売買による媒介報酬の計算方法で報酬の限度額とすることができます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3" name="グループ化 2">
            <a:extLst>
              <a:ext uri="{FF2B5EF4-FFF2-40B4-BE49-F238E27FC236}">
                <a16:creationId xmlns:a16="http://schemas.microsoft.com/office/drawing/2014/main" id="{08239A47-E02D-462A-8CF8-823E17AFA416}"/>
              </a:ext>
            </a:extLst>
          </p:cNvPr>
          <p:cNvGrpSpPr/>
          <p:nvPr/>
        </p:nvGrpSpPr>
        <p:grpSpPr>
          <a:xfrm>
            <a:off x="73475" y="3049662"/>
            <a:ext cx="5364183" cy="3315472"/>
            <a:chOff x="73475" y="3049662"/>
            <a:chExt cx="5364183" cy="3315472"/>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062" y="3387091"/>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5918" y="3410090"/>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47444" y="5095233"/>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155730" y="4242248"/>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p:nvPr/>
          </p:nvCxnSpPr>
          <p:spPr>
            <a:xfrm>
              <a:off x="1393694" y="4313680"/>
              <a:ext cx="586383" cy="86409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3024927" y="4313680"/>
              <a:ext cx="560041" cy="91209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D4B8F4CF-9D39-4095-A153-3CDCD7F53F04}"/>
                </a:ext>
              </a:extLst>
            </p:cNvPr>
            <p:cNvSpPr txBox="1"/>
            <p:nvPr/>
          </p:nvSpPr>
          <p:spPr>
            <a:xfrm>
              <a:off x="406937" y="3203550"/>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貸主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282659" y="3170842"/>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借主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686885" y="5965024"/>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944382" y="3049662"/>
              <a:ext cx="13314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月額賃料</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2568626" y="4551180"/>
              <a:ext cx="7775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1736309" y="4569672"/>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6" name="矢印: 左カーブ 25">
              <a:extLst>
                <a:ext uri="{FF2B5EF4-FFF2-40B4-BE49-F238E27FC236}">
                  <a16:creationId xmlns:a16="http://schemas.microsoft.com/office/drawing/2014/main" id="{FDB2D06C-65B3-499B-8E4F-D33325F76FB9}"/>
                </a:ext>
              </a:extLst>
            </p:cNvPr>
            <p:cNvSpPr/>
            <p:nvPr/>
          </p:nvSpPr>
          <p:spPr>
            <a:xfrm rot="10575529">
              <a:off x="960728" y="4683917"/>
              <a:ext cx="429965" cy="11518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27" name="矢印: 上カーブ 26">
              <a:extLst>
                <a:ext uri="{FF2B5EF4-FFF2-40B4-BE49-F238E27FC236}">
                  <a16:creationId xmlns:a16="http://schemas.microsoft.com/office/drawing/2014/main" id="{84BCD7B9-C47D-437E-B18E-E7209C41E91E}"/>
                </a:ext>
              </a:extLst>
            </p:cNvPr>
            <p:cNvSpPr/>
            <p:nvPr/>
          </p:nvSpPr>
          <p:spPr>
            <a:xfrm rot="16200000">
              <a:off x="3253018" y="4940097"/>
              <a:ext cx="1148560" cy="48753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30" name="テキスト ボックス 29">
              <a:extLst>
                <a:ext uri="{FF2B5EF4-FFF2-40B4-BE49-F238E27FC236}">
                  <a16:creationId xmlns:a16="http://schemas.microsoft.com/office/drawing/2014/main" id="{40DA4769-DEB2-4EA2-8E9C-4B0DC00DC4EC}"/>
                </a:ext>
              </a:extLst>
            </p:cNvPr>
            <p:cNvSpPr txBox="1"/>
            <p:nvPr/>
          </p:nvSpPr>
          <p:spPr>
            <a:xfrm>
              <a:off x="4333959" y="4609585"/>
              <a:ext cx="11036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売買の媒介報酬</a:t>
              </a:r>
            </a:p>
          </p:txBody>
        </p:sp>
        <p:sp>
          <p:nvSpPr>
            <p:cNvPr id="31" name="テキスト ボックス 30">
              <a:extLst>
                <a:ext uri="{FF2B5EF4-FFF2-40B4-BE49-F238E27FC236}">
                  <a16:creationId xmlns:a16="http://schemas.microsoft.com/office/drawing/2014/main" id="{E1136ED4-FDC9-480F-93C4-6D0A2E1254B6}"/>
                </a:ext>
              </a:extLst>
            </p:cNvPr>
            <p:cNvSpPr txBox="1"/>
            <p:nvPr/>
          </p:nvSpPr>
          <p:spPr>
            <a:xfrm>
              <a:off x="73475" y="4669944"/>
              <a:ext cx="10807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売買の媒介報酬</a:t>
              </a:r>
            </a:p>
          </p:txBody>
        </p:sp>
        <p:sp>
          <p:nvSpPr>
            <p:cNvPr id="33" name="テキスト ボックス 32">
              <a:extLst>
                <a:ext uri="{FF2B5EF4-FFF2-40B4-BE49-F238E27FC236}">
                  <a16:creationId xmlns:a16="http://schemas.microsoft.com/office/drawing/2014/main" id="{7D57622E-6C5B-4B4C-87B3-F13B48D235A8}"/>
                </a:ext>
              </a:extLst>
            </p:cNvPr>
            <p:cNvSpPr txBox="1"/>
            <p:nvPr/>
          </p:nvSpPr>
          <p:spPr>
            <a:xfrm>
              <a:off x="1996083" y="3688186"/>
              <a:ext cx="14778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権利金</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pic>
          <p:nvPicPr>
            <p:cNvPr id="6" name="グラフィックス 5" descr="建物 単色塗りつぶし">
              <a:extLst>
                <a:ext uri="{FF2B5EF4-FFF2-40B4-BE49-F238E27FC236}">
                  <a16:creationId xmlns:a16="http://schemas.microsoft.com/office/drawing/2014/main" id="{D61066C8-E9C7-43AC-803A-0FF5392F6C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3365" y="3552638"/>
              <a:ext cx="914400" cy="914400"/>
            </a:xfrm>
            <a:prstGeom prst="rect">
              <a:avLst/>
            </a:prstGeom>
          </p:spPr>
        </p:pic>
        <p:sp>
          <p:nvSpPr>
            <p:cNvPr id="34" name="テキスト ボックス 33">
              <a:extLst>
                <a:ext uri="{FF2B5EF4-FFF2-40B4-BE49-F238E27FC236}">
                  <a16:creationId xmlns:a16="http://schemas.microsoft.com/office/drawing/2014/main" id="{D617F259-C5DA-4EBE-8242-2C5DFD938ACC}"/>
                </a:ext>
              </a:extLst>
            </p:cNvPr>
            <p:cNvSpPr txBox="1"/>
            <p:nvPr/>
          </p:nvSpPr>
          <p:spPr>
            <a:xfrm>
              <a:off x="4306650" y="3152528"/>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事業用</a:t>
              </a:r>
            </a:p>
          </p:txBody>
        </p:sp>
      </p:grpSp>
      <p:pic>
        <p:nvPicPr>
          <p:cNvPr id="13" name="オーディオ 12">
            <a:hlinkClick r:id="" action="ppaction://media"/>
            <a:extLst>
              <a:ext uri="{FF2B5EF4-FFF2-40B4-BE49-F238E27FC236}">
                <a16:creationId xmlns:a16="http://schemas.microsoft.com/office/drawing/2014/main" id="{1BA66D46-E1DE-4EB6-9367-B995BD08806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50281883"/>
      </p:ext>
    </p:extLst>
  </p:cSld>
  <p:clrMapOvr>
    <a:masterClrMapping/>
  </p:clrMapOvr>
  <mc:AlternateContent xmlns:mc="http://schemas.openxmlformats.org/markup-compatibility/2006" xmlns:p14="http://schemas.microsoft.com/office/powerpoint/2010/main">
    <mc:Choice Requires="p14">
      <p:transition spd="slow" p14:dur="2000" advTm="72360"/>
    </mc:Choice>
    <mc:Fallback xmlns="">
      <p:transition spd="slow" advTm="72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3"/>
                </p:tgtEl>
              </p:cMediaNode>
            </p:audio>
          </p:childTnLst>
        </p:cTn>
      </p:par>
    </p:tnLst>
    <p:bldLst>
      <p:bldP spid="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3772" y="660642"/>
            <a:ext cx="8476456" cy="1046046"/>
          </a:xfrm>
        </p:spPr>
        <p:txBody>
          <a:bodyPr>
            <a:normAutofit fontScale="90000"/>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20</a:t>
            </a:r>
            <a:r>
              <a:rPr lang="ja-JP" altLang="en-US" sz="3200" b="1" dirty="0">
                <a:solidFill>
                  <a:prstClr val="black"/>
                </a:solidFill>
                <a:latin typeface="Meiryo UI" panose="020B0604030504040204" pitchFamily="50" charset="-128"/>
                <a:ea typeface="Meiryo UI" panose="020B0604030504040204" pitchFamily="50" charset="-128"/>
              </a:rPr>
              <a:t>．事業用建物賃貸借の媒介報酬の算定方法</a:t>
            </a:r>
            <a:br>
              <a:rPr lang="en-US" altLang="ja-JP" sz="3200" b="1" dirty="0">
                <a:solidFill>
                  <a:prstClr val="black"/>
                </a:solidFill>
                <a:latin typeface="Meiryo UI" panose="020B0604030504040204" pitchFamily="50" charset="-128"/>
                <a:ea typeface="Meiryo UI" panose="020B0604030504040204" pitchFamily="50" charset="-128"/>
              </a:rPr>
            </a:br>
            <a:r>
              <a:rPr lang="ja-JP" altLang="en-US" sz="3200" b="1" dirty="0">
                <a:solidFill>
                  <a:prstClr val="black"/>
                </a:solidFill>
                <a:latin typeface="Meiryo UI" panose="020B0604030504040204" pitchFamily="50" charset="-128"/>
                <a:ea typeface="Meiryo UI" panose="020B0604030504040204" pitchFamily="50" charset="-128"/>
              </a:rPr>
              <a:t>（権利金の授受がある場合）</a:t>
            </a:r>
            <a:r>
              <a:rPr lang="en-US" altLang="ja-JP" sz="3200" b="1" dirty="0">
                <a:solidFill>
                  <a:prstClr val="black"/>
                </a:solidFill>
                <a:latin typeface="Meiryo UI" panose="020B0604030504040204" pitchFamily="50" charset="-128"/>
                <a:ea typeface="Meiryo UI" panose="020B0604030504040204" pitchFamily="50" charset="-128"/>
              </a:rPr>
              <a:t>【</a:t>
            </a:r>
            <a:r>
              <a:rPr lang="ja-JP" altLang="en-US" sz="3200" b="1" dirty="0">
                <a:solidFill>
                  <a:prstClr val="black"/>
                </a:solidFill>
                <a:latin typeface="Meiryo UI" panose="020B0604030504040204" pitchFamily="50" charset="-128"/>
                <a:ea typeface="Meiryo UI" panose="020B0604030504040204" pitchFamily="50" charset="-128"/>
              </a:rPr>
              <a:t>計算例</a:t>
            </a:r>
            <a:r>
              <a:rPr lang="en-US" altLang="ja-JP" sz="3200" b="1" dirty="0">
                <a:solidFill>
                  <a:prstClr val="black"/>
                </a:solidFill>
                <a:latin typeface="Meiryo UI" panose="020B0604030504040204" pitchFamily="50" charset="-128"/>
                <a:ea typeface="Meiryo UI" panose="020B0604030504040204" pitchFamily="50" charset="-128"/>
              </a:rPr>
              <a:t>10】</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51520" y="1821042"/>
            <a:ext cx="8640960" cy="14907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本例の場合、まず、</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権利金</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をベースに売買の媒介の報酬計算をすると次のようになります。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66</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そして、貸主及び借主の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双方の媒介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をしている場合、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２＋消費税</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145</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a:t>
            </a:r>
          </a:p>
        </p:txBody>
      </p:sp>
      <p:sp>
        <p:nvSpPr>
          <p:cNvPr id="18" name="四角形: 角を丸くする 17">
            <a:extLst>
              <a:ext uri="{FF2B5EF4-FFF2-40B4-BE49-F238E27FC236}">
                <a16:creationId xmlns:a16="http://schemas.microsoft.com/office/drawing/2014/main" id="{607E951C-9DA7-45BC-A759-1D8EE371F62B}"/>
              </a:ext>
            </a:extLst>
          </p:cNvPr>
          <p:cNvSpPr/>
          <p:nvPr/>
        </p:nvSpPr>
        <p:spPr>
          <a:xfrm>
            <a:off x="5110072" y="3632837"/>
            <a:ext cx="3834603" cy="30527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月額賃料（</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万円（税込み））</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と比較して、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高額である権利金をベースに計算した報酬（</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145</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円）を選択できます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3" name="グループ化 2">
            <a:extLst>
              <a:ext uri="{FF2B5EF4-FFF2-40B4-BE49-F238E27FC236}">
                <a16:creationId xmlns:a16="http://schemas.microsoft.com/office/drawing/2014/main" id="{5535D669-7BF7-4727-858E-116D45106B6A}"/>
              </a:ext>
            </a:extLst>
          </p:cNvPr>
          <p:cNvGrpSpPr/>
          <p:nvPr/>
        </p:nvGrpSpPr>
        <p:grpSpPr>
          <a:xfrm>
            <a:off x="271849" y="3307751"/>
            <a:ext cx="4951102" cy="3377806"/>
            <a:chOff x="271849" y="3307751"/>
            <a:chExt cx="4951102" cy="3377806"/>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3270" y="3888610"/>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60091" y="3911263"/>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40269" y="5415021"/>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196988" y="4242248"/>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p:nvPr/>
          </p:nvCxnSpPr>
          <p:spPr>
            <a:xfrm>
              <a:off x="1663221" y="4726874"/>
              <a:ext cx="586383" cy="86409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2882876" y="4742901"/>
              <a:ext cx="560041" cy="91209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D4B8F4CF-9D39-4095-A153-3CDCD7F53F04}"/>
                </a:ext>
              </a:extLst>
            </p:cNvPr>
            <p:cNvSpPr txBox="1"/>
            <p:nvPr/>
          </p:nvSpPr>
          <p:spPr>
            <a:xfrm>
              <a:off x="342354" y="4260427"/>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貸主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383590" y="3698146"/>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借主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769331" y="6285447"/>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002964" y="3307751"/>
              <a:ext cx="23571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月額賃料</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2580797" y="4908424"/>
              <a:ext cx="7775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1905423" y="4916011"/>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6" name="矢印: 左カーブ 25">
              <a:extLst>
                <a:ext uri="{FF2B5EF4-FFF2-40B4-BE49-F238E27FC236}">
                  <a16:creationId xmlns:a16="http://schemas.microsoft.com/office/drawing/2014/main" id="{FDB2D06C-65B3-499B-8E4F-D33325F76FB9}"/>
                </a:ext>
              </a:extLst>
            </p:cNvPr>
            <p:cNvSpPr/>
            <p:nvPr/>
          </p:nvSpPr>
          <p:spPr>
            <a:xfrm rot="10575529">
              <a:off x="1305459" y="5032736"/>
              <a:ext cx="429965" cy="11518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27" name="矢印: 上カーブ 26">
              <a:extLst>
                <a:ext uri="{FF2B5EF4-FFF2-40B4-BE49-F238E27FC236}">
                  <a16:creationId xmlns:a16="http://schemas.microsoft.com/office/drawing/2014/main" id="{84BCD7B9-C47D-437E-B18E-E7209C41E91E}"/>
                </a:ext>
              </a:extLst>
            </p:cNvPr>
            <p:cNvSpPr/>
            <p:nvPr/>
          </p:nvSpPr>
          <p:spPr>
            <a:xfrm rot="16200000">
              <a:off x="3275703" y="5247663"/>
              <a:ext cx="1148560" cy="48753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30" name="テキスト ボックス 29">
              <a:extLst>
                <a:ext uri="{FF2B5EF4-FFF2-40B4-BE49-F238E27FC236}">
                  <a16:creationId xmlns:a16="http://schemas.microsoft.com/office/drawing/2014/main" id="{40DA4769-DEB2-4EA2-8E9C-4B0DC00DC4EC}"/>
                </a:ext>
              </a:extLst>
            </p:cNvPr>
            <p:cNvSpPr txBox="1"/>
            <p:nvPr/>
          </p:nvSpPr>
          <p:spPr>
            <a:xfrm>
              <a:off x="4106103" y="5232070"/>
              <a:ext cx="11036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145</a:t>
              </a:r>
              <a:r>
                <a:rPr kumimoji="1" lang="ja-JP" altLang="en-US" sz="2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円</a:t>
              </a:r>
              <a:endPar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30">
              <a:extLst>
                <a:ext uri="{FF2B5EF4-FFF2-40B4-BE49-F238E27FC236}">
                  <a16:creationId xmlns:a16="http://schemas.microsoft.com/office/drawing/2014/main" id="{E1136ED4-FDC9-480F-93C4-6D0A2E1254B6}"/>
                </a:ext>
              </a:extLst>
            </p:cNvPr>
            <p:cNvSpPr txBox="1"/>
            <p:nvPr/>
          </p:nvSpPr>
          <p:spPr>
            <a:xfrm>
              <a:off x="271849" y="5134544"/>
              <a:ext cx="10807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145</a:t>
              </a:r>
              <a:r>
                <a:rPr kumimoji="1" lang="ja-JP" altLang="en-US" sz="2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円</a:t>
              </a:r>
              <a:endPar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7D57622E-6C5B-4B4C-87B3-F13B48D235A8}"/>
                </a:ext>
              </a:extLst>
            </p:cNvPr>
            <p:cNvSpPr txBox="1"/>
            <p:nvPr/>
          </p:nvSpPr>
          <p:spPr>
            <a:xfrm>
              <a:off x="1002965" y="3688186"/>
              <a:ext cx="25122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権利金</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pic>
          <p:nvPicPr>
            <p:cNvPr id="6" name="グラフィックス 5" descr="建物 単色塗りつぶし">
              <a:extLst>
                <a:ext uri="{FF2B5EF4-FFF2-40B4-BE49-F238E27FC236}">
                  <a16:creationId xmlns:a16="http://schemas.microsoft.com/office/drawing/2014/main" id="{D61066C8-E9C7-43AC-803A-0FF5392F6C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44712" y="4124435"/>
              <a:ext cx="914400" cy="914400"/>
            </a:xfrm>
            <a:prstGeom prst="rect">
              <a:avLst/>
            </a:prstGeom>
          </p:spPr>
        </p:pic>
        <p:sp>
          <p:nvSpPr>
            <p:cNvPr id="34" name="テキスト ボックス 33">
              <a:extLst>
                <a:ext uri="{FF2B5EF4-FFF2-40B4-BE49-F238E27FC236}">
                  <a16:creationId xmlns:a16="http://schemas.microsoft.com/office/drawing/2014/main" id="{D617F259-C5DA-4EBE-8242-2C5DFD938ACC}"/>
                </a:ext>
              </a:extLst>
            </p:cNvPr>
            <p:cNvSpPr txBox="1"/>
            <p:nvPr/>
          </p:nvSpPr>
          <p:spPr>
            <a:xfrm>
              <a:off x="4091943" y="3632837"/>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事業用</a:t>
              </a:r>
            </a:p>
          </p:txBody>
        </p:sp>
      </p:grpSp>
      <p:pic>
        <p:nvPicPr>
          <p:cNvPr id="8" name="オーディオ 7">
            <a:hlinkClick r:id="" action="ppaction://media"/>
            <a:extLst>
              <a:ext uri="{FF2B5EF4-FFF2-40B4-BE49-F238E27FC236}">
                <a16:creationId xmlns:a16="http://schemas.microsoft.com/office/drawing/2014/main" id="{1F3E84B9-067B-4E1E-A199-6111920F062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21548749"/>
      </p:ext>
    </p:extLst>
  </p:cSld>
  <p:clrMapOvr>
    <a:masterClrMapping/>
  </p:clrMapOvr>
  <mc:AlternateContent xmlns:mc="http://schemas.openxmlformats.org/markup-compatibility/2006" xmlns:p14="http://schemas.microsoft.com/office/powerpoint/2010/main">
    <mc:Choice Requires="p14">
      <p:transition spd="slow" p14:dur="2000" advTm="74594"/>
    </mc:Choice>
    <mc:Fallback xmlns="">
      <p:transition spd="slow" advTm="74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P spid="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904" y="764704"/>
            <a:ext cx="8517576" cy="667122"/>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21</a:t>
            </a:r>
            <a:r>
              <a:rPr lang="ja-JP" altLang="en-US" sz="3200" b="1" dirty="0">
                <a:solidFill>
                  <a:prstClr val="black"/>
                </a:solidFill>
                <a:latin typeface="Meiryo UI" panose="020B0604030504040204" pitchFamily="50" charset="-128"/>
                <a:ea typeface="Meiryo UI" panose="020B0604030504040204" pitchFamily="50" charset="-128"/>
              </a:rPr>
              <a:t>．広告料金</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8" name="四角形: 角を丸くする 7">
            <a:extLst>
              <a:ext uri="{FF2B5EF4-FFF2-40B4-BE49-F238E27FC236}">
                <a16:creationId xmlns:a16="http://schemas.microsoft.com/office/drawing/2014/main" id="{2D466166-BB2F-4D1D-9383-3F5BB5486FBF}"/>
              </a:ext>
            </a:extLst>
          </p:cNvPr>
          <p:cNvSpPr/>
          <p:nvPr/>
        </p:nvSpPr>
        <p:spPr>
          <a:xfrm>
            <a:off x="251520" y="1700809"/>
            <a:ext cx="8640960" cy="201622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宅建業者は、依頼者から</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特別の依頼</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により広告等をした場合、</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広告料金は報酬とは別に請求できます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。この場合、媒介等に係る取引が不成立の場合でも広告料金を請求できます。</a:t>
            </a:r>
          </a:p>
        </p:txBody>
      </p:sp>
      <p:sp>
        <p:nvSpPr>
          <p:cNvPr id="5" name="四角形: 角を丸くする 4">
            <a:extLst>
              <a:ext uri="{FF2B5EF4-FFF2-40B4-BE49-F238E27FC236}">
                <a16:creationId xmlns:a16="http://schemas.microsoft.com/office/drawing/2014/main" id="{5B513EE1-07A2-460A-9301-8DCE6F1A8462}"/>
              </a:ext>
            </a:extLst>
          </p:cNvPr>
          <p:cNvSpPr/>
          <p:nvPr/>
        </p:nvSpPr>
        <p:spPr>
          <a:xfrm>
            <a:off x="251520" y="3925093"/>
            <a:ext cx="8640960" cy="159213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しかし、宅建業者が依頼者の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特別の依頼がなく広告を行った場合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広告料金を依頼者に請求はできません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3" name="オーディオ 2">
            <a:hlinkClick r:id="" action="ppaction://media"/>
            <a:extLst>
              <a:ext uri="{FF2B5EF4-FFF2-40B4-BE49-F238E27FC236}">
                <a16:creationId xmlns:a16="http://schemas.microsoft.com/office/drawing/2014/main" id="{2C5C5953-9F4B-41C1-A758-D28D3744156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83103417"/>
      </p:ext>
    </p:extLst>
  </p:cSld>
  <p:clrMapOvr>
    <a:masterClrMapping/>
  </p:clrMapOvr>
  <mc:AlternateContent xmlns:mc="http://schemas.openxmlformats.org/markup-compatibility/2006" xmlns:p14="http://schemas.microsoft.com/office/powerpoint/2010/main">
    <mc:Choice Requires="p14">
      <p:transition spd="slow" p14:dur="2000" advTm="42443"/>
    </mc:Choice>
    <mc:Fallback xmlns="">
      <p:transition spd="slow" advTm="42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8"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904" y="764704"/>
            <a:ext cx="8517576" cy="667122"/>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22</a:t>
            </a:r>
            <a:r>
              <a:rPr lang="ja-JP" altLang="en-US" sz="3200" b="1" dirty="0">
                <a:solidFill>
                  <a:prstClr val="black"/>
                </a:solidFill>
                <a:latin typeface="Meiryo UI" panose="020B0604030504040204" pitchFamily="50" charset="-128"/>
                <a:ea typeface="Meiryo UI" panose="020B0604030504040204" pitchFamily="50" charset="-128"/>
              </a:rPr>
              <a:t>．報酬額の掲示義務等</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8" name="四角形: 角を丸くする 7">
            <a:extLst>
              <a:ext uri="{FF2B5EF4-FFF2-40B4-BE49-F238E27FC236}">
                <a16:creationId xmlns:a16="http://schemas.microsoft.com/office/drawing/2014/main" id="{2D466166-BB2F-4D1D-9383-3F5BB5486FBF}"/>
              </a:ext>
            </a:extLst>
          </p:cNvPr>
          <p:cNvSpPr/>
          <p:nvPr/>
        </p:nvSpPr>
        <p:spPr>
          <a:xfrm>
            <a:off x="251520" y="1584834"/>
            <a:ext cx="8640960" cy="108011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宅建業者は、その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事務所ごとに、公衆の見やすい場所</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に国土交通大臣が定めた報酬額を掲示しなければなりません。</a:t>
            </a:r>
          </a:p>
        </p:txBody>
      </p:sp>
      <p:sp>
        <p:nvSpPr>
          <p:cNvPr id="5" name="四角形: 角を丸くする 4">
            <a:extLst>
              <a:ext uri="{FF2B5EF4-FFF2-40B4-BE49-F238E27FC236}">
                <a16:creationId xmlns:a16="http://schemas.microsoft.com/office/drawing/2014/main" id="{5B513EE1-07A2-460A-9301-8DCE6F1A8462}"/>
              </a:ext>
            </a:extLst>
          </p:cNvPr>
          <p:cNvSpPr/>
          <p:nvPr/>
        </p:nvSpPr>
        <p:spPr>
          <a:xfrm>
            <a:off x="251520" y="2845487"/>
            <a:ext cx="5112568" cy="360784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報酬額の制限で確認した通り、宅建業者は、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不当に高額の報酬を要求してはなりません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不当に高額の報酬を要求した場合には、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年以下の懲役もしくは、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万円以下の罰金</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またはこれらが併科されます。不当な高額報酬を受領しなくても、要求をしただけで規制の対象となります。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また、宅建業者は、国土交通大臣の定める報酬額を超えて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報酬を受領できません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。これに違反すれば、</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万円以下の罰金</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となります。</a:t>
            </a:r>
          </a:p>
        </p:txBody>
      </p:sp>
      <p:pic>
        <p:nvPicPr>
          <p:cNvPr id="6" name="コンテンツ プレースホルダー 6">
            <a:extLst>
              <a:ext uri="{FF2B5EF4-FFF2-40B4-BE49-F238E27FC236}">
                <a16:creationId xmlns:a16="http://schemas.microsoft.com/office/drawing/2014/main" id="{C7EA9BA1-8E8B-475D-A52F-B36790421F5F}"/>
              </a:ext>
            </a:extLst>
          </p:cNvPr>
          <p:cNvPicPr>
            <a:picLocks noGrp="1" noChangeAspect="1"/>
          </p:cNvPicPr>
          <p:nvPr>
            <p:ph sz="quarter" idx="1"/>
          </p:nvPr>
        </p:nvPicPr>
        <p:blipFill rotWithShape="1">
          <a:blip r:embed="rId5"/>
          <a:srcRect l="5354" t="7117" r="5981" b="7133"/>
          <a:stretch/>
        </p:blipFill>
        <p:spPr>
          <a:xfrm>
            <a:off x="5484707" y="3515592"/>
            <a:ext cx="3522589" cy="2550840"/>
          </a:xfrm>
          <a:prstGeom prst="rect">
            <a:avLst/>
          </a:prstGeom>
        </p:spPr>
      </p:pic>
      <p:pic>
        <p:nvPicPr>
          <p:cNvPr id="7" name="オーディオ 6">
            <a:hlinkClick r:id="" action="ppaction://media"/>
            <a:extLst>
              <a:ext uri="{FF2B5EF4-FFF2-40B4-BE49-F238E27FC236}">
                <a16:creationId xmlns:a16="http://schemas.microsoft.com/office/drawing/2014/main" id="{3334E5F3-476A-4A57-927E-CFB31E86482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72682086"/>
      </p:ext>
    </p:extLst>
  </p:cSld>
  <p:clrMapOvr>
    <a:masterClrMapping/>
  </p:clrMapOvr>
  <mc:AlternateContent xmlns:mc="http://schemas.openxmlformats.org/markup-compatibility/2006" xmlns:p14="http://schemas.microsoft.com/office/powerpoint/2010/main">
    <mc:Choice Requires="p14">
      <p:transition spd="slow" p14:dur="2000" advTm="72778"/>
    </mc:Choice>
    <mc:Fallback xmlns="">
      <p:transition spd="slow" advTm="7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bldLst>
      <p:bldP spid="8"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5238" y="215479"/>
            <a:ext cx="7772400" cy="1143000"/>
          </a:xfrm>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２．売買・</a:t>
            </a:r>
            <a:r>
              <a:rPr lang="ja-JP" altLang="en-US" sz="3200" b="1">
                <a:solidFill>
                  <a:prstClr val="black"/>
                </a:solidFill>
                <a:latin typeface="Meiryo UI" panose="020B0604030504040204" pitchFamily="50" charset="-128"/>
                <a:ea typeface="Meiryo UI" panose="020B0604030504040204" pitchFamily="50" charset="-128"/>
              </a:rPr>
              <a:t>交換の媒介報酬</a:t>
            </a:r>
            <a:r>
              <a:rPr lang="ja-JP" altLang="en-US" sz="3200" b="1" dirty="0">
                <a:solidFill>
                  <a:prstClr val="black"/>
                </a:solidFill>
                <a:latin typeface="Meiryo UI" panose="020B0604030504040204" pitchFamily="50" charset="-128"/>
                <a:ea typeface="Meiryo UI" panose="020B0604030504040204" pitchFamily="50" charset="-128"/>
              </a:rPr>
              <a:t>の限度額</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73BF74F-ADAC-4014-B165-61D674A3450C}" type="slidenum">
              <a:rPr kumimoji="1" lang="ja-JP" altLang="en-US" smtClean="0"/>
              <a:t>3</a:t>
            </a:fld>
            <a:endParaRPr kumimoji="1" lang="ja-JP" altLang="en-US"/>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51520" y="1556792"/>
            <a:ext cx="8640960" cy="144016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媒介報酬の額は、</a:t>
            </a:r>
            <a:r>
              <a:rPr kumimoji="1" lang="ja-JP" altLang="en-US" sz="2000" b="1" dirty="0">
                <a:solidFill>
                  <a:srgbClr val="FF0000"/>
                </a:solidFill>
                <a:latin typeface="Meiryo UI" panose="020B0604030504040204" pitchFamily="50" charset="-128"/>
                <a:ea typeface="Meiryo UI" panose="020B0604030504040204" pitchFamily="50" charset="-128"/>
              </a:rPr>
              <a:t>売買代金額に決められた限度率を掛ける</a:t>
            </a:r>
            <a:r>
              <a:rPr kumimoji="1" lang="ja-JP" altLang="en-US" sz="2000" b="1" dirty="0">
                <a:solidFill>
                  <a:schemeClr val="tx1"/>
                </a:solidFill>
                <a:latin typeface="Meiryo UI" panose="020B0604030504040204" pitchFamily="50" charset="-128"/>
                <a:ea typeface="Meiryo UI" panose="020B0604030504040204" pitchFamily="50" charset="-128"/>
              </a:rPr>
              <a:t>ことで求められます。</a:t>
            </a:r>
          </a:p>
          <a:p>
            <a:r>
              <a:rPr kumimoji="1" lang="ja-JP" altLang="en-US" sz="2000" b="1" dirty="0">
                <a:solidFill>
                  <a:schemeClr val="tx1"/>
                </a:solidFill>
                <a:latin typeface="Meiryo UI" panose="020B0604030504040204" pitchFamily="50" charset="-128"/>
                <a:ea typeface="Meiryo UI" panose="020B0604030504040204" pitchFamily="50" charset="-128"/>
              </a:rPr>
              <a:t>国土交通省が定める売買・交換についての媒介報酬の限度額は、次の通りです。</a:t>
            </a:r>
          </a:p>
        </p:txBody>
      </p:sp>
      <p:grpSp>
        <p:nvGrpSpPr>
          <p:cNvPr id="3" name="グループ化 2">
            <a:extLst>
              <a:ext uri="{FF2B5EF4-FFF2-40B4-BE49-F238E27FC236}">
                <a16:creationId xmlns:a16="http://schemas.microsoft.com/office/drawing/2014/main" id="{F793D015-A4CB-43F7-875D-FC4E816A65E9}"/>
              </a:ext>
            </a:extLst>
          </p:cNvPr>
          <p:cNvGrpSpPr/>
          <p:nvPr/>
        </p:nvGrpSpPr>
        <p:grpSpPr>
          <a:xfrm>
            <a:off x="755576" y="3429000"/>
            <a:ext cx="7416824" cy="470049"/>
            <a:chOff x="755576" y="3429000"/>
            <a:chExt cx="7416824" cy="470049"/>
          </a:xfrm>
        </p:grpSpPr>
        <p:sp>
          <p:nvSpPr>
            <p:cNvPr id="6" name="四角形: 角を丸くする 5">
              <a:extLst>
                <a:ext uri="{FF2B5EF4-FFF2-40B4-BE49-F238E27FC236}">
                  <a16:creationId xmlns:a16="http://schemas.microsoft.com/office/drawing/2014/main" id="{F4F7F3FA-3F76-4AA1-9E76-00266B052E77}"/>
                </a:ext>
              </a:extLst>
            </p:cNvPr>
            <p:cNvSpPr/>
            <p:nvPr/>
          </p:nvSpPr>
          <p:spPr>
            <a:xfrm>
              <a:off x="755576" y="3441849"/>
              <a:ext cx="3600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売買価格</a:t>
              </a:r>
            </a:p>
          </p:txBody>
        </p:sp>
        <p:sp>
          <p:nvSpPr>
            <p:cNvPr id="12" name="四角形: 角を丸くする 11">
              <a:extLst>
                <a:ext uri="{FF2B5EF4-FFF2-40B4-BE49-F238E27FC236}">
                  <a16:creationId xmlns:a16="http://schemas.microsoft.com/office/drawing/2014/main" id="{95A24547-8A00-4264-A237-D52A66158C20}"/>
                </a:ext>
              </a:extLst>
            </p:cNvPr>
            <p:cNvSpPr/>
            <p:nvPr/>
          </p:nvSpPr>
          <p:spPr>
            <a:xfrm>
              <a:off x="4572000" y="3429000"/>
              <a:ext cx="3600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報酬の限度額</a:t>
              </a:r>
            </a:p>
          </p:txBody>
        </p:sp>
      </p:grpSp>
      <p:grpSp>
        <p:nvGrpSpPr>
          <p:cNvPr id="5" name="グループ化 4">
            <a:extLst>
              <a:ext uri="{FF2B5EF4-FFF2-40B4-BE49-F238E27FC236}">
                <a16:creationId xmlns:a16="http://schemas.microsoft.com/office/drawing/2014/main" id="{0ACEAB38-426C-4A60-93C8-CEB80097622B}"/>
              </a:ext>
            </a:extLst>
          </p:cNvPr>
          <p:cNvGrpSpPr/>
          <p:nvPr/>
        </p:nvGrpSpPr>
        <p:grpSpPr>
          <a:xfrm>
            <a:off x="755576" y="4159919"/>
            <a:ext cx="7416824" cy="471438"/>
            <a:chOff x="755576" y="4159919"/>
            <a:chExt cx="7416824" cy="471438"/>
          </a:xfrm>
        </p:grpSpPr>
        <p:sp>
          <p:nvSpPr>
            <p:cNvPr id="9" name="四角形: 角を丸くする 8">
              <a:extLst>
                <a:ext uri="{FF2B5EF4-FFF2-40B4-BE49-F238E27FC236}">
                  <a16:creationId xmlns:a16="http://schemas.microsoft.com/office/drawing/2014/main" id="{11C0510E-19D0-4FCB-9BD6-697100F5E325}"/>
                </a:ext>
              </a:extLst>
            </p:cNvPr>
            <p:cNvSpPr/>
            <p:nvPr/>
          </p:nvSpPr>
          <p:spPr>
            <a:xfrm>
              <a:off x="755576" y="4174157"/>
              <a:ext cx="3600400" cy="457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latin typeface="Meiryo UI" panose="020B0604030504040204" pitchFamily="50" charset="-128"/>
                  <a:ea typeface="Meiryo UI" panose="020B0604030504040204" pitchFamily="50" charset="-128"/>
                </a:rPr>
                <a:t>200</a:t>
              </a:r>
              <a:r>
                <a:rPr kumimoji="1" lang="ja-JP" altLang="en-US" sz="2000" b="1" dirty="0">
                  <a:solidFill>
                    <a:schemeClr val="tx1"/>
                  </a:solidFill>
                  <a:latin typeface="Meiryo UI" panose="020B0604030504040204" pitchFamily="50" charset="-128"/>
                  <a:ea typeface="Meiryo UI" panose="020B0604030504040204" pitchFamily="50" charset="-128"/>
                </a:rPr>
                <a:t>万円以下</a:t>
              </a:r>
            </a:p>
          </p:txBody>
        </p:sp>
        <p:sp>
          <p:nvSpPr>
            <p:cNvPr id="13" name="四角形: 角を丸くする 12">
              <a:extLst>
                <a:ext uri="{FF2B5EF4-FFF2-40B4-BE49-F238E27FC236}">
                  <a16:creationId xmlns:a16="http://schemas.microsoft.com/office/drawing/2014/main" id="{6CADC804-7985-4321-A8B6-0AD7F0B5D48D}"/>
                </a:ext>
              </a:extLst>
            </p:cNvPr>
            <p:cNvSpPr/>
            <p:nvPr/>
          </p:nvSpPr>
          <p:spPr>
            <a:xfrm>
              <a:off x="4572000" y="4159919"/>
              <a:ext cx="3600400" cy="457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FF0000"/>
                  </a:solidFill>
                  <a:latin typeface="Meiryo UI" panose="020B0604030504040204" pitchFamily="50" charset="-128"/>
                  <a:ea typeface="Meiryo UI" panose="020B0604030504040204" pitchFamily="50" charset="-128"/>
                </a:rPr>
                <a:t>5</a:t>
              </a:r>
              <a:r>
                <a:rPr kumimoji="1" lang="ja-JP" altLang="en-US" sz="2000" b="1" dirty="0">
                  <a:solidFill>
                    <a:srgbClr val="FF0000"/>
                  </a:solidFill>
                  <a:latin typeface="Meiryo UI" panose="020B0604030504040204" pitchFamily="50" charset="-128"/>
                  <a:ea typeface="Meiryo UI" panose="020B0604030504040204" pitchFamily="50" charset="-128"/>
                </a:rPr>
                <a:t>％</a:t>
              </a:r>
              <a:r>
                <a:rPr kumimoji="1" lang="ja-JP" altLang="en-US" sz="2000" b="1" dirty="0">
                  <a:solidFill>
                    <a:schemeClr val="tx1"/>
                  </a:solidFill>
                  <a:latin typeface="Meiryo UI" panose="020B0604030504040204" pitchFamily="50" charset="-128"/>
                  <a:ea typeface="Meiryo UI" panose="020B0604030504040204" pitchFamily="50" charset="-128"/>
                </a:rPr>
                <a:t>（総額表示</a:t>
              </a:r>
              <a:r>
                <a:rPr kumimoji="1" lang="en-US" altLang="ja-JP" sz="2000" b="1" dirty="0">
                  <a:solidFill>
                    <a:schemeClr val="tx1"/>
                  </a:solidFill>
                  <a:latin typeface="Meiryo UI" panose="020B0604030504040204" pitchFamily="50" charset="-128"/>
                  <a:ea typeface="Meiryo UI" panose="020B0604030504040204" pitchFamily="50" charset="-128"/>
                </a:rPr>
                <a:t>5.5</a:t>
              </a:r>
              <a:r>
                <a:rPr kumimoji="1" lang="ja-JP" altLang="en-US" sz="2000" b="1" dirty="0">
                  <a:solidFill>
                    <a:schemeClr val="tx1"/>
                  </a:solidFill>
                  <a:latin typeface="Meiryo UI" panose="020B0604030504040204" pitchFamily="50" charset="-128"/>
                  <a:ea typeface="Meiryo UI" panose="020B0604030504040204" pitchFamily="50" charset="-128"/>
                </a:rPr>
                <a:t>％）</a:t>
              </a:r>
            </a:p>
          </p:txBody>
        </p:sp>
      </p:grpSp>
      <p:grpSp>
        <p:nvGrpSpPr>
          <p:cNvPr id="8" name="グループ化 7">
            <a:extLst>
              <a:ext uri="{FF2B5EF4-FFF2-40B4-BE49-F238E27FC236}">
                <a16:creationId xmlns:a16="http://schemas.microsoft.com/office/drawing/2014/main" id="{7C0FD82A-7715-444C-8204-05E05E2C1804}"/>
              </a:ext>
            </a:extLst>
          </p:cNvPr>
          <p:cNvGrpSpPr/>
          <p:nvPr/>
        </p:nvGrpSpPr>
        <p:grpSpPr>
          <a:xfrm>
            <a:off x="755576" y="4859139"/>
            <a:ext cx="7416824" cy="484931"/>
            <a:chOff x="755576" y="4859139"/>
            <a:chExt cx="7416824" cy="484931"/>
          </a:xfrm>
        </p:grpSpPr>
        <p:sp>
          <p:nvSpPr>
            <p:cNvPr id="10" name="四角形: 角を丸くする 9">
              <a:extLst>
                <a:ext uri="{FF2B5EF4-FFF2-40B4-BE49-F238E27FC236}">
                  <a16:creationId xmlns:a16="http://schemas.microsoft.com/office/drawing/2014/main" id="{7C4E3225-80F4-410F-8ACB-1E6C8A16054A}"/>
                </a:ext>
              </a:extLst>
            </p:cNvPr>
            <p:cNvSpPr/>
            <p:nvPr/>
          </p:nvSpPr>
          <p:spPr>
            <a:xfrm>
              <a:off x="755576" y="4859139"/>
              <a:ext cx="3600400" cy="457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latin typeface="Meiryo UI" panose="020B0604030504040204" pitchFamily="50" charset="-128"/>
                  <a:ea typeface="Meiryo UI" panose="020B0604030504040204" pitchFamily="50" charset="-128"/>
                </a:rPr>
                <a:t>200</a:t>
              </a:r>
              <a:r>
                <a:rPr kumimoji="1" lang="ja-JP" altLang="en-US" sz="2000" b="1" dirty="0">
                  <a:solidFill>
                    <a:schemeClr val="tx1"/>
                  </a:solidFill>
                  <a:latin typeface="Meiryo UI" panose="020B0604030504040204" pitchFamily="50" charset="-128"/>
                  <a:ea typeface="Meiryo UI" panose="020B0604030504040204" pitchFamily="50" charset="-128"/>
                </a:rPr>
                <a:t>万円超～</a:t>
              </a:r>
              <a:r>
                <a:rPr kumimoji="1" lang="en-US" altLang="ja-JP" sz="2000" b="1" dirty="0">
                  <a:solidFill>
                    <a:schemeClr val="tx1"/>
                  </a:solidFill>
                  <a:latin typeface="Meiryo UI" panose="020B0604030504040204" pitchFamily="50" charset="-128"/>
                  <a:ea typeface="Meiryo UI" panose="020B0604030504040204" pitchFamily="50" charset="-128"/>
                </a:rPr>
                <a:t>400</a:t>
              </a:r>
              <a:r>
                <a:rPr kumimoji="1" lang="ja-JP" altLang="en-US" sz="2000" b="1" dirty="0">
                  <a:solidFill>
                    <a:schemeClr val="tx1"/>
                  </a:solidFill>
                  <a:latin typeface="Meiryo UI" panose="020B0604030504040204" pitchFamily="50" charset="-128"/>
                  <a:ea typeface="Meiryo UI" panose="020B0604030504040204" pitchFamily="50" charset="-128"/>
                </a:rPr>
                <a:t>万円以下</a:t>
              </a:r>
            </a:p>
          </p:txBody>
        </p:sp>
        <p:sp>
          <p:nvSpPr>
            <p:cNvPr id="14" name="四角形: 角を丸くする 13">
              <a:extLst>
                <a:ext uri="{FF2B5EF4-FFF2-40B4-BE49-F238E27FC236}">
                  <a16:creationId xmlns:a16="http://schemas.microsoft.com/office/drawing/2014/main" id="{F11F5682-F375-4C2B-B5ED-46A20F111419}"/>
                </a:ext>
              </a:extLst>
            </p:cNvPr>
            <p:cNvSpPr/>
            <p:nvPr/>
          </p:nvSpPr>
          <p:spPr>
            <a:xfrm>
              <a:off x="4572000" y="4886870"/>
              <a:ext cx="3600400" cy="457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FF0000"/>
                  </a:solidFill>
                  <a:latin typeface="Meiryo UI" panose="020B0604030504040204" pitchFamily="50" charset="-128"/>
                  <a:ea typeface="Meiryo UI" panose="020B0604030504040204" pitchFamily="50" charset="-128"/>
                </a:rPr>
                <a:t>4</a:t>
              </a:r>
              <a:r>
                <a:rPr kumimoji="1" lang="zh-TW" altLang="en-US" sz="2000" b="1" dirty="0">
                  <a:solidFill>
                    <a:srgbClr val="FF0000"/>
                  </a:solidFill>
                  <a:latin typeface="Meiryo UI" panose="020B0604030504040204" pitchFamily="50" charset="-128"/>
                  <a:ea typeface="Meiryo UI" panose="020B0604030504040204" pitchFamily="50" charset="-128"/>
                </a:rPr>
                <a:t>％</a:t>
              </a:r>
              <a:r>
                <a:rPr kumimoji="1" lang="zh-TW" altLang="en-US" sz="2000" b="1" dirty="0">
                  <a:solidFill>
                    <a:schemeClr val="tx1"/>
                  </a:solidFill>
                  <a:latin typeface="Meiryo UI" panose="020B0604030504040204" pitchFamily="50" charset="-128"/>
                  <a:ea typeface="Meiryo UI" panose="020B0604030504040204" pitchFamily="50" charset="-128"/>
                </a:rPr>
                <a:t>（総額表示</a:t>
              </a:r>
              <a:r>
                <a:rPr kumimoji="1" lang="en-US" altLang="ja-JP" sz="2000" b="1" dirty="0">
                  <a:solidFill>
                    <a:schemeClr val="tx1"/>
                  </a:solidFill>
                  <a:latin typeface="Meiryo UI" panose="020B0604030504040204" pitchFamily="50" charset="-128"/>
                  <a:ea typeface="Meiryo UI" panose="020B0604030504040204" pitchFamily="50" charset="-128"/>
                </a:rPr>
                <a:t>4.4</a:t>
              </a:r>
              <a:r>
                <a:rPr kumimoji="1" lang="zh-TW" altLang="en-US" sz="2000" b="1" dirty="0">
                  <a:solidFill>
                    <a:schemeClr val="tx1"/>
                  </a:solidFill>
                  <a:latin typeface="Meiryo UI" panose="020B0604030504040204" pitchFamily="50" charset="-128"/>
                  <a:ea typeface="Meiryo UI" panose="020B0604030504040204" pitchFamily="50" charset="-128"/>
                </a:rPr>
                <a:t>％）</a:t>
              </a:r>
            </a:p>
          </p:txBody>
        </p:sp>
      </p:grpSp>
      <p:grpSp>
        <p:nvGrpSpPr>
          <p:cNvPr id="16" name="グループ化 15">
            <a:extLst>
              <a:ext uri="{FF2B5EF4-FFF2-40B4-BE49-F238E27FC236}">
                <a16:creationId xmlns:a16="http://schemas.microsoft.com/office/drawing/2014/main" id="{2A76313C-B9F9-4D63-8699-1FB790ED3AAF}"/>
              </a:ext>
            </a:extLst>
          </p:cNvPr>
          <p:cNvGrpSpPr/>
          <p:nvPr/>
        </p:nvGrpSpPr>
        <p:grpSpPr>
          <a:xfrm>
            <a:off x="737320" y="5612654"/>
            <a:ext cx="7453361" cy="458367"/>
            <a:chOff x="737320" y="5612654"/>
            <a:chExt cx="7453361" cy="458367"/>
          </a:xfrm>
        </p:grpSpPr>
        <p:sp>
          <p:nvSpPr>
            <p:cNvPr id="11" name="四角形: 角を丸くする 10">
              <a:extLst>
                <a:ext uri="{FF2B5EF4-FFF2-40B4-BE49-F238E27FC236}">
                  <a16:creationId xmlns:a16="http://schemas.microsoft.com/office/drawing/2014/main" id="{EC42E3A0-E75E-4FF4-BF5F-D14B4FE48340}"/>
                </a:ext>
              </a:extLst>
            </p:cNvPr>
            <p:cNvSpPr/>
            <p:nvPr/>
          </p:nvSpPr>
          <p:spPr>
            <a:xfrm>
              <a:off x="737320" y="5612654"/>
              <a:ext cx="3600400" cy="457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latin typeface="Meiryo UI" panose="020B0604030504040204" pitchFamily="50" charset="-128"/>
                  <a:ea typeface="Meiryo UI" panose="020B0604030504040204" pitchFamily="50" charset="-128"/>
                </a:rPr>
                <a:t>400</a:t>
              </a:r>
              <a:r>
                <a:rPr kumimoji="1" lang="ja-JP" altLang="en-US" sz="2000" b="1" dirty="0">
                  <a:solidFill>
                    <a:schemeClr val="tx1"/>
                  </a:solidFill>
                  <a:latin typeface="Meiryo UI" panose="020B0604030504040204" pitchFamily="50" charset="-128"/>
                  <a:ea typeface="Meiryo UI" panose="020B0604030504040204" pitchFamily="50" charset="-128"/>
                </a:rPr>
                <a:t>万円超</a:t>
              </a:r>
            </a:p>
          </p:txBody>
        </p:sp>
        <p:sp>
          <p:nvSpPr>
            <p:cNvPr id="15" name="四角形: 角を丸くする 14">
              <a:extLst>
                <a:ext uri="{FF2B5EF4-FFF2-40B4-BE49-F238E27FC236}">
                  <a16:creationId xmlns:a16="http://schemas.microsoft.com/office/drawing/2014/main" id="{316C54C1-2729-4F32-A180-C0AF27CD4111}"/>
                </a:ext>
              </a:extLst>
            </p:cNvPr>
            <p:cNvSpPr/>
            <p:nvPr/>
          </p:nvSpPr>
          <p:spPr>
            <a:xfrm>
              <a:off x="4590281" y="5613821"/>
              <a:ext cx="3600400" cy="457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FF0000"/>
                  </a:solidFill>
                  <a:latin typeface="Meiryo UI" panose="020B0604030504040204" pitchFamily="50" charset="-128"/>
                  <a:ea typeface="Meiryo UI" panose="020B0604030504040204" pitchFamily="50" charset="-128"/>
                </a:rPr>
                <a:t>3</a:t>
              </a:r>
              <a:r>
                <a:rPr kumimoji="1" lang="zh-TW" altLang="en-US" sz="2000" b="1" dirty="0">
                  <a:solidFill>
                    <a:srgbClr val="FF0000"/>
                  </a:solidFill>
                  <a:latin typeface="Meiryo UI" panose="020B0604030504040204" pitchFamily="50" charset="-128"/>
                  <a:ea typeface="Meiryo UI" panose="020B0604030504040204" pitchFamily="50" charset="-128"/>
                </a:rPr>
                <a:t>％</a:t>
              </a:r>
              <a:r>
                <a:rPr kumimoji="1" lang="zh-TW" altLang="en-US" sz="2000" b="1" dirty="0">
                  <a:solidFill>
                    <a:schemeClr val="tx1"/>
                  </a:solidFill>
                  <a:latin typeface="Meiryo UI" panose="020B0604030504040204" pitchFamily="50" charset="-128"/>
                  <a:ea typeface="Meiryo UI" panose="020B0604030504040204" pitchFamily="50" charset="-128"/>
                </a:rPr>
                <a:t>（総額表示</a:t>
              </a:r>
              <a:r>
                <a:rPr kumimoji="1" lang="en-US" altLang="ja-JP" sz="2000" b="1" dirty="0">
                  <a:solidFill>
                    <a:schemeClr val="tx1"/>
                  </a:solidFill>
                  <a:latin typeface="Meiryo UI" panose="020B0604030504040204" pitchFamily="50" charset="-128"/>
                  <a:ea typeface="Meiryo UI" panose="020B0604030504040204" pitchFamily="50" charset="-128"/>
                </a:rPr>
                <a:t>3.3</a:t>
              </a:r>
              <a:r>
                <a:rPr kumimoji="1" lang="zh-TW" altLang="en-US" sz="2000" b="1" dirty="0">
                  <a:solidFill>
                    <a:schemeClr val="tx1"/>
                  </a:solidFill>
                  <a:latin typeface="Meiryo UI" panose="020B0604030504040204" pitchFamily="50" charset="-128"/>
                  <a:ea typeface="Meiryo UI" panose="020B0604030504040204" pitchFamily="50" charset="-128"/>
                </a:rPr>
                <a:t>％）</a:t>
              </a:r>
            </a:p>
          </p:txBody>
        </p:sp>
      </p:grpSp>
      <p:pic>
        <p:nvPicPr>
          <p:cNvPr id="18" name="オーディオ 17">
            <a:hlinkClick r:id="" action="ppaction://media"/>
            <a:extLst>
              <a:ext uri="{FF2B5EF4-FFF2-40B4-BE49-F238E27FC236}">
                <a16:creationId xmlns:a16="http://schemas.microsoft.com/office/drawing/2014/main" id="{3A7202A0-C9E8-42DF-86EB-96DA8EBC5D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83966360"/>
      </p:ext>
    </p:extLst>
  </p:cSld>
  <p:clrMapOvr>
    <a:masterClrMapping/>
  </p:clrMapOvr>
  <mc:AlternateContent xmlns:mc="http://schemas.openxmlformats.org/markup-compatibility/2006" xmlns:p14="http://schemas.microsoft.com/office/powerpoint/2010/main">
    <mc:Choice Requires="p14">
      <p:transition spd="slow" p14:dur="2000" advTm="67877"/>
    </mc:Choice>
    <mc:Fallback xmlns="">
      <p:transition spd="slow" advTm="6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8"/>
                </p:tgtEl>
              </p:cMediaNode>
            </p:audio>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7544" y="708972"/>
            <a:ext cx="8476456" cy="585859"/>
          </a:xfrm>
        </p:spPr>
        <p:txBody>
          <a:bodyPr>
            <a:normAutofit fontScale="90000"/>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３．売買の媒介報酬の算定方法</a:t>
            </a:r>
            <a:r>
              <a:rPr lang="en-US" altLang="ja-JP" sz="3200" b="1" dirty="0">
                <a:solidFill>
                  <a:prstClr val="black"/>
                </a:solidFill>
                <a:latin typeface="Meiryo UI" panose="020B0604030504040204" pitchFamily="50" charset="-128"/>
                <a:ea typeface="Meiryo UI" panose="020B0604030504040204" pitchFamily="50" charset="-128"/>
              </a:rPr>
              <a:t>【</a:t>
            </a:r>
            <a:r>
              <a:rPr lang="ja-JP" altLang="en-US" sz="3200" b="1" dirty="0">
                <a:solidFill>
                  <a:prstClr val="black"/>
                </a:solidFill>
                <a:latin typeface="Meiryo UI" panose="020B0604030504040204" pitchFamily="50" charset="-128"/>
                <a:ea typeface="Meiryo UI" panose="020B0604030504040204" pitchFamily="50" charset="-128"/>
              </a:rPr>
              <a:t>計算例</a:t>
            </a:r>
            <a:r>
              <a:rPr lang="en-US" altLang="ja-JP" sz="3200" b="1" dirty="0">
                <a:solidFill>
                  <a:prstClr val="black"/>
                </a:solidFill>
                <a:latin typeface="Meiryo UI" panose="020B0604030504040204" pitchFamily="50" charset="-128"/>
                <a:ea typeface="Meiryo UI" panose="020B0604030504040204" pitchFamily="50" charset="-128"/>
              </a:rPr>
              <a:t>1】</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51520" y="1302155"/>
            <a:ext cx="8640960" cy="86409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甲宅建業者が、売主Ａと買主Ｂとの間での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不動産の売買契約の媒介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をしたとき、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売買代金が</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の場合の報酬の限度額はいくらでしょうか？</a:t>
            </a:r>
          </a:p>
        </p:txBody>
      </p:sp>
      <p:grpSp>
        <p:nvGrpSpPr>
          <p:cNvPr id="3" name="グループ化 2">
            <a:extLst>
              <a:ext uri="{FF2B5EF4-FFF2-40B4-BE49-F238E27FC236}">
                <a16:creationId xmlns:a16="http://schemas.microsoft.com/office/drawing/2014/main" id="{C5ED6207-8268-4561-841E-A437F8651382}"/>
              </a:ext>
            </a:extLst>
          </p:cNvPr>
          <p:cNvGrpSpPr/>
          <p:nvPr/>
        </p:nvGrpSpPr>
        <p:grpSpPr>
          <a:xfrm>
            <a:off x="303836" y="2926654"/>
            <a:ext cx="4109831" cy="2973838"/>
            <a:chOff x="303836" y="2926654"/>
            <a:chExt cx="4109831" cy="2973838"/>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0839" y="3356421"/>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7768" y="3454395"/>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0077" y="4597097"/>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154973" y="3911595"/>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p:nvPr/>
          </p:nvCxnSpPr>
          <p:spPr>
            <a:xfrm>
              <a:off x="1393694" y="4313680"/>
              <a:ext cx="586383" cy="86409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3024927" y="4313680"/>
              <a:ext cx="560041" cy="912094"/>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9" name="グラフィックス 18" descr="郊外の光景 単色塗りつぶし">
              <a:extLst>
                <a:ext uri="{FF2B5EF4-FFF2-40B4-BE49-F238E27FC236}">
                  <a16:creationId xmlns:a16="http://schemas.microsoft.com/office/drawing/2014/main" id="{B997FBD4-1555-49DF-8B4E-237DFD97BD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2140" y="2926654"/>
              <a:ext cx="914400" cy="914400"/>
            </a:xfrm>
            <a:prstGeom prst="rect">
              <a:avLst/>
            </a:prstGeom>
          </p:spPr>
        </p:pic>
        <p:sp>
          <p:nvSpPr>
            <p:cNvPr id="20" name="テキスト ボックス 19">
              <a:extLst>
                <a:ext uri="{FF2B5EF4-FFF2-40B4-BE49-F238E27FC236}">
                  <a16:creationId xmlns:a16="http://schemas.microsoft.com/office/drawing/2014/main" id="{D4B8F4CF-9D39-4095-A153-3CDCD7F53F04}"/>
                </a:ext>
              </a:extLst>
            </p:cNvPr>
            <p:cNvSpPr txBox="1"/>
            <p:nvPr/>
          </p:nvSpPr>
          <p:spPr>
            <a:xfrm>
              <a:off x="303836" y="3934179"/>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282659" y="3170842"/>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648119" y="5500382"/>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888960" y="2948970"/>
              <a:ext cx="16441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売買代金</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3408486" y="4597097"/>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395413" y="4597097"/>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grpSp>
      <p:sp>
        <p:nvSpPr>
          <p:cNvPr id="18" name="四角形: 角を丸くする 17">
            <a:extLst>
              <a:ext uri="{FF2B5EF4-FFF2-40B4-BE49-F238E27FC236}">
                <a16:creationId xmlns:a16="http://schemas.microsoft.com/office/drawing/2014/main" id="{607E951C-9DA7-45BC-A759-1D8EE371F62B}"/>
              </a:ext>
            </a:extLst>
          </p:cNvPr>
          <p:cNvSpPr/>
          <p:nvPr/>
        </p:nvSpPr>
        <p:spPr>
          <a:xfrm>
            <a:off x="4347796" y="2204864"/>
            <a:ext cx="4492367" cy="44626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２つに区分して</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計算します。（</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万円＋消費税</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甲宅建業者が媒介の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依頼者の一方</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から受け取ることができる報酬の限度額は、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15</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4,000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です。甲が、ＡＢ双方から依頼を受けている場合には、ＡＢ双方からそれぞれ</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円以内で報酬を受け取ることができ、合計で</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8,000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の範囲内で報酬を受け取れます。</a:t>
            </a:r>
          </a:p>
        </p:txBody>
      </p:sp>
      <p:pic>
        <p:nvPicPr>
          <p:cNvPr id="8" name="オーディオ 7">
            <a:hlinkClick r:id="" action="ppaction://media"/>
            <a:extLst>
              <a:ext uri="{FF2B5EF4-FFF2-40B4-BE49-F238E27FC236}">
                <a16:creationId xmlns:a16="http://schemas.microsoft.com/office/drawing/2014/main" id="{A16D0640-7497-40F5-A823-FA2C89EFF8A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64307765"/>
      </p:ext>
    </p:extLst>
  </p:cSld>
  <p:clrMapOvr>
    <a:masterClrMapping/>
  </p:clrMapOvr>
  <mc:AlternateContent xmlns:mc="http://schemas.openxmlformats.org/markup-compatibility/2006" xmlns:p14="http://schemas.microsoft.com/office/powerpoint/2010/main">
    <mc:Choice Requires="p14">
      <p:transition spd="slow" p14:dur="2000" advTm="101548"/>
    </mc:Choice>
    <mc:Fallback xmlns="">
      <p:transition spd="slow" advTm="10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P spid="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7544" y="708972"/>
            <a:ext cx="8476456" cy="585859"/>
          </a:xfrm>
        </p:spPr>
        <p:txBody>
          <a:bodyPr>
            <a:normAutofit fontScale="90000"/>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４．売買の媒介報酬の算定方法</a:t>
            </a:r>
            <a:r>
              <a:rPr lang="en-US" altLang="ja-JP" sz="3200" b="1" dirty="0">
                <a:solidFill>
                  <a:prstClr val="black"/>
                </a:solidFill>
                <a:latin typeface="Meiryo UI" panose="020B0604030504040204" pitchFamily="50" charset="-128"/>
                <a:ea typeface="Meiryo UI" panose="020B0604030504040204" pitchFamily="50" charset="-128"/>
              </a:rPr>
              <a:t>【</a:t>
            </a:r>
            <a:r>
              <a:rPr lang="ja-JP" altLang="en-US" sz="3200" b="1" dirty="0">
                <a:solidFill>
                  <a:prstClr val="black"/>
                </a:solidFill>
                <a:latin typeface="Meiryo UI" panose="020B0604030504040204" pitchFamily="50" charset="-128"/>
                <a:ea typeface="Meiryo UI" panose="020B0604030504040204" pitchFamily="50" charset="-128"/>
              </a:rPr>
              <a:t>計算例２</a:t>
            </a:r>
            <a:r>
              <a:rPr lang="en-US" altLang="ja-JP" sz="3200" b="1" dirty="0">
                <a:solidFill>
                  <a:prstClr val="black"/>
                </a:solidFill>
                <a:latin typeface="Meiryo UI" panose="020B0604030504040204" pitchFamily="50" charset="-128"/>
                <a:ea typeface="Meiryo UI" panose="020B0604030504040204" pitchFamily="50" charset="-128"/>
              </a:rPr>
              <a:t>】</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67544" y="1294830"/>
            <a:ext cx="8640960" cy="81379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甲宅建業者が、売買代金が</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の不動産の売買契約の媒介報酬の限度額はいくらでしょうか？</a:t>
            </a:r>
          </a:p>
        </p:txBody>
      </p:sp>
      <p:grpSp>
        <p:nvGrpSpPr>
          <p:cNvPr id="3" name="グループ化 2">
            <a:extLst>
              <a:ext uri="{FF2B5EF4-FFF2-40B4-BE49-F238E27FC236}">
                <a16:creationId xmlns:a16="http://schemas.microsoft.com/office/drawing/2014/main" id="{C7F91312-1DD0-4842-87B7-8CE4D95B9420}"/>
              </a:ext>
            </a:extLst>
          </p:cNvPr>
          <p:cNvGrpSpPr/>
          <p:nvPr/>
        </p:nvGrpSpPr>
        <p:grpSpPr>
          <a:xfrm>
            <a:off x="303836" y="2926654"/>
            <a:ext cx="4109831" cy="2973838"/>
            <a:chOff x="303836" y="2926654"/>
            <a:chExt cx="4109831" cy="2973838"/>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0839" y="3356421"/>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7768" y="3454395"/>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0077" y="4597097"/>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154973" y="3911595"/>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p:nvPr/>
          </p:nvCxnSpPr>
          <p:spPr>
            <a:xfrm>
              <a:off x="1393694" y="4313680"/>
              <a:ext cx="586383" cy="86409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3024927" y="4313680"/>
              <a:ext cx="560041" cy="912094"/>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9" name="グラフィックス 18" descr="郊外の光景 単色塗りつぶし">
              <a:extLst>
                <a:ext uri="{FF2B5EF4-FFF2-40B4-BE49-F238E27FC236}">
                  <a16:creationId xmlns:a16="http://schemas.microsoft.com/office/drawing/2014/main" id="{B997FBD4-1555-49DF-8B4E-237DFD97BD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2140" y="2926654"/>
              <a:ext cx="914400" cy="914400"/>
            </a:xfrm>
            <a:prstGeom prst="rect">
              <a:avLst/>
            </a:prstGeom>
          </p:spPr>
        </p:pic>
        <p:sp>
          <p:nvSpPr>
            <p:cNvPr id="20" name="テキスト ボックス 19">
              <a:extLst>
                <a:ext uri="{FF2B5EF4-FFF2-40B4-BE49-F238E27FC236}">
                  <a16:creationId xmlns:a16="http://schemas.microsoft.com/office/drawing/2014/main" id="{D4B8F4CF-9D39-4095-A153-3CDCD7F53F04}"/>
                </a:ext>
              </a:extLst>
            </p:cNvPr>
            <p:cNvSpPr txBox="1"/>
            <p:nvPr/>
          </p:nvSpPr>
          <p:spPr>
            <a:xfrm>
              <a:off x="303836" y="3934179"/>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282659" y="3170842"/>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648119" y="5500382"/>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888960" y="2948970"/>
              <a:ext cx="16441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売買代金</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3408486" y="4597097"/>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395413" y="4597097"/>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grpSp>
      <p:sp>
        <p:nvSpPr>
          <p:cNvPr id="18" name="四角形: 角を丸くする 17">
            <a:extLst>
              <a:ext uri="{FF2B5EF4-FFF2-40B4-BE49-F238E27FC236}">
                <a16:creationId xmlns:a16="http://schemas.microsoft.com/office/drawing/2014/main" id="{607E951C-9DA7-45BC-A759-1D8EE371F62B}"/>
              </a:ext>
            </a:extLst>
          </p:cNvPr>
          <p:cNvSpPr/>
          <p:nvPr/>
        </p:nvSpPr>
        <p:spPr>
          <a:xfrm>
            <a:off x="4347796" y="2204864"/>
            <a:ext cx="4492367" cy="44626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a:t>
            </a:r>
            <a:r>
              <a:rPr lang="ja-JP" altLang="en-US" sz="2000" b="1" dirty="0">
                <a:solidFill>
                  <a:srgbClr val="FF0000"/>
                </a:solidFill>
                <a:latin typeface="Meiryo UI" panose="020B0604030504040204" pitchFamily="50" charset="-128"/>
                <a:ea typeface="Meiryo UI" panose="020B0604030504040204" pitchFamily="50" charset="-128"/>
              </a:rPr>
              <a:t>３つに区分して</a:t>
            </a:r>
            <a:r>
              <a:rPr lang="ja-JP" altLang="en-US" sz="2000" b="1" dirty="0">
                <a:solidFill>
                  <a:schemeClr val="tx1"/>
                </a:solidFill>
                <a:latin typeface="Meiryo UI" panose="020B0604030504040204" pitchFamily="50" charset="-128"/>
                <a:ea typeface="Meiryo UI" panose="020B0604030504040204" pitchFamily="50" charset="-128"/>
              </a:rPr>
              <a:t>計算します。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万円＋消費税</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39</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甲宅建業者が媒介の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依頼者の一方</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から受け取ることができる報酬の限度額は、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39</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甲が、</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ＡＢ双方から依頼を受けている場合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には、ＡＢ双方からそれぞれ</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39</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で報酬を受け取ることができ、合計で</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79</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の範囲内で報酬を受け取れます。</a:t>
            </a:r>
          </a:p>
        </p:txBody>
      </p:sp>
      <p:pic>
        <p:nvPicPr>
          <p:cNvPr id="13" name="オーディオ 12">
            <a:hlinkClick r:id="" action="ppaction://media"/>
            <a:extLst>
              <a:ext uri="{FF2B5EF4-FFF2-40B4-BE49-F238E27FC236}">
                <a16:creationId xmlns:a16="http://schemas.microsoft.com/office/drawing/2014/main" id="{4916C8A3-5FF2-454C-9E53-767189B095A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4608793"/>
      </p:ext>
    </p:extLst>
  </p:cSld>
  <p:clrMapOvr>
    <a:masterClrMapping/>
  </p:clrMapOvr>
  <mc:AlternateContent xmlns:mc="http://schemas.openxmlformats.org/markup-compatibility/2006" xmlns:p14="http://schemas.microsoft.com/office/powerpoint/2010/main">
    <mc:Choice Requires="p14">
      <p:transition spd="slow" p14:dur="2000" advTm="98183"/>
    </mc:Choice>
    <mc:Fallback xmlns="">
      <p:transition spd="slow" advTm="9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3"/>
                </p:tgtEl>
              </p:cMediaNode>
            </p:audio>
          </p:childTnLst>
        </p:cTn>
      </p:par>
    </p:tnLst>
    <p:bldLst>
      <p:bldP spid="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3836" y="266757"/>
            <a:ext cx="8604668" cy="1143000"/>
          </a:xfrm>
        </p:spPr>
        <p:txBody>
          <a:bodyPr>
            <a:normAutofit/>
          </a:bodyPr>
          <a:lstStyle/>
          <a:p>
            <a:pPr marL="274320" lvl="0" indent="-274320">
              <a:spcBef>
                <a:spcPts val="580"/>
              </a:spcBef>
            </a:pPr>
            <a:r>
              <a:rPr lang="ja-JP" altLang="en-US" sz="2800" b="1" dirty="0">
                <a:solidFill>
                  <a:prstClr val="black"/>
                </a:solidFill>
                <a:latin typeface="Meiryo UI" panose="020B0604030504040204" pitchFamily="50" charset="-128"/>
                <a:ea typeface="Meiryo UI" panose="020B0604030504040204" pitchFamily="50" charset="-128"/>
              </a:rPr>
              <a:t>５．売買の媒介報酬の算定方法（速算法）</a:t>
            </a:r>
            <a:r>
              <a:rPr lang="en-US" altLang="ja-JP" sz="2800" b="1" dirty="0">
                <a:solidFill>
                  <a:prstClr val="black"/>
                </a:solidFill>
                <a:latin typeface="Meiryo UI" panose="020B0604030504040204" pitchFamily="50" charset="-128"/>
                <a:ea typeface="Meiryo UI" panose="020B0604030504040204" pitchFamily="50" charset="-128"/>
              </a:rPr>
              <a:t>【</a:t>
            </a:r>
            <a:r>
              <a:rPr lang="ja-JP" altLang="en-US" sz="2800" b="1" dirty="0">
                <a:solidFill>
                  <a:prstClr val="black"/>
                </a:solidFill>
                <a:latin typeface="Meiryo UI" panose="020B0604030504040204" pitchFamily="50" charset="-128"/>
                <a:ea typeface="Meiryo UI" panose="020B0604030504040204" pitchFamily="50" charset="-128"/>
              </a:rPr>
              <a:t>計算例</a:t>
            </a:r>
            <a:r>
              <a:rPr lang="en-US" altLang="ja-JP" sz="2800" b="1" dirty="0">
                <a:solidFill>
                  <a:prstClr val="black"/>
                </a:solidFill>
                <a:latin typeface="Meiryo UI" panose="020B0604030504040204" pitchFamily="50" charset="-128"/>
                <a:ea typeface="Meiryo UI" panose="020B0604030504040204" pitchFamily="50" charset="-128"/>
              </a:rPr>
              <a:t>3】</a:t>
            </a:r>
            <a:endParaRPr kumimoji="1" lang="ja-JP" altLang="en-US" sz="28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51520" y="1774646"/>
            <a:ext cx="8640960" cy="86409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なお、こうした</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400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万円を超える物件</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の報酬額の計算をする場合には、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速算法</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での計算ができます。</a:t>
            </a:r>
          </a:p>
        </p:txBody>
      </p:sp>
      <p:grpSp>
        <p:nvGrpSpPr>
          <p:cNvPr id="3" name="グループ化 2">
            <a:extLst>
              <a:ext uri="{FF2B5EF4-FFF2-40B4-BE49-F238E27FC236}">
                <a16:creationId xmlns:a16="http://schemas.microsoft.com/office/drawing/2014/main" id="{EC382896-167C-42CD-BE08-29334D8BA7A5}"/>
              </a:ext>
            </a:extLst>
          </p:cNvPr>
          <p:cNvGrpSpPr/>
          <p:nvPr/>
        </p:nvGrpSpPr>
        <p:grpSpPr>
          <a:xfrm>
            <a:off x="303836" y="2926654"/>
            <a:ext cx="4109831" cy="2973838"/>
            <a:chOff x="303836" y="2926654"/>
            <a:chExt cx="4109831" cy="2973838"/>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0839" y="3356421"/>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7768" y="3454395"/>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0077" y="4597097"/>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154973" y="3911595"/>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p:nvPr/>
          </p:nvCxnSpPr>
          <p:spPr>
            <a:xfrm>
              <a:off x="1393694" y="4313680"/>
              <a:ext cx="586383" cy="86409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3024927" y="4313680"/>
              <a:ext cx="560041" cy="912094"/>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9" name="グラフィックス 18" descr="郊外の光景 単色塗りつぶし">
              <a:extLst>
                <a:ext uri="{FF2B5EF4-FFF2-40B4-BE49-F238E27FC236}">
                  <a16:creationId xmlns:a16="http://schemas.microsoft.com/office/drawing/2014/main" id="{B997FBD4-1555-49DF-8B4E-237DFD97BD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2140" y="2926654"/>
              <a:ext cx="914400" cy="914400"/>
            </a:xfrm>
            <a:prstGeom prst="rect">
              <a:avLst/>
            </a:prstGeom>
          </p:spPr>
        </p:pic>
        <p:sp>
          <p:nvSpPr>
            <p:cNvPr id="20" name="テキスト ボックス 19">
              <a:extLst>
                <a:ext uri="{FF2B5EF4-FFF2-40B4-BE49-F238E27FC236}">
                  <a16:creationId xmlns:a16="http://schemas.microsoft.com/office/drawing/2014/main" id="{D4B8F4CF-9D39-4095-A153-3CDCD7F53F04}"/>
                </a:ext>
              </a:extLst>
            </p:cNvPr>
            <p:cNvSpPr txBox="1"/>
            <p:nvPr/>
          </p:nvSpPr>
          <p:spPr>
            <a:xfrm>
              <a:off x="303836" y="3934179"/>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282659" y="3170842"/>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648119" y="5500382"/>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888960" y="2948970"/>
              <a:ext cx="16441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売買代金</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3408486" y="4597097"/>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395413" y="4597097"/>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grpSp>
      <p:sp>
        <p:nvSpPr>
          <p:cNvPr id="18" name="四角形: 角を丸くする 17">
            <a:extLst>
              <a:ext uri="{FF2B5EF4-FFF2-40B4-BE49-F238E27FC236}">
                <a16:creationId xmlns:a16="http://schemas.microsoft.com/office/drawing/2014/main" id="{607E951C-9DA7-45BC-A759-1D8EE371F62B}"/>
              </a:ext>
            </a:extLst>
          </p:cNvPr>
          <p:cNvSpPr/>
          <p:nvPr/>
        </p:nvSpPr>
        <p:spPr>
          <a:xfrm>
            <a:off x="4418956" y="4597394"/>
            <a:ext cx="4492367" cy="184150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万円＋消費税</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39</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p>
        </p:txBody>
      </p:sp>
      <p:sp>
        <p:nvSpPr>
          <p:cNvPr id="26" name="四角形: 角を丸くする 25">
            <a:extLst>
              <a:ext uri="{FF2B5EF4-FFF2-40B4-BE49-F238E27FC236}">
                <a16:creationId xmlns:a16="http://schemas.microsoft.com/office/drawing/2014/main" id="{92931318-BB2C-4878-B9B5-2D46CA6BA140}"/>
              </a:ext>
            </a:extLst>
          </p:cNvPr>
          <p:cNvSpPr/>
          <p:nvPr/>
        </p:nvSpPr>
        <p:spPr>
          <a:xfrm>
            <a:off x="4625001" y="3165326"/>
            <a:ext cx="4215162" cy="10127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売買代金</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400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万円以上の場合</a:t>
            </a:r>
            <a:r>
              <a:rPr kumimoji="1" lang="zh-TW"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売買代金</a:t>
            </a:r>
            <a:r>
              <a:rPr kumimoji="1" lang="en-US" altLang="zh-TW"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zh-TW"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３％＋６万円</a:t>
            </a:r>
          </a:p>
        </p:txBody>
      </p:sp>
      <p:pic>
        <p:nvPicPr>
          <p:cNvPr id="6" name="オーディオ 5">
            <a:hlinkClick r:id="" action="ppaction://media"/>
            <a:extLst>
              <a:ext uri="{FF2B5EF4-FFF2-40B4-BE49-F238E27FC236}">
                <a16:creationId xmlns:a16="http://schemas.microsoft.com/office/drawing/2014/main" id="{0601B1F0-D18D-4236-B21A-7CEE0DFEE40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31849177"/>
      </p:ext>
    </p:extLst>
  </p:cSld>
  <p:clrMapOvr>
    <a:masterClrMapping/>
  </p:clrMapOvr>
  <mc:AlternateContent xmlns:mc="http://schemas.openxmlformats.org/markup-compatibility/2006" xmlns:p14="http://schemas.microsoft.com/office/powerpoint/2010/main">
    <mc:Choice Requires="p14">
      <p:transition spd="slow" p14:dur="2000" advTm="61192"/>
    </mc:Choice>
    <mc:Fallback xmlns="">
      <p:transition spd="slow" advTm="6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7" grpId="0" animBg="1"/>
      <p:bldP spid="18"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5238" y="215479"/>
            <a:ext cx="7772400" cy="1143000"/>
          </a:xfrm>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６．媒介報酬の速算法</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51520" y="1556792"/>
            <a:ext cx="8640960" cy="79838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報酬計算は、売買代金の範囲に応じて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速算法</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で計算ができます。</a:t>
            </a:r>
          </a:p>
        </p:txBody>
      </p:sp>
      <p:grpSp>
        <p:nvGrpSpPr>
          <p:cNvPr id="3" name="グループ化 2">
            <a:extLst>
              <a:ext uri="{FF2B5EF4-FFF2-40B4-BE49-F238E27FC236}">
                <a16:creationId xmlns:a16="http://schemas.microsoft.com/office/drawing/2014/main" id="{5F4F7ACD-693A-4041-B7D0-B0352003C4DA}"/>
              </a:ext>
            </a:extLst>
          </p:cNvPr>
          <p:cNvGrpSpPr/>
          <p:nvPr/>
        </p:nvGrpSpPr>
        <p:grpSpPr>
          <a:xfrm>
            <a:off x="258985" y="2690105"/>
            <a:ext cx="8535163" cy="475542"/>
            <a:chOff x="258985" y="2690105"/>
            <a:chExt cx="8535163" cy="475542"/>
          </a:xfrm>
        </p:grpSpPr>
        <p:sp>
          <p:nvSpPr>
            <p:cNvPr id="6" name="四角形: 角を丸くする 5">
              <a:extLst>
                <a:ext uri="{FF2B5EF4-FFF2-40B4-BE49-F238E27FC236}">
                  <a16:creationId xmlns:a16="http://schemas.microsoft.com/office/drawing/2014/main" id="{F4F7F3FA-3F76-4AA1-9E76-00266B052E77}"/>
                </a:ext>
              </a:extLst>
            </p:cNvPr>
            <p:cNvSpPr/>
            <p:nvPr/>
          </p:nvSpPr>
          <p:spPr>
            <a:xfrm>
              <a:off x="258985" y="2690105"/>
              <a:ext cx="4309019"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売買代金の範囲</a:t>
              </a:r>
            </a:p>
          </p:txBody>
        </p:sp>
        <p:sp>
          <p:nvSpPr>
            <p:cNvPr id="12" name="四角形: 角を丸くする 11">
              <a:extLst>
                <a:ext uri="{FF2B5EF4-FFF2-40B4-BE49-F238E27FC236}">
                  <a16:creationId xmlns:a16="http://schemas.microsoft.com/office/drawing/2014/main" id="{95A24547-8A00-4264-A237-D52A66158C20}"/>
                </a:ext>
              </a:extLst>
            </p:cNvPr>
            <p:cNvSpPr/>
            <p:nvPr/>
          </p:nvSpPr>
          <p:spPr>
            <a:xfrm>
              <a:off x="5193748" y="2708447"/>
              <a:ext cx="3600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速算法</a:t>
              </a:r>
            </a:p>
          </p:txBody>
        </p:sp>
      </p:grpSp>
      <p:grpSp>
        <p:nvGrpSpPr>
          <p:cNvPr id="5" name="グループ化 4">
            <a:extLst>
              <a:ext uri="{FF2B5EF4-FFF2-40B4-BE49-F238E27FC236}">
                <a16:creationId xmlns:a16="http://schemas.microsoft.com/office/drawing/2014/main" id="{51EAA85B-B221-45B7-ACC5-C10FBE6B6AF8}"/>
              </a:ext>
            </a:extLst>
          </p:cNvPr>
          <p:cNvGrpSpPr/>
          <p:nvPr/>
        </p:nvGrpSpPr>
        <p:grpSpPr>
          <a:xfrm>
            <a:off x="251520" y="3467942"/>
            <a:ext cx="8570012" cy="866948"/>
            <a:chOff x="251520" y="3467942"/>
            <a:chExt cx="8570012" cy="866948"/>
          </a:xfrm>
        </p:grpSpPr>
        <p:sp>
          <p:nvSpPr>
            <p:cNvPr id="9" name="四角形: 角を丸くする 8">
              <a:extLst>
                <a:ext uri="{FF2B5EF4-FFF2-40B4-BE49-F238E27FC236}">
                  <a16:creationId xmlns:a16="http://schemas.microsoft.com/office/drawing/2014/main" id="{11C0510E-19D0-4FCB-9BD6-697100F5E325}"/>
                </a:ext>
              </a:extLst>
            </p:cNvPr>
            <p:cNvSpPr/>
            <p:nvPr/>
          </p:nvSpPr>
          <p:spPr>
            <a:xfrm>
              <a:off x="251520" y="3471338"/>
              <a:ext cx="4309019" cy="86355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①売買代金</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p:txBody>
        </p:sp>
        <p:sp>
          <p:nvSpPr>
            <p:cNvPr id="13" name="四角形: 角を丸くする 12">
              <a:extLst>
                <a:ext uri="{FF2B5EF4-FFF2-40B4-BE49-F238E27FC236}">
                  <a16:creationId xmlns:a16="http://schemas.microsoft.com/office/drawing/2014/main" id="{6CADC804-7985-4321-A8B6-0AD7F0B5D48D}"/>
                </a:ext>
              </a:extLst>
            </p:cNvPr>
            <p:cNvSpPr/>
            <p:nvPr/>
          </p:nvSpPr>
          <p:spPr>
            <a:xfrm>
              <a:off x="5221132" y="3467942"/>
              <a:ext cx="3600400" cy="86355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売買代金</a:t>
              </a:r>
              <a:r>
                <a:rPr kumimoji="1" lang="en-US" altLang="zh-TW"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zh-TW"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a:t>
              </a:r>
            </a:p>
          </p:txBody>
        </p:sp>
      </p:grpSp>
      <p:grpSp>
        <p:nvGrpSpPr>
          <p:cNvPr id="8" name="グループ化 7">
            <a:extLst>
              <a:ext uri="{FF2B5EF4-FFF2-40B4-BE49-F238E27FC236}">
                <a16:creationId xmlns:a16="http://schemas.microsoft.com/office/drawing/2014/main" id="{62A074D4-D7C8-408B-9C82-E1CBCF0E6268}"/>
              </a:ext>
            </a:extLst>
          </p:cNvPr>
          <p:cNvGrpSpPr/>
          <p:nvPr/>
        </p:nvGrpSpPr>
        <p:grpSpPr>
          <a:xfrm>
            <a:off x="224680" y="4626779"/>
            <a:ext cx="8596852" cy="870560"/>
            <a:chOff x="224680" y="4626779"/>
            <a:chExt cx="8596852" cy="870560"/>
          </a:xfrm>
        </p:grpSpPr>
        <p:sp>
          <p:nvSpPr>
            <p:cNvPr id="10" name="四角形: 角を丸くする 9">
              <a:extLst>
                <a:ext uri="{FF2B5EF4-FFF2-40B4-BE49-F238E27FC236}">
                  <a16:creationId xmlns:a16="http://schemas.microsoft.com/office/drawing/2014/main" id="{7C4E3225-80F4-410F-8ACB-1E6C8A16054A}"/>
                </a:ext>
              </a:extLst>
            </p:cNvPr>
            <p:cNvSpPr/>
            <p:nvPr/>
          </p:nvSpPr>
          <p:spPr>
            <a:xfrm>
              <a:off x="224680" y="4626779"/>
              <a:ext cx="4343323" cy="86355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②売買代金</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400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p:txBody>
        </p:sp>
        <p:sp>
          <p:nvSpPr>
            <p:cNvPr id="14" name="四角形: 角を丸くする 13">
              <a:extLst>
                <a:ext uri="{FF2B5EF4-FFF2-40B4-BE49-F238E27FC236}">
                  <a16:creationId xmlns:a16="http://schemas.microsoft.com/office/drawing/2014/main" id="{F11F5682-F375-4C2B-B5ED-46A20F111419}"/>
                </a:ext>
              </a:extLst>
            </p:cNvPr>
            <p:cNvSpPr/>
            <p:nvPr/>
          </p:nvSpPr>
          <p:spPr>
            <a:xfrm>
              <a:off x="5221132" y="4633789"/>
              <a:ext cx="3600400" cy="86355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売買代金</a:t>
              </a:r>
              <a:r>
                <a:rPr kumimoji="1" lang="en-US" altLang="zh-TW"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zh-TW"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４％＋２万円</a:t>
              </a:r>
            </a:p>
          </p:txBody>
        </p:sp>
      </p:grpSp>
      <p:grpSp>
        <p:nvGrpSpPr>
          <p:cNvPr id="16" name="グループ化 15">
            <a:extLst>
              <a:ext uri="{FF2B5EF4-FFF2-40B4-BE49-F238E27FC236}">
                <a16:creationId xmlns:a16="http://schemas.microsoft.com/office/drawing/2014/main" id="{CFE6DC66-5F1D-458F-BD7A-8DD78698CCCF}"/>
              </a:ext>
            </a:extLst>
          </p:cNvPr>
          <p:cNvGrpSpPr/>
          <p:nvPr/>
        </p:nvGrpSpPr>
        <p:grpSpPr>
          <a:xfrm>
            <a:off x="297360" y="5793130"/>
            <a:ext cx="8557931" cy="834339"/>
            <a:chOff x="254993" y="5772149"/>
            <a:chExt cx="8557931" cy="834339"/>
          </a:xfrm>
        </p:grpSpPr>
        <p:sp>
          <p:nvSpPr>
            <p:cNvPr id="11" name="四角形: 角を丸くする 10">
              <a:extLst>
                <a:ext uri="{FF2B5EF4-FFF2-40B4-BE49-F238E27FC236}">
                  <a16:creationId xmlns:a16="http://schemas.microsoft.com/office/drawing/2014/main" id="{EC42E3A0-E75E-4FF4-BF5F-D14B4FE48340}"/>
                </a:ext>
              </a:extLst>
            </p:cNvPr>
            <p:cNvSpPr/>
            <p:nvPr/>
          </p:nvSpPr>
          <p:spPr>
            <a:xfrm>
              <a:off x="254993" y="5782220"/>
              <a:ext cx="4305546" cy="82426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③売買代金</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400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p:txBody>
        </p:sp>
        <p:sp>
          <p:nvSpPr>
            <p:cNvPr id="15" name="四角形: 角を丸くする 14">
              <a:extLst>
                <a:ext uri="{FF2B5EF4-FFF2-40B4-BE49-F238E27FC236}">
                  <a16:creationId xmlns:a16="http://schemas.microsoft.com/office/drawing/2014/main" id="{316C54C1-2729-4F32-A180-C0AF27CD4111}"/>
                </a:ext>
              </a:extLst>
            </p:cNvPr>
            <p:cNvSpPr/>
            <p:nvPr/>
          </p:nvSpPr>
          <p:spPr>
            <a:xfrm>
              <a:off x="5212524" y="5772149"/>
              <a:ext cx="3600400" cy="80521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売買代金</a:t>
              </a:r>
              <a:r>
                <a:rPr kumimoji="1" lang="en-US" altLang="zh-TW"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zh-TW"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３％＋６万円</a:t>
              </a:r>
            </a:p>
          </p:txBody>
        </p:sp>
      </p:grpSp>
      <p:pic>
        <p:nvPicPr>
          <p:cNvPr id="18" name="オーディオ 17">
            <a:hlinkClick r:id="" action="ppaction://media"/>
            <a:extLst>
              <a:ext uri="{FF2B5EF4-FFF2-40B4-BE49-F238E27FC236}">
                <a16:creationId xmlns:a16="http://schemas.microsoft.com/office/drawing/2014/main" id="{80840F81-3808-4536-A01A-1B74A2585EF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45207831"/>
      </p:ext>
    </p:extLst>
  </p:cSld>
  <p:clrMapOvr>
    <a:masterClrMapping/>
  </p:clrMapOvr>
  <mc:AlternateContent xmlns:mc="http://schemas.openxmlformats.org/markup-compatibility/2006" xmlns:p14="http://schemas.microsoft.com/office/powerpoint/2010/main">
    <mc:Choice Requires="p14">
      <p:transition spd="slow" p14:dur="2000" advTm="61744"/>
    </mc:Choice>
    <mc:Fallback xmlns="">
      <p:transition spd="slow" advTm="6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8"/>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0203" y="673258"/>
            <a:ext cx="8476456" cy="1082128"/>
          </a:xfrm>
        </p:spPr>
        <p:txBody>
          <a:bodyPr>
            <a:normAutofit fontScale="90000"/>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７．売買の媒介報酬の算定方法（建物価格に消費税が含まれる場合）</a:t>
            </a:r>
            <a:r>
              <a:rPr lang="en-US" altLang="ja-JP" sz="3200" b="1" dirty="0">
                <a:solidFill>
                  <a:prstClr val="black"/>
                </a:solidFill>
                <a:latin typeface="Meiryo UI" panose="020B0604030504040204" pitchFamily="50" charset="-128"/>
                <a:ea typeface="Meiryo UI" panose="020B0604030504040204" pitchFamily="50" charset="-128"/>
              </a:rPr>
              <a:t>【</a:t>
            </a:r>
            <a:r>
              <a:rPr lang="ja-JP" altLang="en-US" sz="3200" b="1" dirty="0">
                <a:solidFill>
                  <a:prstClr val="black"/>
                </a:solidFill>
                <a:latin typeface="Meiryo UI" panose="020B0604030504040204" pitchFamily="50" charset="-128"/>
                <a:ea typeface="Meiryo UI" panose="020B0604030504040204" pitchFamily="50" charset="-128"/>
              </a:rPr>
              <a:t>計算例</a:t>
            </a:r>
            <a:r>
              <a:rPr lang="en-US" altLang="ja-JP" sz="3200" b="1" dirty="0">
                <a:solidFill>
                  <a:prstClr val="black"/>
                </a:solidFill>
                <a:latin typeface="Meiryo UI" panose="020B0604030504040204" pitchFamily="50" charset="-128"/>
                <a:ea typeface="Meiryo UI" panose="020B0604030504040204" pitchFamily="50" charset="-128"/>
              </a:rPr>
              <a:t>4】</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51520" y="2039579"/>
            <a:ext cx="8640960" cy="131578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建物価格に消費税が含まれている場合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の報酬額の計算です。中古物件の売買と異なり、消費税課税事業者である売主Ａが買主Ｂに建売住宅を販売する場合、</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土地付き戸建住宅（土地</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万円、建物</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万円）の売買契約の媒介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をしたときの、甲宅建業者の報酬の限度額はいくらでしょうか？</a:t>
            </a:r>
          </a:p>
        </p:txBody>
      </p:sp>
      <p:grpSp>
        <p:nvGrpSpPr>
          <p:cNvPr id="6" name="グループ化 5">
            <a:extLst>
              <a:ext uri="{FF2B5EF4-FFF2-40B4-BE49-F238E27FC236}">
                <a16:creationId xmlns:a16="http://schemas.microsoft.com/office/drawing/2014/main" id="{2E3F8045-EC5B-43C4-B0AF-437A962D1E8F}"/>
              </a:ext>
            </a:extLst>
          </p:cNvPr>
          <p:cNvGrpSpPr/>
          <p:nvPr/>
        </p:nvGrpSpPr>
        <p:grpSpPr>
          <a:xfrm>
            <a:off x="200927" y="3570734"/>
            <a:ext cx="3991042" cy="2960638"/>
            <a:chOff x="200927" y="3570734"/>
            <a:chExt cx="3991042" cy="2960638"/>
          </a:xfrm>
        </p:grpSpPr>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2941252" y="4840758"/>
              <a:ext cx="560041" cy="912094"/>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424" y="3991434"/>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3964" y="4027934"/>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6852" y="5295652"/>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041911" y="4556563"/>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p:nvPr/>
          </p:nvCxnSpPr>
          <p:spPr>
            <a:xfrm>
              <a:off x="1475777" y="4815538"/>
              <a:ext cx="586383" cy="864096"/>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9" name="グラフィックス 18" descr="郊外の光景 単色塗りつぶし">
              <a:extLst>
                <a:ext uri="{FF2B5EF4-FFF2-40B4-BE49-F238E27FC236}">
                  <a16:creationId xmlns:a16="http://schemas.microsoft.com/office/drawing/2014/main" id="{B997FBD4-1555-49DF-8B4E-237DFD97BD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774" y="3570734"/>
              <a:ext cx="914400" cy="914400"/>
            </a:xfrm>
            <a:prstGeom prst="rect">
              <a:avLst/>
            </a:prstGeom>
          </p:spPr>
        </p:pic>
        <p:sp>
          <p:nvSpPr>
            <p:cNvPr id="20" name="テキスト ボックス 19">
              <a:extLst>
                <a:ext uri="{FF2B5EF4-FFF2-40B4-BE49-F238E27FC236}">
                  <a16:creationId xmlns:a16="http://schemas.microsoft.com/office/drawing/2014/main" id="{D4B8F4CF-9D39-4095-A153-3CDCD7F53F04}"/>
                </a:ext>
              </a:extLst>
            </p:cNvPr>
            <p:cNvSpPr txBox="1"/>
            <p:nvPr/>
          </p:nvSpPr>
          <p:spPr>
            <a:xfrm>
              <a:off x="200927" y="4499265"/>
              <a:ext cx="106015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消費税課税事業者</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060961" y="3774957"/>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672705" y="6131262"/>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749312" y="3777248"/>
              <a:ext cx="16441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売買代金</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3,100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3221272" y="5541389"/>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1234705" y="5552797"/>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grpSp>
      <p:sp>
        <p:nvSpPr>
          <p:cNvPr id="18" name="四角形: 角を丸くする 17">
            <a:extLst>
              <a:ext uri="{FF2B5EF4-FFF2-40B4-BE49-F238E27FC236}">
                <a16:creationId xmlns:a16="http://schemas.microsoft.com/office/drawing/2014/main" id="{607E951C-9DA7-45BC-A759-1D8EE371F62B}"/>
              </a:ext>
            </a:extLst>
          </p:cNvPr>
          <p:cNvSpPr/>
          <p:nvPr/>
        </p:nvSpPr>
        <p:spPr>
          <a:xfrm>
            <a:off x="4347796" y="3569618"/>
            <a:ext cx="4492367" cy="309788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売主Ａが消費税課税事業者（例えば、ハウジングメーカー）であるとき、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その建物代金には</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の消費税が課税されています。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そのため、</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建物については、まず、建物本体価格を算出します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。ちなみに、土地には消費税は課税されません。</a:t>
            </a:r>
          </a:p>
        </p:txBody>
      </p:sp>
      <p:pic>
        <p:nvPicPr>
          <p:cNvPr id="8" name="オーディオ 7">
            <a:hlinkClick r:id="" action="ppaction://media"/>
            <a:extLst>
              <a:ext uri="{FF2B5EF4-FFF2-40B4-BE49-F238E27FC236}">
                <a16:creationId xmlns:a16="http://schemas.microsoft.com/office/drawing/2014/main" id="{AA1A5E1C-C2E0-49D1-B21C-30741C6969C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43678362"/>
      </p:ext>
    </p:extLst>
  </p:cSld>
  <p:clrMapOvr>
    <a:masterClrMapping/>
  </p:clrMapOvr>
  <mc:AlternateContent xmlns:mc="http://schemas.openxmlformats.org/markup-compatibility/2006" xmlns:p14="http://schemas.microsoft.com/office/powerpoint/2010/main">
    <mc:Choice Requires="p14">
      <p:transition spd="slow" p14:dur="2000" advTm="98874"/>
    </mc:Choice>
    <mc:Fallback xmlns="">
      <p:transition spd="slow" advTm="9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P spid="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1969" y="620689"/>
            <a:ext cx="8476456" cy="1057018"/>
          </a:xfrm>
        </p:spPr>
        <p:txBody>
          <a:bodyPr>
            <a:normAutofit fontScale="90000"/>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８．売買の媒介報酬の算定方法（建物価格に消費税が含まれる場合）</a:t>
            </a:r>
            <a:r>
              <a:rPr lang="en-US" altLang="ja-JP" sz="3200" b="1" dirty="0">
                <a:solidFill>
                  <a:prstClr val="black"/>
                </a:solidFill>
                <a:latin typeface="Meiryo UI" panose="020B0604030504040204" pitchFamily="50" charset="-128"/>
                <a:ea typeface="Meiryo UI" panose="020B0604030504040204" pitchFamily="50" charset="-128"/>
              </a:rPr>
              <a:t>【</a:t>
            </a:r>
            <a:r>
              <a:rPr lang="ja-JP" altLang="en-US" sz="3200" b="1" dirty="0">
                <a:solidFill>
                  <a:prstClr val="black"/>
                </a:solidFill>
                <a:latin typeface="Meiryo UI" panose="020B0604030504040204" pitchFamily="50" charset="-128"/>
                <a:ea typeface="Meiryo UI" panose="020B0604030504040204" pitchFamily="50" charset="-128"/>
              </a:rPr>
              <a:t>計算例</a:t>
            </a:r>
            <a:r>
              <a:rPr lang="en-US" altLang="ja-JP" sz="3200" b="1" dirty="0">
                <a:solidFill>
                  <a:prstClr val="black"/>
                </a:solidFill>
                <a:latin typeface="Meiryo UI" panose="020B0604030504040204" pitchFamily="50" charset="-128"/>
                <a:ea typeface="Meiryo UI" panose="020B0604030504040204" pitchFamily="50" charset="-128"/>
              </a:rPr>
              <a:t>4】</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4251CE02-A952-4F16-996D-77D1653FD118}"/>
              </a:ext>
            </a:extLst>
          </p:cNvPr>
          <p:cNvSpPr/>
          <p:nvPr/>
        </p:nvSpPr>
        <p:spPr>
          <a:xfrm>
            <a:off x="251520" y="1728573"/>
            <a:ext cx="8640960" cy="222799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まず、</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建物本体価格</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を算出します。</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建物本体価格</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次に、</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土地と建物の価格を合計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万円（建物本体価格）＋</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万円（土地の価格）＝</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defRPr/>
            </a:pPr>
            <a:r>
              <a:rPr lang="ja-JP" altLang="en-US" sz="2000" b="1" dirty="0">
                <a:solidFill>
                  <a:prstClr val="black"/>
                </a:solidFill>
                <a:latin typeface="Meiryo UI" panose="020B0604030504040204" pitchFamily="50" charset="-128"/>
                <a:ea typeface="Meiryo UI" panose="020B0604030504040204" pitchFamily="50" charset="-128"/>
              </a:rPr>
              <a:t>そして、</a:t>
            </a:r>
            <a:r>
              <a:rPr lang="ja-JP" altLang="en-US" sz="2000" b="1" dirty="0">
                <a:solidFill>
                  <a:srgbClr val="FF0000"/>
                </a:solidFill>
                <a:latin typeface="Meiryo UI" panose="020B0604030504040204" pitchFamily="50" charset="-128"/>
                <a:ea typeface="Meiryo UI" panose="020B0604030504040204" pitchFamily="50" charset="-128"/>
              </a:rPr>
              <a:t>媒介報酬を算定</a:t>
            </a:r>
            <a:r>
              <a:rPr lang="ja-JP" altLang="en-US" sz="2000" b="1" dirty="0">
                <a:solidFill>
                  <a:prstClr val="black"/>
                </a:solidFill>
                <a:latin typeface="Meiryo UI" panose="020B0604030504040204" pitchFamily="50" charset="-128"/>
                <a:ea typeface="Meiryo UI" panose="020B0604030504040204" pitchFamily="50" charset="-128"/>
              </a:rPr>
              <a:t>します。</a:t>
            </a:r>
            <a:endParaRPr lang="en-US" altLang="ja-JP" sz="2000" b="1" dirty="0">
              <a:solidFill>
                <a:prstClr val="black"/>
              </a:solidFill>
              <a:latin typeface="Meiryo UI" panose="020B0604030504040204" pitchFamily="50" charset="-128"/>
              <a:ea typeface="Meiryo UI" panose="020B0604030504040204" pitchFamily="50" charset="-128"/>
            </a:endParaRPr>
          </a:p>
          <a:p>
            <a:pPr lvl="0">
              <a:defRPr/>
            </a:pPr>
            <a:r>
              <a:rPr lang="en-US" altLang="ja-JP" sz="2000" b="1" dirty="0">
                <a:solidFill>
                  <a:prstClr val="black"/>
                </a:solidFill>
                <a:latin typeface="Meiryo UI" panose="020B0604030504040204" pitchFamily="50" charset="-128"/>
                <a:ea typeface="Meiryo UI" panose="020B0604030504040204" pitchFamily="50" charset="-128"/>
              </a:rPr>
              <a:t>3,000</a:t>
            </a:r>
            <a:r>
              <a:rPr lang="ja-JP" altLang="en-US" sz="2000" b="1" dirty="0">
                <a:solidFill>
                  <a:prstClr val="black"/>
                </a:solidFill>
                <a:latin typeface="Meiryo UI" panose="020B0604030504040204" pitchFamily="50" charset="-128"/>
                <a:ea typeface="Meiryo UI" panose="020B0604030504040204" pitchFamily="50" charset="-128"/>
              </a:rPr>
              <a:t>万円</a:t>
            </a:r>
            <a:r>
              <a:rPr lang="en-US" altLang="ja-JP" sz="2000" b="1" dirty="0">
                <a:solidFill>
                  <a:prstClr val="black"/>
                </a:solidFill>
                <a:latin typeface="Meiryo UI" panose="020B0604030504040204" pitchFamily="50" charset="-128"/>
                <a:ea typeface="Meiryo UI" panose="020B0604030504040204" pitchFamily="50" charset="-128"/>
              </a:rPr>
              <a:t>×3%</a:t>
            </a:r>
            <a:r>
              <a:rPr lang="ja-JP" altLang="en-US" sz="2000" b="1" dirty="0">
                <a:solidFill>
                  <a:prstClr val="black"/>
                </a:solidFill>
                <a:latin typeface="Meiryo UI" panose="020B0604030504040204" pitchFamily="50" charset="-128"/>
                <a:ea typeface="Meiryo UI" panose="020B0604030504040204" pitchFamily="50" charset="-128"/>
              </a:rPr>
              <a:t>＋</a:t>
            </a:r>
            <a:r>
              <a:rPr lang="en-US" altLang="ja-JP" sz="2000" b="1" dirty="0">
                <a:solidFill>
                  <a:prstClr val="black"/>
                </a:solidFill>
                <a:latin typeface="Meiryo UI" panose="020B0604030504040204" pitchFamily="50" charset="-128"/>
                <a:ea typeface="Meiryo UI" panose="020B0604030504040204" pitchFamily="50" charset="-128"/>
              </a:rPr>
              <a:t>6</a:t>
            </a:r>
            <a:r>
              <a:rPr lang="ja-JP" altLang="en-US" sz="2000" b="1" dirty="0">
                <a:solidFill>
                  <a:prstClr val="black"/>
                </a:solidFill>
                <a:latin typeface="Meiryo UI" panose="020B0604030504040204" pitchFamily="50" charset="-128"/>
                <a:ea typeface="Meiryo UI" panose="020B0604030504040204" pitchFamily="50" charset="-128"/>
              </a:rPr>
              <a:t>万円＝</a:t>
            </a:r>
            <a:r>
              <a:rPr lang="en-US" altLang="ja-JP" sz="2000" b="1" dirty="0">
                <a:solidFill>
                  <a:prstClr val="black"/>
                </a:solidFill>
                <a:latin typeface="Meiryo UI" panose="020B0604030504040204" pitchFamily="50" charset="-128"/>
                <a:ea typeface="Meiryo UI" panose="020B0604030504040204" pitchFamily="50" charset="-128"/>
              </a:rPr>
              <a:t>96</a:t>
            </a:r>
            <a:r>
              <a:rPr lang="ja-JP" altLang="en-US" sz="2000" b="1" dirty="0">
                <a:solidFill>
                  <a:prstClr val="black"/>
                </a:solidFill>
                <a:latin typeface="Meiryo UI" panose="020B0604030504040204" pitchFamily="50" charset="-128"/>
                <a:ea typeface="Meiryo UI" panose="020B0604030504040204" pitchFamily="50" charset="-128"/>
              </a:rPr>
              <a:t>万円＋消費税</a:t>
            </a:r>
            <a:r>
              <a:rPr lang="en-US" altLang="ja-JP" sz="2000" b="1" dirty="0">
                <a:solidFill>
                  <a:prstClr val="black"/>
                </a:solidFill>
                <a:latin typeface="Meiryo UI" panose="020B0604030504040204" pitchFamily="50" charset="-128"/>
                <a:ea typeface="Meiryo UI" panose="020B0604030504040204" pitchFamily="50" charset="-128"/>
              </a:rPr>
              <a:t>10</a:t>
            </a:r>
            <a:r>
              <a:rPr lang="ja-JP" altLang="en-US" sz="2000" b="1" dirty="0">
                <a:solidFill>
                  <a:prstClr val="black"/>
                </a:solidFill>
                <a:latin typeface="Meiryo UI" panose="020B0604030504040204" pitchFamily="50" charset="-128"/>
                <a:ea typeface="Meiryo UI" panose="020B0604030504040204" pitchFamily="50" charset="-128"/>
              </a:rPr>
              <a:t>％（</a:t>
            </a:r>
            <a:r>
              <a:rPr lang="en-US" altLang="ja-JP" sz="2000" b="1" dirty="0">
                <a:solidFill>
                  <a:prstClr val="black"/>
                </a:solidFill>
                <a:latin typeface="Meiryo UI" panose="020B0604030504040204" pitchFamily="50" charset="-128"/>
                <a:ea typeface="Meiryo UI" panose="020B0604030504040204" pitchFamily="50" charset="-128"/>
              </a:rPr>
              <a:t>9</a:t>
            </a:r>
            <a:r>
              <a:rPr lang="ja-JP" altLang="en-US" sz="2000" b="1" dirty="0">
                <a:solidFill>
                  <a:prstClr val="black"/>
                </a:solidFill>
                <a:latin typeface="Meiryo UI" panose="020B0604030504040204" pitchFamily="50" charset="-128"/>
                <a:ea typeface="Meiryo UI" panose="020B0604030504040204" pitchFamily="50" charset="-128"/>
              </a:rPr>
              <a:t>万</a:t>
            </a:r>
            <a:r>
              <a:rPr lang="en-US" altLang="ja-JP" sz="2000" b="1" dirty="0">
                <a:solidFill>
                  <a:prstClr val="black"/>
                </a:solidFill>
                <a:latin typeface="Meiryo UI" panose="020B0604030504040204" pitchFamily="50" charset="-128"/>
                <a:ea typeface="Meiryo UI" panose="020B0604030504040204" pitchFamily="50" charset="-128"/>
              </a:rPr>
              <a:t>6,000</a:t>
            </a:r>
            <a:r>
              <a:rPr lang="ja-JP" altLang="en-US" sz="2000" b="1" dirty="0">
                <a:solidFill>
                  <a:prstClr val="black"/>
                </a:solidFill>
                <a:latin typeface="Meiryo UI" panose="020B0604030504040204" pitchFamily="50" charset="-128"/>
                <a:ea typeface="Meiryo UI" panose="020B0604030504040204" pitchFamily="50" charset="-128"/>
              </a:rPr>
              <a:t>円）＝</a:t>
            </a:r>
            <a:r>
              <a:rPr lang="en-US" altLang="ja-JP" sz="2000" b="1" dirty="0">
                <a:solidFill>
                  <a:srgbClr val="FF0000"/>
                </a:solidFill>
                <a:latin typeface="Meiryo UI" panose="020B0604030504040204" pitchFamily="50" charset="-128"/>
                <a:ea typeface="Meiryo UI" panose="020B0604030504040204" pitchFamily="50" charset="-128"/>
              </a:rPr>
              <a:t>105</a:t>
            </a:r>
            <a:r>
              <a:rPr lang="ja-JP" altLang="en-US" sz="2000" b="1" dirty="0">
                <a:solidFill>
                  <a:srgbClr val="FF0000"/>
                </a:solidFill>
                <a:latin typeface="Meiryo UI" panose="020B0604030504040204" pitchFamily="50" charset="-128"/>
                <a:ea typeface="Meiryo UI" panose="020B0604030504040204" pitchFamily="50" charset="-128"/>
              </a:rPr>
              <a:t>万</a:t>
            </a:r>
            <a:r>
              <a:rPr lang="en-US" altLang="ja-JP" sz="2000" b="1" dirty="0">
                <a:solidFill>
                  <a:srgbClr val="FF0000"/>
                </a:solidFill>
                <a:latin typeface="Meiryo UI" panose="020B0604030504040204" pitchFamily="50" charset="-128"/>
                <a:ea typeface="Meiryo UI" panose="020B0604030504040204" pitchFamily="50" charset="-128"/>
              </a:rPr>
              <a:t>6,000</a:t>
            </a:r>
            <a:r>
              <a:rPr lang="ja-JP" altLang="en-US" sz="2000" b="1" dirty="0">
                <a:solidFill>
                  <a:prstClr val="black"/>
                </a:solidFill>
                <a:latin typeface="Meiryo UI" panose="020B0604030504040204" pitchFamily="50" charset="-128"/>
                <a:ea typeface="Meiryo UI" panose="020B0604030504040204" pitchFamily="50" charset="-128"/>
              </a:rPr>
              <a:t>円</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3" name="グループ化 2">
            <a:extLst>
              <a:ext uri="{FF2B5EF4-FFF2-40B4-BE49-F238E27FC236}">
                <a16:creationId xmlns:a16="http://schemas.microsoft.com/office/drawing/2014/main" id="{B9C622F1-C568-454A-9DBA-4829F258518A}"/>
              </a:ext>
            </a:extLst>
          </p:cNvPr>
          <p:cNvGrpSpPr/>
          <p:nvPr/>
        </p:nvGrpSpPr>
        <p:grpSpPr>
          <a:xfrm>
            <a:off x="215900" y="3981971"/>
            <a:ext cx="3991042" cy="2660129"/>
            <a:chOff x="200927" y="3463753"/>
            <a:chExt cx="3991042" cy="2660129"/>
          </a:xfrm>
        </p:grpSpPr>
        <p:pic>
          <p:nvPicPr>
            <p:cNvPr id="5" name="グラフィックス 4" descr="ユーザー 単色塗りつぶし">
              <a:extLst>
                <a:ext uri="{FF2B5EF4-FFF2-40B4-BE49-F238E27FC236}">
                  <a16:creationId xmlns:a16="http://schemas.microsoft.com/office/drawing/2014/main" id="{2D49B719-C1BB-4E0C-866B-3ABB893F7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424" y="3884453"/>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61971135-8A3E-4A99-BB14-E3EA849511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3964" y="3920953"/>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DFCA3D-4CEB-4061-BF70-E4186FC42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6264" y="4917228"/>
              <a:ext cx="914400" cy="914400"/>
            </a:xfrm>
            <a:prstGeom prst="rect">
              <a:avLst/>
            </a:prstGeom>
          </p:spPr>
        </p:pic>
        <p:sp>
          <p:nvSpPr>
            <p:cNvPr id="12" name="矢印: 右 11">
              <a:extLst>
                <a:ext uri="{FF2B5EF4-FFF2-40B4-BE49-F238E27FC236}">
                  <a16:creationId xmlns:a16="http://schemas.microsoft.com/office/drawing/2014/main" id="{62A07F93-3E93-4FCC-B643-FA429F10CD5E}"/>
                </a:ext>
              </a:extLst>
            </p:cNvPr>
            <p:cNvSpPr/>
            <p:nvPr/>
          </p:nvSpPr>
          <p:spPr>
            <a:xfrm>
              <a:off x="2041911" y="4449582"/>
              <a:ext cx="908720" cy="320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4" name="直線コネクタ 13">
              <a:extLst>
                <a:ext uri="{FF2B5EF4-FFF2-40B4-BE49-F238E27FC236}">
                  <a16:creationId xmlns:a16="http://schemas.microsoft.com/office/drawing/2014/main" id="{6A009A90-B57E-4F4E-8963-E3652AD5451A}"/>
                </a:ext>
              </a:extLst>
            </p:cNvPr>
            <p:cNvCxnSpPr/>
            <p:nvPr/>
          </p:nvCxnSpPr>
          <p:spPr>
            <a:xfrm>
              <a:off x="1475777" y="4708557"/>
              <a:ext cx="586383" cy="86409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6411B11-BA66-4B37-9673-F8B6F45AFAF8}"/>
                </a:ext>
              </a:extLst>
            </p:cNvPr>
            <p:cNvCxnSpPr>
              <a:cxnSpLocks/>
            </p:cNvCxnSpPr>
            <p:nvPr/>
          </p:nvCxnSpPr>
          <p:spPr>
            <a:xfrm flipH="1">
              <a:off x="2941252" y="4733777"/>
              <a:ext cx="560041" cy="912094"/>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9" name="グラフィックス 18" descr="郊外の光景 単色塗りつぶし">
              <a:extLst>
                <a:ext uri="{FF2B5EF4-FFF2-40B4-BE49-F238E27FC236}">
                  <a16:creationId xmlns:a16="http://schemas.microsoft.com/office/drawing/2014/main" id="{B997FBD4-1555-49DF-8B4E-237DFD97BD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774" y="3463753"/>
              <a:ext cx="914400" cy="914400"/>
            </a:xfrm>
            <a:prstGeom prst="rect">
              <a:avLst/>
            </a:prstGeom>
          </p:spPr>
        </p:pic>
        <p:sp>
          <p:nvSpPr>
            <p:cNvPr id="20" name="テキスト ボックス 19">
              <a:extLst>
                <a:ext uri="{FF2B5EF4-FFF2-40B4-BE49-F238E27FC236}">
                  <a16:creationId xmlns:a16="http://schemas.microsoft.com/office/drawing/2014/main" id="{D4B8F4CF-9D39-4095-A153-3CDCD7F53F04}"/>
                </a:ext>
              </a:extLst>
            </p:cNvPr>
            <p:cNvSpPr txBox="1"/>
            <p:nvPr/>
          </p:nvSpPr>
          <p:spPr>
            <a:xfrm>
              <a:off x="200927" y="4392284"/>
              <a:ext cx="106015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消費税課税事業者</a:t>
              </a:r>
            </a:p>
          </p:txBody>
        </p:sp>
        <p:sp>
          <p:nvSpPr>
            <p:cNvPr id="21" name="テキスト ボックス 20">
              <a:extLst>
                <a:ext uri="{FF2B5EF4-FFF2-40B4-BE49-F238E27FC236}">
                  <a16:creationId xmlns:a16="http://schemas.microsoft.com/office/drawing/2014/main" id="{963BF114-BAD4-4ADD-8344-6EDB2CE70B74}"/>
                </a:ext>
              </a:extLst>
            </p:cNvPr>
            <p:cNvSpPr txBox="1"/>
            <p:nvPr/>
          </p:nvSpPr>
          <p:spPr>
            <a:xfrm>
              <a:off x="3060961" y="3667976"/>
              <a:ext cx="1131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6891108-FB03-487F-964F-FF1EE7D8897A}"/>
                </a:ext>
              </a:extLst>
            </p:cNvPr>
            <p:cNvSpPr txBox="1"/>
            <p:nvPr/>
          </p:nvSpPr>
          <p:spPr>
            <a:xfrm>
              <a:off x="1819775" y="5723772"/>
              <a:ext cx="1681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a:t>
              </a:r>
            </a:p>
          </p:txBody>
        </p:sp>
        <p:sp>
          <p:nvSpPr>
            <p:cNvPr id="23" name="テキスト ボックス 22">
              <a:extLst>
                <a:ext uri="{FF2B5EF4-FFF2-40B4-BE49-F238E27FC236}">
                  <a16:creationId xmlns:a16="http://schemas.microsoft.com/office/drawing/2014/main" id="{EC8754E3-AE40-4B42-8132-582EFE3B4B87}"/>
                </a:ext>
              </a:extLst>
            </p:cNvPr>
            <p:cNvSpPr txBox="1"/>
            <p:nvPr/>
          </p:nvSpPr>
          <p:spPr>
            <a:xfrm>
              <a:off x="1749312" y="3670267"/>
              <a:ext cx="16441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売買代金</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3,100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p>
          </p:txBody>
        </p:sp>
        <p:sp>
          <p:nvSpPr>
            <p:cNvPr id="24" name="テキスト ボックス 23">
              <a:extLst>
                <a:ext uri="{FF2B5EF4-FFF2-40B4-BE49-F238E27FC236}">
                  <a16:creationId xmlns:a16="http://schemas.microsoft.com/office/drawing/2014/main" id="{45767BF8-E62F-43D3-BC03-6D9D8C52ABDB}"/>
                </a:ext>
              </a:extLst>
            </p:cNvPr>
            <p:cNvSpPr txBox="1"/>
            <p:nvPr/>
          </p:nvSpPr>
          <p:spPr>
            <a:xfrm>
              <a:off x="3221272" y="5435524"/>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sp>
          <p:nvSpPr>
            <p:cNvPr id="25" name="テキスト ボックス 24">
              <a:extLst>
                <a:ext uri="{FF2B5EF4-FFF2-40B4-BE49-F238E27FC236}">
                  <a16:creationId xmlns:a16="http://schemas.microsoft.com/office/drawing/2014/main" id="{46146C79-2022-444C-A2E4-BE6CDBB092FB}"/>
                </a:ext>
              </a:extLst>
            </p:cNvPr>
            <p:cNvSpPr txBox="1"/>
            <p:nvPr/>
          </p:nvSpPr>
          <p:spPr>
            <a:xfrm>
              <a:off x="1234705" y="5445816"/>
              <a:ext cx="792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媒介</a:t>
              </a:r>
            </a:p>
          </p:txBody>
        </p:sp>
      </p:grpSp>
      <p:sp>
        <p:nvSpPr>
          <p:cNvPr id="18" name="四角形: 角を丸くする 17">
            <a:extLst>
              <a:ext uri="{FF2B5EF4-FFF2-40B4-BE49-F238E27FC236}">
                <a16:creationId xmlns:a16="http://schemas.microsoft.com/office/drawing/2014/main" id="{607E951C-9DA7-45BC-A759-1D8EE371F62B}"/>
              </a:ext>
            </a:extLst>
          </p:cNvPr>
          <p:cNvSpPr/>
          <p:nvPr/>
        </p:nvSpPr>
        <p:spPr>
          <a:xfrm>
            <a:off x="4347796" y="4186194"/>
            <a:ext cx="4492367" cy="24813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甲宅建業者が媒介の依頼者の一方から受け取ることができる報酬の限度額は、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105</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甲が、ＡＢ双方から依頼を受けている場合には、ＡＢ双方からそれぞれ</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円以内で報酬を受け取ることができ、合計で</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211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の範囲内で報酬を受け取れます。</a:t>
            </a:r>
          </a:p>
        </p:txBody>
      </p:sp>
      <p:pic>
        <p:nvPicPr>
          <p:cNvPr id="13" name="オーディオ 12">
            <a:hlinkClick r:id="" action="ppaction://media"/>
            <a:extLst>
              <a:ext uri="{FF2B5EF4-FFF2-40B4-BE49-F238E27FC236}">
                <a16:creationId xmlns:a16="http://schemas.microsoft.com/office/drawing/2014/main" id="{6C679517-74FB-48DE-A063-D27874FB06E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59673498"/>
      </p:ext>
    </p:extLst>
  </p:cSld>
  <p:clrMapOvr>
    <a:masterClrMapping/>
  </p:clrMapOvr>
  <mc:AlternateContent xmlns:mc="http://schemas.openxmlformats.org/markup-compatibility/2006" xmlns:p14="http://schemas.microsoft.com/office/powerpoint/2010/main">
    <mc:Choice Requires="p14">
      <p:transition spd="slow" p14:dur="2000" advTm="123222"/>
    </mc:Choice>
    <mc:Fallback xmlns="">
      <p:transition spd="slow" advTm="12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3"/>
                </p:tgtEl>
              </p:cMediaNode>
            </p:audio>
          </p:childTnLst>
        </p:cTn>
      </p:par>
    </p:tnLst>
    <p:bldLst>
      <p:bldP spid="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6|23.6|24.8"/>
</p:tagLst>
</file>

<file path=ppt/tags/tag10.xml><?xml version="1.0" encoding="utf-8"?>
<p:tagLst xmlns:a="http://schemas.openxmlformats.org/drawingml/2006/main" xmlns:r="http://schemas.openxmlformats.org/officeDocument/2006/relationships" xmlns:p="http://schemas.openxmlformats.org/presentationml/2006/main">
  <p:tag name="TIMING" val="|10.6|19.2|1.9|31.1"/>
</p:tagLst>
</file>

<file path=ppt/tags/tag11.xml><?xml version="1.0" encoding="utf-8"?>
<p:tagLst xmlns:a="http://schemas.openxmlformats.org/drawingml/2006/main" xmlns:r="http://schemas.openxmlformats.org/officeDocument/2006/relationships" xmlns:p="http://schemas.openxmlformats.org/presentationml/2006/main">
  <p:tag name="TIMING" val="|7.3"/>
</p:tagLst>
</file>

<file path=ppt/tags/tag12.xml><?xml version="1.0" encoding="utf-8"?>
<p:tagLst xmlns:a="http://schemas.openxmlformats.org/drawingml/2006/main" xmlns:r="http://schemas.openxmlformats.org/officeDocument/2006/relationships" xmlns:p="http://schemas.openxmlformats.org/presentationml/2006/main">
  <p:tag name="TIMING" val="|9|24.8|23.3|1"/>
</p:tagLst>
</file>

<file path=ppt/tags/tag13.xml><?xml version="1.0" encoding="utf-8"?>
<p:tagLst xmlns:a="http://schemas.openxmlformats.org/drawingml/2006/main" xmlns:r="http://schemas.openxmlformats.org/officeDocument/2006/relationships" xmlns:p="http://schemas.openxmlformats.org/presentationml/2006/main">
  <p:tag name="TIMING" val="|11.3|41.8|3.6"/>
</p:tagLst>
</file>

<file path=ppt/tags/tag14.xml><?xml version="1.0" encoding="utf-8"?>
<p:tagLst xmlns:a="http://schemas.openxmlformats.org/drawingml/2006/main" xmlns:r="http://schemas.openxmlformats.org/officeDocument/2006/relationships" xmlns:p="http://schemas.openxmlformats.org/presentationml/2006/main">
  <p:tag name="TIMING" val="|10.3|36.6|3.2|27.7"/>
</p:tagLst>
</file>

<file path=ppt/tags/tag15.xml><?xml version="1.0" encoding="utf-8"?>
<p:tagLst xmlns:a="http://schemas.openxmlformats.org/drawingml/2006/main" xmlns:r="http://schemas.openxmlformats.org/officeDocument/2006/relationships" xmlns:p="http://schemas.openxmlformats.org/presentationml/2006/main">
  <p:tag name="TIMING" val="|10|28.2"/>
</p:tagLst>
</file>

<file path=ppt/tags/tag16.xml><?xml version="1.0" encoding="utf-8"?>
<p:tagLst xmlns:a="http://schemas.openxmlformats.org/drawingml/2006/main" xmlns:r="http://schemas.openxmlformats.org/officeDocument/2006/relationships" xmlns:p="http://schemas.openxmlformats.org/presentationml/2006/main">
  <p:tag name="TIMING" val="|7.3|8.4|2.3"/>
</p:tagLst>
</file>

<file path=ppt/tags/tag17.xml><?xml version="1.0" encoding="utf-8"?>
<p:tagLst xmlns:a="http://schemas.openxmlformats.org/drawingml/2006/main" xmlns:r="http://schemas.openxmlformats.org/officeDocument/2006/relationships" xmlns:p="http://schemas.openxmlformats.org/presentationml/2006/main">
  <p:tag name="TIMING" val="|6.3|37.9|32.5"/>
</p:tagLst>
</file>

<file path=ppt/tags/tag18.xml><?xml version="1.0" encoding="utf-8"?>
<p:tagLst xmlns:a="http://schemas.openxmlformats.org/drawingml/2006/main" xmlns:r="http://schemas.openxmlformats.org/officeDocument/2006/relationships" xmlns:p="http://schemas.openxmlformats.org/presentationml/2006/main">
  <p:tag name="TIMING" val="|10.3|24|1"/>
</p:tagLst>
</file>

<file path=ppt/tags/tag19.xml><?xml version="1.0" encoding="utf-8"?>
<p:tagLst xmlns:a="http://schemas.openxmlformats.org/drawingml/2006/main" xmlns:r="http://schemas.openxmlformats.org/officeDocument/2006/relationships" xmlns:p="http://schemas.openxmlformats.org/presentationml/2006/main">
  <p:tag name="TIMING" val="|15.7|26.3|1.4"/>
</p:tagLst>
</file>

<file path=ppt/tags/tag2.xml><?xml version="1.0" encoding="utf-8"?>
<p:tagLst xmlns:a="http://schemas.openxmlformats.org/drawingml/2006/main" xmlns:r="http://schemas.openxmlformats.org/officeDocument/2006/relationships" xmlns:p="http://schemas.openxmlformats.org/presentationml/2006/main">
  <p:tag name="TIMING" val="|7|25.3|2.2|8.7|12"/>
</p:tagLst>
</file>

<file path=ppt/tags/tag20.xml><?xml version="1.0" encoding="utf-8"?>
<p:tagLst xmlns:a="http://schemas.openxmlformats.org/drawingml/2006/main" xmlns:r="http://schemas.openxmlformats.org/officeDocument/2006/relationships" xmlns:p="http://schemas.openxmlformats.org/presentationml/2006/main">
  <p:tag name="TIMING" val="|13.5|37.7|1.2"/>
</p:tagLst>
</file>

<file path=ppt/tags/tag21.xml><?xml version="1.0" encoding="utf-8"?>
<p:tagLst xmlns:a="http://schemas.openxmlformats.org/drawingml/2006/main" xmlns:r="http://schemas.openxmlformats.org/officeDocument/2006/relationships" xmlns:p="http://schemas.openxmlformats.org/presentationml/2006/main">
  <p:tag name="TIMING" val="|4.3|22.8"/>
</p:tagLst>
</file>

<file path=ppt/tags/tag22.xml><?xml version="1.0" encoding="utf-8"?>
<p:tagLst xmlns:a="http://schemas.openxmlformats.org/drawingml/2006/main" xmlns:r="http://schemas.openxmlformats.org/officeDocument/2006/relationships" xmlns:p="http://schemas.openxmlformats.org/presentationml/2006/main">
  <p:tag name="TIMING" val="|5.8|13.5|1.4"/>
</p:tagLst>
</file>

<file path=ppt/tags/tag3.xml><?xml version="1.0" encoding="utf-8"?>
<p:tagLst xmlns:a="http://schemas.openxmlformats.org/drawingml/2006/main" xmlns:r="http://schemas.openxmlformats.org/officeDocument/2006/relationships" xmlns:p="http://schemas.openxmlformats.org/presentationml/2006/main">
  <p:tag name="TIMING" val="|10.2|22|2.3"/>
</p:tagLst>
</file>

<file path=ppt/tags/tag4.xml><?xml version="1.0" encoding="utf-8"?>
<p:tagLst xmlns:a="http://schemas.openxmlformats.org/drawingml/2006/main" xmlns:r="http://schemas.openxmlformats.org/officeDocument/2006/relationships" xmlns:p="http://schemas.openxmlformats.org/presentationml/2006/main">
  <p:tag name="TIMING" val="|9.7|15.1|1.3"/>
</p:tagLst>
</file>

<file path=ppt/tags/tag5.xml><?xml version="1.0" encoding="utf-8"?>
<p:tagLst xmlns:a="http://schemas.openxmlformats.org/drawingml/2006/main" xmlns:r="http://schemas.openxmlformats.org/officeDocument/2006/relationships" xmlns:p="http://schemas.openxmlformats.org/presentationml/2006/main">
  <p:tag name="TIMING" val="|12.5|13.7|1.5|10.8"/>
</p:tagLst>
</file>

<file path=ppt/tags/tag6.xml><?xml version="1.0" encoding="utf-8"?>
<p:tagLst xmlns:a="http://schemas.openxmlformats.org/drawingml/2006/main" xmlns:r="http://schemas.openxmlformats.org/officeDocument/2006/relationships" xmlns:p="http://schemas.openxmlformats.org/presentationml/2006/main">
  <p:tag name="TIMING" val="|5.6|11.5|1.7|12.2|13.4"/>
</p:tagLst>
</file>

<file path=ppt/tags/tag7.xml><?xml version="1.0" encoding="utf-8"?>
<p:tagLst xmlns:a="http://schemas.openxmlformats.org/drawingml/2006/main" xmlns:r="http://schemas.openxmlformats.org/officeDocument/2006/relationships" xmlns:p="http://schemas.openxmlformats.org/presentationml/2006/main">
  <p:tag name="TIMING" val="|15.1|46.2|2.3"/>
</p:tagLst>
</file>

<file path=ppt/tags/tag8.xml><?xml version="1.0" encoding="utf-8"?>
<p:tagLst xmlns:a="http://schemas.openxmlformats.org/drawingml/2006/main" xmlns:r="http://schemas.openxmlformats.org/officeDocument/2006/relationships" xmlns:p="http://schemas.openxmlformats.org/presentationml/2006/main">
  <p:tag name="TIMING" val="|16.9|64.2|1.4"/>
</p:tagLst>
</file>

<file path=ppt/tags/tag9.xml><?xml version="1.0" encoding="utf-8"?>
<p:tagLst xmlns:a="http://schemas.openxmlformats.org/drawingml/2006/main" xmlns:r="http://schemas.openxmlformats.org/officeDocument/2006/relationships" xmlns:p="http://schemas.openxmlformats.org/presentationml/2006/main">
  <p:tag name="TIMING" val="|9.8|21.1|2.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ジャパネスク">
  <a:themeElements>
    <a:clrScheme name="ジャパネスク">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ジャパネスク">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ジャパネスク">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1515</TotalTime>
  <Words>3231</Words>
  <Application>Microsoft Office PowerPoint</Application>
  <PresentationFormat>画面に合わせる (4:3)</PresentationFormat>
  <Paragraphs>286</Paragraphs>
  <Slides>23</Slides>
  <Notes>1</Notes>
  <HiddenSlides>0</HiddenSlides>
  <MMClips>23</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23</vt:i4>
      </vt:variant>
    </vt:vector>
  </HeadingPairs>
  <TitlesOfParts>
    <vt:vector size="29" baseType="lpstr">
      <vt:lpstr>Meiryo UI</vt:lpstr>
      <vt:lpstr>Calibri</vt:lpstr>
      <vt:lpstr>Franklin Gothic Book</vt:lpstr>
      <vt:lpstr>Perpetua</vt:lpstr>
      <vt:lpstr>Wingdings 2</vt:lpstr>
      <vt:lpstr>ジャパネスク</vt:lpstr>
      <vt:lpstr>不動産法特論⑭</vt:lpstr>
      <vt:lpstr>１．報酬額の制限</vt:lpstr>
      <vt:lpstr>２．売買・交換の媒介報酬の限度額</vt:lpstr>
      <vt:lpstr>３．売買の媒介報酬の算定方法【計算例1】</vt:lpstr>
      <vt:lpstr>４．売買の媒介報酬の算定方法【計算例２】</vt:lpstr>
      <vt:lpstr>５．売買の媒介報酬の算定方法（速算法）【計算例3】</vt:lpstr>
      <vt:lpstr>６．媒介報酬の速算法</vt:lpstr>
      <vt:lpstr>７．売買の媒介報酬の算定方法（建物価格に消費税が含まれる場合）【計算例4】</vt:lpstr>
      <vt:lpstr>８．売買の媒介報酬の算定方法（建物価格に消費税が含まれる場合）【計算例4】</vt:lpstr>
      <vt:lpstr>９．交換の媒介報酬の算定方法【計算例5】</vt:lpstr>
      <vt:lpstr>10．空き家等の媒介報酬の算定方法【計算例6】</vt:lpstr>
      <vt:lpstr>11．空き家等の媒介報酬のポイント</vt:lpstr>
      <vt:lpstr>12．売買の代理報酬の算定方法【計算例7】</vt:lpstr>
      <vt:lpstr>13．売買の代理及び媒介報酬の算定方法【計算例8】</vt:lpstr>
      <vt:lpstr>14．売買の代理及び媒介報酬の算定方法【計算例8】</vt:lpstr>
      <vt:lpstr>15．売買の代理及び媒介報酬の算定方法【計算例8】</vt:lpstr>
      <vt:lpstr>16．賃貸借の報酬額の算定方法</vt:lpstr>
      <vt:lpstr>17．賃貸借の媒介報酬額の算定方法</vt:lpstr>
      <vt:lpstr>18．建物賃貸借の媒介報酬の算定方法【計算例9】</vt:lpstr>
      <vt:lpstr>19．事業用建物賃貸借の媒介報酬の算定方法 （権利金の授受がある場合）【計算例10】</vt:lpstr>
      <vt:lpstr>20．事業用建物賃貸借の媒介報酬の算定方法 （権利金の授受がある場合）【計算例10】</vt:lpstr>
      <vt:lpstr>21．広告料金</vt:lpstr>
      <vt:lpstr>22．報酬額の掲示義務等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宅建業法</dc:title>
  <dc:creator>matsunaga</dc:creator>
  <cp:lastModifiedBy>MATSUNAGA</cp:lastModifiedBy>
  <cp:revision>172</cp:revision>
  <cp:lastPrinted>2024-12-04T11:46:33Z</cp:lastPrinted>
  <dcterms:created xsi:type="dcterms:W3CDTF">2015-02-01T15:02:23Z</dcterms:created>
  <dcterms:modified xsi:type="dcterms:W3CDTF">2025-02-06T01:23:28Z</dcterms:modified>
</cp:coreProperties>
</file>