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419" r:id="rId3"/>
    <p:sldId id="418" r:id="rId4"/>
    <p:sldId id="306" r:id="rId5"/>
    <p:sldId id="307" r:id="rId6"/>
    <p:sldId id="420" r:id="rId7"/>
    <p:sldId id="309" r:id="rId8"/>
    <p:sldId id="310" r:id="rId9"/>
    <p:sldId id="414" r:id="rId10"/>
    <p:sldId id="415" r:id="rId11"/>
    <p:sldId id="416" r:id="rId12"/>
    <p:sldId id="417" r:id="rId13"/>
    <p:sldId id="422" r:id="rId14"/>
    <p:sldId id="421" r:id="rId15"/>
    <p:sldId id="423" r:id="rId16"/>
    <p:sldId id="424" r:id="rId17"/>
    <p:sldId id="425" r:id="rId18"/>
    <p:sldId id="426" r:id="rId19"/>
    <p:sldId id="427" r:id="rId20"/>
    <p:sldId id="428" r:id="rId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910" autoAdjust="0"/>
  </p:normalViewPr>
  <p:slideViewPr>
    <p:cSldViewPr>
      <p:cViewPr varScale="1">
        <p:scale>
          <a:sx n="64" d="100"/>
          <a:sy n="64" d="100"/>
        </p:scale>
        <p:origin x="156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EB625-0C66-4A29-8B3D-AE5D3083025A}" type="datetimeFigureOut">
              <a:rPr kumimoji="1" lang="ja-JP" altLang="en-US" smtClean="0"/>
              <a:t>2025/2/6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FCD891-DCDB-4526-8E2E-F0B72FE8A34F}" type="slidenum">
              <a:rPr kumimoji="1" lang="ja-JP" altLang="en-US" smtClean="0"/>
              <a:t>‹#›</a:t>
            </a:fld>
            <a:endParaRPr kumimoji="1" lang="ja-JP" altLang="en-US"/>
          </a:p>
        </p:txBody>
      </p:sp>
    </p:spTree>
    <p:extLst>
      <p:ext uri="{BB962C8B-B14F-4D97-AF65-F5344CB8AC3E}">
        <p14:creationId xmlns:p14="http://schemas.microsoft.com/office/powerpoint/2010/main" val="38309440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9FCD891-DCDB-4526-8E2E-F0B72FE8A34F}" type="slidenum">
              <a:rPr kumimoji="1" lang="ja-JP" altLang="en-US" smtClean="0"/>
              <a:t>1</a:t>
            </a:fld>
            <a:endParaRPr kumimoji="1" lang="ja-JP" altLang="en-US"/>
          </a:p>
        </p:txBody>
      </p:sp>
    </p:spTree>
    <p:extLst>
      <p:ext uri="{BB962C8B-B14F-4D97-AF65-F5344CB8AC3E}">
        <p14:creationId xmlns:p14="http://schemas.microsoft.com/office/powerpoint/2010/main" val="1960188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Ref idx="1003">
        <a:schemeClr val="bg1"/>
      </p:bgRef>
    </p:bg>
    <p:spTree>
      <p:nvGrpSpPr>
        <p:cNvPr id="1" name=""/>
        <p:cNvGrpSpPr/>
        <p:nvPr/>
      </p:nvGrpSpPr>
      <p:grpSpPr>
        <a:xfrm>
          <a:off x="0" y="0"/>
          <a:ext cx="0" cy="0"/>
          <a:chOff x="0" y="0"/>
          <a:chExt cx="0" cy="0"/>
        </a:xfrm>
      </p:grpSpPr>
      <p:sp>
        <p:nvSpPr>
          <p:cNvPr id="12" name="正方形/長方形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角丸四角形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サブタイトル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マスター サブタイトルの書式設定</a:t>
            </a:r>
            <a:endParaRPr kumimoji="0" lang="en-US"/>
          </a:p>
        </p:txBody>
      </p:sp>
      <p:sp>
        <p:nvSpPr>
          <p:cNvPr id="28" name="日付プレースホルダー 27"/>
          <p:cNvSpPr>
            <a:spLocks noGrp="1"/>
          </p:cNvSpPr>
          <p:nvPr>
            <p:ph type="dt" sz="half" idx="10"/>
          </p:nvPr>
        </p:nvSpPr>
        <p:spPr/>
        <p:txBody>
          <a:bodyPr/>
          <a:lstStyle/>
          <a:p>
            <a:fld id="{030F2279-A00D-4D73-BB2A-19902999C828}" type="datetime1">
              <a:rPr kumimoji="1" lang="ja-JP" altLang="en-US" smtClean="0"/>
              <a:t>2025/2/6</a:t>
            </a:fld>
            <a:endParaRPr kumimoji="1" lang="ja-JP" altLang="en-US"/>
          </a:p>
        </p:txBody>
      </p:sp>
      <p:sp>
        <p:nvSpPr>
          <p:cNvPr id="17" name="フッター プレースホルダー 16"/>
          <p:cNvSpPr>
            <a:spLocks noGrp="1"/>
          </p:cNvSpPr>
          <p:nvPr>
            <p:ph type="ftr" sz="quarter" idx="11"/>
          </p:nvPr>
        </p:nvSpPr>
        <p:spPr/>
        <p:txBody>
          <a:bodyPr/>
          <a:lstStyle/>
          <a:p>
            <a:endParaRPr kumimoji="1" lang="ja-JP" altLang="en-US"/>
          </a:p>
        </p:txBody>
      </p:sp>
      <p:sp>
        <p:nvSpPr>
          <p:cNvPr id="29" name="スライド番号プレースホルダー 28"/>
          <p:cNvSpPr>
            <a:spLocks noGrp="1"/>
          </p:cNvSpPr>
          <p:nvPr>
            <p:ph type="sldNum" sz="quarter" idx="12"/>
          </p:nvPr>
        </p:nvSpPr>
        <p:spPr/>
        <p:txBody>
          <a:bodyPr lIns="0" tIns="0" rIns="0" bIns="0">
            <a:noAutofit/>
          </a:bodyPr>
          <a:lstStyle>
            <a:lvl1pPr>
              <a:defRPr sz="1400">
                <a:solidFill>
                  <a:srgbClr val="FFFFFF"/>
                </a:solidFill>
              </a:defRPr>
            </a:lvl1pPr>
          </a:lstStyle>
          <a:p>
            <a:fld id="{D73BF74F-ADAC-4014-B165-61D674A3450C}" type="slidenum">
              <a:rPr kumimoji="1" lang="ja-JP" altLang="en-US" smtClean="0"/>
              <a:t>‹#›</a:t>
            </a:fld>
            <a:endParaRPr kumimoji="1" lang="ja-JP" altLang="en-US"/>
          </a:p>
        </p:txBody>
      </p:sp>
      <p:sp>
        <p:nvSpPr>
          <p:cNvPr id="7" name="正方形/長方形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ja-JP" altLang="en-US"/>
              <a:t>マスター タイトルの書式設定</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8DCDF82E-DC2A-4DBA-A55F-485C26DC95D4}"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1"/>
            <a:ext cx="2011680" cy="5851525"/>
          </a:xfrm>
        </p:spPr>
        <p:txBody>
          <a:bodyPr vert="eaVert"/>
          <a:lstStyle/>
          <a:p>
            <a:r>
              <a:rPr kumimoji="0" lang="ja-JP" altLang="en-US"/>
              <a:t>マスター タイトルの書式設定</a:t>
            </a:r>
            <a:endParaRPr kumimoji="0" lang="en-US"/>
          </a:p>
        </p:txBody>
      </p:sp>
      <p:sp>
        <p:nvSpPr>
          <p:cNvPr id="3" name="縦書きテキスト プレースホルダー 2"/>
          <p:cNvSpPr>
            <a:spLocks noGrp="1"/>
          </p:cNvSpPr>
          <p:nvPr>
            <p:ph type="body" orient="vert" idx="1"/>
          </p:nvPr>
        </p:nvSpPr>
        <p:spPr>
          <a:xfrm>
            <a:off x="914400" y="274640"/>
            <a:ext cx="5562600" cy="5851525"/>
          </a:xfrm>
        </p:spPr>
        <p:txBody>
          <a:bodyPr vert="eaVert"/>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ー 3"/>
          <p:cNvSpPr>
            <a:spLocks noGrp="1"/>
          </p:cNvSpPr>
          <p:nvPr>
            <p:ph type="dt" sz="half" idx="10"/>
          </p:nvPr>
        </p:nvSpPr>
        <p:spPr/>
        <p:txBody>
          <a:bodyPr/>
          <a:lstStyle/>
          <a:p>
            <a:fld id="{4F21AAAE-177F-4446-8DC3-3E43D7D38C99}"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4" name="日付プレースホルダー 3"/>
          <p:cNvSpPr>
            <a:spLocks noGrp="1"/>
          </p:cNvSpPr>
          <p:nvPr>
            <p:ph type="dt" sz="half" idx="10"/>
          </p:nvPr>
        </p:nvSpPr>
        <p:spPr/>
        <p:txBody>
          <a:bodyPr/>
          <a:lstStyle/>
          <a:p>
            <a:fld id="{F6F2363E-26FC-423E-AAC9-FBC484916912}"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914400" y="1447800"/>
            <a:ext cx="777240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3">
        <a:schemeClr val="bg1"/>
      </p:bgRef>
    </p:bg>
    <p:spTree>
      <p:nvGrpSpPr>
        <p:cNvPr id="1" name=""/>
        <p:cNvGrpSpPr/>
        <p:nvPr/>
      </p:nvGrpSpPr>
      <p:grpSpPr>
        <a:xfrm>
          <a:off x="0" y="0"/>
          <a:ext cx="0" cy="0"/>
          <a:chOff x="0" y="0"/>
          <a:chExt cx="0" cy="0"/>
        </a:xfrm>
      </p:grpSpPr>
      <p:sp>
        <p:nvSpPr>
          <p:cNvPr id="11" name="正方形/長方形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角丸四角形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722313" y="952500"/>
            <a:ext cx="7772400" cy="1362075"/>
          </a:xfrm>
        </p:spPr>
        <p:txBody>
          <a:bodyPr anchor="b" anchorCtr="0"/>
          <a:lstStyle>
            <a:lvl1pPr algn="l">
              <a:buNone/>
              <a:defRPr sz="4000" b="0" cap="none"/>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マスター テキストの書式設定</a:t>
            </a:r>
          </a:p>
        </p:txBody>
      </p:sp>
      <p:sp>
        <p:nvSpPr>
          <p:cNvPr id="4" name="日付プレースホルダー 3"/>
          <p:cNvSpPr>
            <a:spLocks noGrp="1"/>
          </p:cNvSpPr>
          <p:nvPr>
            <p:ph type="dt" sz="half" idx="10"/>
          </p:nvPr>
        </p:nvSpPr>
        <p:spPr/>
        <p:txBody>
          <a:bodyPr/>
          <a:lstStyle/>
          <a:p>
            <a:fld id="{0BE580F3-6534-40B7-8936-DA037C787BD4}" type="datetime1">
              <a:rPr kumimoji="1" lang="ja-JP" altLang="en-US" smtClean="0"/>
              <a:t>2025/2/6</a:t>
            </a:fld>
            <a:endParaRPr kumimoji="1" lang="ja-JP" altLang="en-US"/>
          </a:p>
        </p:txBody>
      </p:sp>
      <p:sp>
        <p:nvSpPr>
          <p:cNvPr id="5" name="フッター プレースホルダー 4"/>
          <p:cNvSpPr>
            <a:spLocks noGrp="1"/>
          </p:cNvSpPr>
          <p:nvPr>
            <p:ph type="ftr" sz="quarter" idx="11"/>
          </p:nvPr>
        </p:nvSpPr>
        <p:spPr>
          <a:xfrm>
            <a:off x="800100" y="6172200"/>
            <a:ext cx="4000500" cy="457200"/>
          </a:xfrm>
        </p:spPr>
        <p:txBody>
          <a:bodyPr/>
          <a:lstStyle/>
          <a:p>
            <a:endParaRPr kumimoji="1" lang="ja-JP" altLang="en-US"/>
          </a:p>
        </p:txBody>
      </p:sp>
      <p:sp>
        <p:nvSpPr>
          <p:cNvPr id="7" name="正方形/長方形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正方形/長方形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スライド番号プレースホルダー 5"/>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5" name="日付プレースホルダー 4"/>
          <p:cNvSpPr>
            <a:spLocks noGrp="1"/>
          </p:cNvSpPr>
          <p:nvPr>
            <p:ph type="dt" sz="half" idx="10"/>
          </p:nvPr>
        </p:nvSpPr>
        <p:spPr/>
        <p:txBody>
          <a:bodyPr/>
          <a:lstStyle/>
          <a:p>
            <a:fld id="{EF669A87-A994-4C1C-9709-1F910A76A537}"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91440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1" name="コンテンツ プレースホルダー 10"/>
          <p:cNvSpPr>
            <a:spLocks noGrp="1"/>
          </p:cNvSpPr>
          <p:nvPr>
            <p:ph sz="quarter" idx="2"/>
          </p:nvPr>
        </p:nvSpPr>
        <p:spPr>
          <a:xfrm>
            <a:off x="4933950" y="1447800"/>
            <a:ext cx="3749040" cy="45720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273050"/>
            <a:ext cx="7772400" cy="1143000"/>
          </a:xfrm>
        </p:spPr>
        <p:txBody>
          <a:bodyPr anchor="b" anchorCtr="0"/>
          <a:lstStyle>
            <a:lvl1pPr>
              <a:defRPr/>
            </a:lvl1pPr>
          </a:lstStyle>
          <a:p>
            <a:r>
              <a:rPr kumimoji="0" lang="ja-JP" altLang="en-US"/>
              <a:t>マスター タイトルの書式設定</a:t>
            </a:r>
            <a:endParaRPr kumimoji="0" lang="en-US"/>
          </a:p>
        </p:txBody>
      </p:sp>
      <p:sp>
        <p:nvSpPr>
          <p:cNvPr id="3" name="テキスト プレースホルダー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4" name="テキスト プレースホルダー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マスター テキストの書式設定</a:t>
            </a:r>
          </a:p>
        </p:txBody>
      </p:sp>
      <p:sp>
        <p:nvSpPr>
          <p:cNvPr id="7" name="日付プレースホルダー 6"/>
          <p:cNvSpPr>
            <a:spLocks noGrp="1"/>
          </p:cNvSpPr>
          <p:nvPr>
            <p:ph type="dt" sz="half" idx="10"/>
          </p:nvPr>
        </p:nvSpPr>
        <p:spPr/>
        <p:txBody>
          <a:bodyPr/>
          <a:lstStyle/>
          <a:p>
            <a:fld id="{5847830A-3906-4870-B3C4-33E831FEB7BD}" type="datetime1">
              <a:rPr kumimoji="1" lang="ja-JP" altLang="en-US" smtClean="0"/>
              <a:t>2025/2/6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half" idx="2"/>
          </p:nvPr>
        </p:nvSpPr>
        <p:spPr>
          <a:xfrm>
            <a:off x="9144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13" name="コンテンツ プレースホルダー 12"/>
          <p:cNvSpPr>
            <a:spLocks noGrp="1"/>
          </p:cNvSpPr>
          <p:nvPr>
            <p:ph sz="half" idx="4"/>
          </p:nvPr>
        </p:nvSpPr>
        <p:spPr>
          <a:xfrm>
            <a:off x="4953000" y="2247900"/>
            <a:ext cx="3733800" cy="38862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マスター タイトルの書式設定</a:t>
            </a:r>
            <a:endParaRPr kumimoji="0" lang="en-US"/>
          </a:p>
        </p:txBody>
      </p:sp>
      <p:sp>
        <p:nvSpPr>
          <p:cNvPr id="3" name="日付プレースホルダー 2"/>
          <p:cNvSpPr>
            <a:spLocks noGrp="1"/>
          </p:cNvSpPr>
          <p:nvPr>
            <p:ph type="dt" sz="half" idx="10"/>
          </p:nvPr>
        </p:nvSpPr>
        <p:spPr/>
        <p:txBody>
          <a:bodyPr/>
          <a:lstStyle/>
          <a:p>
            <a:fld id="{4B017A7F-5546-41BB-8419-99B3E4136461}" type="datetime1">
              <a:rPr kumimoji="1" lang="ja-JP" altLang="en-US" smtClean="0"/>
              <a:t>2025/2/6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1C980EF-7D1C-482C-AAA8-1EFFB7030025}" type="datetime1">
              <a:rPr kumimoji="1" lang="ja-JP" altLang="en-US" smtClean="0"/>
              <a:t>2025/2/6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8" name="正方形/長方形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角丸四角形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タイトル 1"/>
          <p:cNvSpPr>
            <a:spLocks noGrp="1"/>
          </p:cNvSpPr>
          <p:nvPr>
            <p:ph type="title"/>
          </p:nvPr>
        </p:nvSpPr>
        <p:spPr>
          <a:xfrm>
            <a:off x="914400" y="273050"/>
            <a:ext cx="7772400" cy="1143000"/>
          </a:xfrm>
        </p:spPr>
        <p:txBody>
          <a:bodyPr anchor="b" anchorCtr="0"/>
          <a:lstStyle>
            <a:lvl1pPr algn="l">
              <a:buNone/>
              <a:defRPr sz="4000" b="0"/>
            </a:lvl1pPr>
          </a:lstStyle>
          <a:p>
            <a:r>
              <a:rPr kumimoji="0" lang="ja-JP" altLang="en-US"/>
              <a:t>マスター タイトルの書式設定</a:t>
            </a:r>
            <a:endParaRPr kumimoji="0" lang="en-US"/>
          </a:p>
        </p:txBody>
      </p:sp>
      <p:sp>
        <p:nvSpPr>
          <p:cNvPr id="3" name="テキスト プレースホルダー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0F7BC362-F31F-40CB-9F22-A61F271AABC2}"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a:t>
            </a:fld>
            <a:endParaRPr kumimoji="1" lang="ja-JP" altLang="en-US"/>
          </a:p>
        </p:txBody>
      </p:sp>
      <p:sp>
        <p:nvSpPr>
          <p:cNvPr id="11" name="コンテンツ プレースホルダー 10"/>
          <p:cNvSpPr>
            <a:spLocks noGrp="1"/>
          </p:cNvSpPr>
          <p:nvPr>
            <p:ph sz="quarter" idx="1"/>
          </p:nvPr>
        </p:nvSpPr>
        <p:spPr>
          <a:xfrm>
            <a:off x="2971800" y="1600200"/>
            <a:ext cx="5715000" cy="4495800"/>
          </a:xfrm>
        </p:spPr>
        <p:txBody>
          <a:bodyPr vert="horz"/>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ja-JP" altLang="en-US"/>
              <a:t>マスター タイトルの書式設定</a:t>
            </a:r>
            <a:endParaRPr kumimoji="0" lang="en-US"/>
          </a:p>
        </p:txBody>
      </p:sp>
      <p:sp>
        <p:nvSpPr>
          <p:cNvPr id="4" name="テキスト プレースホルダー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ja-JP" altLang="en-US"/>
              <a:t>マスター テキストの書式設定</a:t>
            </a:r>
          </a:p>
        </p:txBody>
      </p:sp>
      <p:sp>
        <p:nvSpPr>
          <p:cNvPr id="5" name="日付プレースホルダー 4"/>
          <p:cNvSpPr>
            <a:spLocks noGrp="1"/>
          </p:cNvSpPr>
          <p:nvPr>
            <p:ph type="dt" sz="half" idx="10"/>
          </p:nvPr>
        </p:nvSpPr>
        <p:spPr/>
        <p:txBody>
          <a:bodyPr/>
          <a:lstStyle/>
          <a:p>
            <a:fld id="{10A14A3B-B300-4773-A388-041D4D160993}" type="datetime1">
              <a:rPr kumimoji="1" lang="ja-JP" altLang="en-US" smtClean="0"/>
              <a:t>2025/2/6</a:t>
            </a:fld>
            <a:endParaRPr kumimoji="1" lang="ja-JP" altLang="en-US"/>
          </a:p>
        </p:txBody>
      </p:sp>
      <p:sp>
        <p:nvSpPr>
          <p:cNvPr id="6" name="フッター プレースホルダー 5"/>
          <p:cNvSpPr>
            <a:spLocks noGrp="1"/>
          </p:cNvSpPr>
          <p:nvPr>
            <p:ph type="ftr" sz="quarter" idx="11"/>
          </p:nvPr>
        </p:nvSpPr>
        <p:spPr>
          <a:xfrm>
            <a:off x="914400" y="6172200"/>
            <a:ext cx="3886200" cy="457200"/>
          </a:xfrm>
        </p:spPr>
        <p:txBody>
          <a:bodyPr/>
          <a:lstStyle/>
          <a:p>
            <a:endParaRPr kumimoji="1" lang="ja-JP" altLang="en-US"/>
          </a:p>
        </p:txBody>
      </p:sp>
      <p:sp>
        <p:nvSpPr>
          <p:cNvPr id="7" name="スライド番号プレースホルダー 6"/>
          <p:cNvSpPr>
            <a:spLocks noGrp="1"/>
          </p:cNvSpPr>
          <p:nvPr>
            <p:ph type="sldNum" sz="quarter" idx="12"/>
          </p:nvPr>
        </p:nvSpPr>
        <p:spPr>
          <a:xfrm>
            <a:off x="146304" y="6208776"/>
            <a:ext cx="457200" cy="457200"/>
          </a:xfrm>
        </p:spPr>
        <p:txBody>
          <a:bodyPr/>
          <a:lstStyle/>
          <a:p>
            <a:fld id="{D73BF74F-ADAC-4014-B165-61D674A3450C}" type="slidenum">
              <a:rPr kumimoji="1" lang="ja-JP" altLang="en-US" smtClean="0"/>
              <a:t>‹#›</a:t>
            </a:fld>
            <a:endParaRPr kumimoji="1" lang="ja-JP" altLang="en-US"/>
          </a:p>
        </p:txBody>
      </p:sp>
      <p:sp>
        <p:nvSpPr>
          <p:cNvPr id="11" name="正方形/長方形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正方形/長方形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正方形/長方形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図プレースホルダー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ja-JP" altLang="en-US"/>
              <a:t>アイコンをクリックして図を追加</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正方形/長方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角丸四角形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タイトル プレースホルダー 21"/>
          <p:cNvSpPr>
            <a:spLocks noGrp="1"/>
          </p:cNvSpPr>
          <p:nvPr>
            <p:ph type="title"/>
          </p:nvPr>
        </p:nvSpPr>
        <p:spPr>
          <a:xfrm>
            <a:off x="914400" y="274638"/>
            <a:ext cx="7772400" cy="1143000"/>
          </a:xfrm>
          <a:prstGeom prst="rect">
            <a:avLst/>
          </a:prstGeom>
        </p:spPr>
        <p:txBody>
          <a:bodyPr bIns="91440" anchor="b" anchorCtr="0">
            <a:normAutofit/>
          </a:bodyPr>
          <a:lstStyle/>
          <a:p>
            <a:r>
              <a:rPr kumimoji="0" lang="ja-JP" altLang="en-US"/>
              <a:t>マスター タイトルの書式設定</a:t>
            </a:r>
            <a:endParaRPr kumimoji="0" lang="en-US"/>
          </a:p>
        </p:txBody>
      </p:sp>
      <p:sp>
        <p:nvSpPr>
          <p:cNvPr id="13" name="テキスト プレースホルダー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ja-JP" altLang="en-US"/>
              <a:t>マスター テキストの書式設定</a:t>
            </a:r>
          </a:p>
          <a:p>
            <a:pPr lvl="1" eaLnBrk="1" latinLnBrk="0" hangingPunct="1"/>
            <a:r>
              <a:rPr kumimoji="0" lang="ja-JP" altLang="en-US"/>
              <a:t>第 </a:t>
            </a:r>
            <a:r>
              <a:rPr kumimoji="0" lang="en-US" altLang="ja-JP"/>
              <a:t>2 </a:t>
            </a:r>
            <a:r>
              <a:rPr kumimoji="0" lang="ja-JP" altLang="en-US"/>
              <a:t>レベル</a:t>
            </a:r>
          </a:p>
          <a:p>
            <a:pPr lvl="2" eaLnBrk="1" latinLnBrk="0" hangingPunct="1"/>
            <a:r>
              <a:rPr kumimoji="0" lang="ja-JP" altLang="en-US"/>
              <a:t>第 </a:t>
            </a:r>
            <a:r>
              <a:rPr kumimoji="0" lang="en-US" altLang="ja-JP"/>
              <a:t>3 </a:t>
            </a:r>
            <a:r>
              <a:rPr kumimoji="0" lang="ja-JP" altLang="en-US"/>
              <a:t>レベル</a:t>
            </a:r>
          </a:p>
          <a:p>
            <a:pPr lvl="3" eaLnBrk="1" latinLnBrk="0" hangingPunct="1"/>
            <a:r>
              <a:rPr kumimoji="0" lang="ja-JP" altLang="en-US"/>
              <a:t>第 </a:t>
            </a:r>
            <a:r>
              <a:rPr kumimoji="0" lang="en-US" altLang="ja-JP"/>
              <a:t>4 </a:t>
            </a:r>
            <a:r>
              <a:rPr kumimoji="0" lang="ja-JP" altLang="en-US"/>
              <a:t>レベル</a:t>
            </a:r>
          </a:p>
          <a:p>
            <a:pPr lvl="4" eaLnBrk="1" latinLnBrk="0" hangingPunct="1"/>
            <a:r>
              <a:rPr kumimoji="0" lang="ja-JP" altLang="en-US"/>
              <a:t>第 </a:t>
            </a:r>
            <a:r>
              <a:rPr kumimoji="0" lang="en-US" altLang="ja-JP"/>
              <a:t>5 </a:t>
            </a:r>
            <a:r>
              <a:rPr kumimoji="0" lang="ja-JP" altLang="en-US"/>
              <a:t>レベル</a:t>
            </a:r>
            <a:endParaRPr kumimoji="0" lang="en-US"/>
          </a:p>
        </p:txBody>
      </p:sp>
      <p:sp>
        <p:nvSpPr>
          <p:cNvPr id="14" name="日付プレースホルダー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532C49BB-2FA3-4741-9449-C7FD5C3194BA}" type="datetime1">
              <a:rPr kumimoji="1" lang="ja-JP" altLang="en-US" smtClean="0"/>
              <a:t>2025/2/6</a:t>
            </a:fld>
            <a:endParaRPr kumimoji="1" lang="ja-JP" altLang="en-US"/>
          </a:p>
        </p:txBody>
      </p:sp>
      <p:sp>
        <p:nvSpPr>
          <p:cNvPr id="3" name="フッター プレースホルダー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kumimoji="1" lang="ja-JP" altLang="en-US"/>
          </a:p>
        </p:txBody>
      </p:sp>
      <p:sp>
        <p:nvSpPr>
          <p:cNvPr id="23" name="スライド番号プレースホルダー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73BF74F-ADAC-4014-B165-61D674A3450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1"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1"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1"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1"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1"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1"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1"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1"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1" sz="1800" kern="120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4.svg"/><Relationship Id="rId11"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media12.m4a"/><Relationship Id="rId7"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4.svg"/><Relationship Id="rId11"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5.png"/><Relationship Id="rId12" Type="http://schemas.openxmlformats.org/officeDocument/2006/relationships/image" Target="../media/image10.sv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5.png"/><Relationship Id="rId12" Type="http://schemas.openxmlformats.org/officeDocument/2006/relationships/image" Target="../media/image10.sv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normAutofit/>
          </a:bodyPr>
          <a:lstStyle/>
          <a:p>
            <a:r>
              <a:rPr lang="ja-JP" altLang="en-US" sz="4400" b="1" dirty="0">
                <a:solidFill>
                  <a:schemeClr val="tx1"/>
                </a:solidFill>
                <a:latin typeface="Meiryo UI" panose="020B0604030504040204" pitchFamily="50" charset="-128"/>
                <a:ea typeface="Meiryo UI" panose="020B0604030504040204" pitchFamily="50" charset="-128"/>
              </a:rPr>
              <a:t>監督処分・資力確保措置</a:t>
            </a:r>
          </a:p>
        </p:txBody>
      </p:sp>
      <p:sp>
        <p:nvSpPr>
          <p:cNvPr id="2" name="タイトル 1"/>
          <p:cNvSpPr>
            <a:spLocks noGrp="1"/>
          </p:cNvSpPr>
          <p:nvPr>
            <p:ph type="ctrTitle"/>
          </p:nvPr>
        </p:nvSpPr>
        <p:spPr/>
        <p:txBody>
          <a:bodyPr>
            <a:noAutofit/>
          </a:bodyPr>
          <a:lstStyle/>
          <a:p>
            <a:r>
              <a:rPr lang="ja-JP" altLang="en-US" sz="4400" b="1" dirty="0">
                <a:solidFill>
                  <a:schemeClr val="tx1"/>
                </a:solidFill>
                <a:latin typeface="Meiryo UI" panose="020B0604030504040204" pitchFamily="50" charset="-128"/>
                <a:ea typeface="Meiryo UI" panose="020B0604030504040204" pitchFamily="50" charset="-128"/>
              </a:rPr>
              <a:t>不動産法特論⑮</a:t>
            </a:r>
            <a:endParaRPr kumimoji="1" lang="ja-JP" altLang="en-US" sz="4400" b="1" dirty="0">
              <a:solidFill>
                <a:schemeClr val="tx1"/>
              </a:solidFill>
              <a:latin typeface="Meiryo UI" panose="020B0604030504040204" pitchFamily="50" charset="-128"/>
              <a:ea typeface="Meiryo UI" panose="020B0604030504040204" pitchFamily="50" charset="-128"/>
            </a:endParaRPr>
          </a:p>
        </p:txBody>
      </p:sp>
      <p:sp>
        <p:nvSpPr>
          <p:cNvPr id="7" name="スライド番号プレースホルダー 6"/>
          <p:cNvSpPr>
            <a:spLocks noGrp="1"/>
          </p:cNvSpPr>
          <p:nvPr>
            <p:ph type="sldNum" sz="quarter" idx="12"/>
          </p:nvPr>
        </p:nvSpPr>
        <p:spPr/>
        <p:txBody>
          <a:bodyPr/>
          <a:lstStyle/>
          <a:p>
            <a:fld id="{D73BF74F-ADAC-4014-B165-61D674A3450C}" type="slidenum">
              <a:rPr kumimoji="1" lang="ja-JP" altLang="en-US" smtClean="0"/>
              <a:t>1</a:t>
            </a:fld>
            <a:endParaRPr kumimoji="1" lang="ja-JP" altLang="en-US"/>
          </a:p>
        </p:txBody>
      </p:sp>
      <p:pic>
        <p:nvPicPr>
          <p:cNvPr id="4" name="オーディオ 3">
            <a:hlinkClick r:id="" action="ppaction://media"/>
            <a:extLst>
              <a:ext uri="{FF2B5EF4-FFF2-40B4-BE49-F238E27FC236}">
                <a16:creationId xmlns:a16="http://schemas.microsoft.com/office/drawing/2014/main" id="{D377ACEC-26A7-46FE-89F0-95206F4EDB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892818"/>
      </p:ext>
    </p:extLst>
  </p:cSld>
  <p:clrMapOvr>
    <a:masterClrMapping/>
  </p:clrMapOvr>
  <mc:AlternateContent xmlns:mc="http://schemas.openxmlformats.org/markup-compatibility/2006" xmlns:p14="http://schemas.microsoft.com/office/powerpoint/2010/main">
    <mc:Choice Requires="p14">
      <p:transition spd="slow" p14:dur="2000" advTm="12508"/>
    </mc:Choice>
    <mc:Fallback xmlns="">
      <p:transition spd="slow" advTm="1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9</a:t>
            </a:r>
            <a:r>
              <a:rPr lang="ja-JP" altLang="en-US" sz="3200" b="1" dirty="0">
                <a:solidFill>
                  <a:prstClr val="black"/>
                </a:solidFill>
                <a:latin typeface="Meiryo UI" panose="020B0604030504040204" pitchFamily="50" charset="-128"/>
                <a:ea typeface="Meiryo UI" panose="020B0604030504040204" pitchFamily="50" charset="-128"/>
              </a:rPr>
              <a:t>．新築住宅の売主の担保責任</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1065A293-CC8B-48F6-A8AF-D9A48F2D94EA}"/>
              </a:ext>
            </a:extLst>
          </p:cNvPr>
          <p:cNvSpPr/>
          <p:nvPr/>
        </p:nvSpPr>
        <p:spPr>
          <a:xfrm>
            <a:off x="251520" y="1563687"/>
            <a:ext cx="8640960" cy="143326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購入した新築住宅に契約に適合しない問題点があり、買主が被害を受けた場合、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売主である宅建業者は契約内容不適合担保責任を負う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ことになります。民法、宅建業法、そして品確法といった法律は、新築住宅の売主に対して、その契約内容に適合しない問題点を解決するために問題点の修補、損害賠償等を義務付けています。</a:t>
            </a:r>
          </a:p>
        </p:txBody>
      </p:sp>
      <p:sp>
        <p:nvSpPr>
          <p:cNvPr id="8" name="四角形: 角を丸くする 7">
            <a:extLst>
              <a:ext uri="{FF2B5EF4-FFF2-40B4-BE49-F238E27FC236}">
                <a16:creationId xmlns:a16="http://schemas.microsoft.com/office/drawing/2014/main" id="{2E52F59B-503B-4751-809D-AEE62FF91FA1}"/>
              </a:ext>
            </a:extLst>
          </p:cNvPr>
          <p:cNvSpPr/>
          <p:nvPr/>
        </p:nvSpPr>
        <p:spPr>
          <a:xfrm>
            <a:off x="251520" y="3175119"/>
            <a:ext cx="8640960" cy="158000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しかし、</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2005</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年に発生したマンション耐震偽装事件においては、売主が担保責任を負担するだけの経済的能力がなく、被害者である買主は担保責任を追及できず被害を負いました。その反省に立って、「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特定住宅瑕疵担保履行確保法</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」によって、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新築住宅の売主</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において、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担保責任の履行確保を確実にするための措置を講じることが義務付けられました</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4" name="グループ化 3">
            <a:extLst>
              <a:ext uri="{FF2B5EF4-FFF2-40B4-BE49-F238E27FC236}">
                <a16:creationId xmlns:a16="http://schemas.microsoft.com/office/drawing/2014/main" id="{18F47CC0-800F-4A07-A6BA-3B965FC932C0}"/>
              </a:ext>
            </a:extLst>
          </p:cNvPr>
          <p:cNvGrpSpPr/>
          <p:nvPr/>
        </p:nvGrpSpPr>
        <p:grpSpPr>
          <a:xfrm>
            <a:off x="755576" y="4876986"/>
            <a:ext cx="8221242" cy="1790514"/>
            <a:chOff x="755576" y="4876986"/>
            <a:chExt cx="8221242" cy="1790514"/>
          </a:xfrm>
        </p:grpSpPr>
        <p:pic>
          <p:nvPicPr>
            <p:cNvPr id="9" name="グラフィックス 8" descr="ユーザー 単色塗りつぶし">
              <a:extLst>
                <a:ext uri="{FF2B5EF4-FFF2-40B4-BE49-F238E27FC236}">
                  <a16:creationId xmlns:a16="http://schemas.microsoft.com/office/drawing/2014/main" id="{3ED4432F-523F-4B2C-8A17-A23AFA6040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76780" y="5085184"/>
              <a:ext cx="914400" cy="914400"/>
            </a:xfrm>
            <a:prstGeom prst="rect">
              <a:avLst/>
            </a:prstGeom>
          </p:spPr>
        </p:pic>
        <p:pic>
          <p:nvPicPr>
            <p:cNvPr id="10" name="グラフィックス 9" descr="ユーザー 単色塗りつぶし">
              <a:extLst>
                <a:ext uri="{FF2B5EF4-FFF2-40B4-BE49-F238E27FC236}">
                  <a16:creationId xmlns:a16="http://schemas.microsoft.com/office/drawing/2014/main" id="{C6401946-CFA1-4465-9C4D-DF4A057D8B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7760" y="5090530"/>
              <a:ext cx="914400" cy="914400"/>
            </a:xfrm>
            <a:prstGeom prst="rect">
              <a:avLst/>
            </a:prstGeom>
          </p:spPr>
        </p:pic>
        <p:sp>
          <p:nvSpPr>
            <p:cNvPr id="11" name="テキスト ボックス 10">
              <a:extLst>
                <a:ext uri="{FF2B5EF4-FFF2-40B4-BE49-F238E27FC236}">
                  <a16:creationId xmlns:a16="http://schemas.microsoft.com/office/drawing/2014/main" id="{65986ED4-08FB-446A-9F86-8E218300F91E}"/>
                </a:ext>
              </a:extLst>
            </p:cNvPr>
            <p:cNvSpPr txBox="1"/>
            <p:nvPr/>
          </p:nvSpPr>
          <p:spPr>
            <a:xfrm>
              <a:off x="755576" y="4983921"/>
              <a:ext cx="1304200" cy="1015663"/>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新築建物</a:t>
              </a:r>
              <a:r>
                <a:rPr kumimoji="1" lang="ja-JP" altLang="en-US" sz="2000" b="1" dirty="0">
                  <a:solidFill>
                    <a:srgbClr val="FF0000"/>
                  </a:solidFill>
                  <a:latin typeface="Meiryo UI" panose="020B0604030504040204" pitchFamily="50" charset="-128"/>
                  <a:ea typeface="Meiryo UI" panose="020B0604030504040204" pitchFamily="50" charset="-128"/>
                </a:rPr>
                <a:t>売主</a:t>
              </a:r>
              <a:endParaRPr kumimoji="1" lang="en-US" altLang="ja-JP" sz="2000" b="1" dirty="0">
                <a:solidFill>
                  <a:srgbClr val="FF0000"/>
                </a:solidFill>
                <a:latin typeface="Meiryo UI" panose="020B0604030504040204" pitchFamily="50" charset="-128"/>
                <a:ea typeface="Meiryo UI" panose="020B0604030504040204" pitchFamily="50" charset="-128"/>
              </a:endParaRPr>
            </a:p>
            <a:p>
              <a:pPr algn="ctr"/>
              <a:r>
                <a:rPr lang="ja-JP" altLang="en-US" sz="2000" b="1" dirty="0">
                  <a:solidFill>
                    <a:srgbClr val="FF0000"/>
                  </a:solidFill>
                  <a:latin typeface="Meiryo UI" panose="020B0604030504040204" pitchFamily="50" charset="-128"/>
                  <a:ea typeface="Meiryo UI" panose="020B0604030504040204" pitchFamily="50" charset="-128"/>
                </a:rPr>
                <a:t>宅建業者</a:t>
              </a:r>
              <a:endParaRPr kumimoji="1" lang="ja-JP" altLang="en-US" sz="2000" b="1" dirty="0">
                <a:solidFill>
                  <a:srgbClr val="FF0000"/>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F86ED011-0E6B-49CC-B3C5-92B634E37CBA}"/>
                </a:ext>
              </a:extLst>
            </p:cNvPr>
            <p:cNvSpPr txBox="1"/>
            <p:nvPr/>
          </p:nvSpPr>
          <p:spPr>
            <a:xfrm>
              <a:off x="7079458" y="5593015"/>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3" name="矢印: 下カーブ 12">
              <a:extLst>
                <a:ext uri="{FF2B5EF4-FFF2-40B4-BE49-F238E27FC236}">
                  <a16:creationId xmlns:a16="http://schemas.microsoft.com/office/drawing/2014/main" id="{2CCF3A5C-590E-4593-8680-C2F346F67D99}"/>
                </a:ext>
              </a:extLst>
            </p:cNvPr>
            <p:cNvSpPr/>
            <p:nvPr/>
          </p:nvSpPr>
          <p:spPr>
            <a:xfrm>
              <a:off x="2822103" y="4876986"/>
              <a:ext cx="2579959" cy="56916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 name="グラフィックス 13" descr="家 単色塗りつぶし">
              <a:extLst>
                <a:ext uri="{FF2B5EF4-FFF2-40B4-BE49-F238E27FC236}">
                  <a16:creationId xmlns:a16="http://schemas.microsoft.com/office/drawing/2014/main" id="{C2DA683F-4CCC-4126-81E5-F7D07E9FD3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12160" y="5079469"/>
              <a:ext cx="914400" cy="914400"/>
            </a:xfrm>
            <a:prstGeom prst="rect">
              <a:avLst/>
            </a:prstGeom>
          </p:spPr>
        </p:pic>
        <p:sp>
          <p:nvSpPr>
            <p:cNvPr id="15" name="テキスト ボックス 14">
              <a:extLst>
                <a:ext uri="{FF2B5EF4-FFF2-40B4-BE49-F238E27FC236}">
                  <a16:creationId xmlns:a16="http://schemas.microsoft.com/office/drawing/2014/main" id="{A1D52836-6E07-4FC4-813F-DBE42FFD88D3}"/>
                </a:ext>
              </a:extLst>
            </p:cNvPr>
            <p:cNvSpPr txBox="1"/>
            <p:nvPr/>
          </p:nvSpPr>
          <p:spPr>
            <a:xfrm>
              <a:off x="3279972" y="5014983"/>
              <a:ext cx="157612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①新築建物の引き渡し</a:t>
              </a:r>
            </a:p>
          </p:txBody>
        </p:sp>
        <p:sp>
          <p:nvSpPr>
            <p:cNvPr id="16" name="テキスト ボックス 15">
              <a:extLst>
                <a:ext uri="{FF2B5EF4-FFF2-40B4-BE49-F238E27FC236}">
                  <a16:creationId xmlns:a16="http://schemas.microsoft.com/office/drawing/2014/main" id="{1F87733A-ACBA-4E5F-948B-6849F00C774F}"/>
                </a:ext>
              </a:extLst>
            </p:cNvPr>
            <p:cNvSpPr txBox="1"/>
            <p:nvPr/>
          </p:nvSpPr>
          <p:spPr>
            <a:xfrm>
              <a:off x="6622258" y="5002502"/>
              <a:ext cx="235456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②契約不適合発見</a:t>
              </a:r>
            </a:p>
          </p:txBody>
        </p:sp>
        <p:sp>
          <p:nvSpPr>
            <p:cNvPr id="17" name="矢印: 左カーブ 16">
              <a:extLst>
                <a:ext uri="{FF2B5EF4-FFF2-40B4-BE49-F238E27FC236}">
                  <a16:creationId xmlns:a16="http://schemas.microsoft.com/office/drawing/2014/main" id="{895A8DD8-B348-45B0-8402-196C4B948836}"/>
                </a:ext>
              </a:extLst>
            </p:cNvPr>
            <p:cNvSpPr/>
            <p:nvPr/>
          </p:nvSpPr>
          <p:spPr>
            <a:xfrm rot="5400000">
              <a:off x="3618436" y="4842379"/>
              <a:ext cx="834469" cy="2815774"/>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7">
              <a:extLst>
                <a:ext uri="{FF2B5EF4-FFF2-40B4-BE49-F238E27FC236}">
                  <a16:creationId xmlns:a16="http://schemas.microsoft.com/office/drawing/2014/main" id="{870AD6D2-9661-4792-84C8-5F2D0A562821}"/>
                </a:ext>
              </a:extLst>
            </p:cNvPr>
            <p:cNvSpPr txBox="1"/>
            <p:nvPr/>
          </p:nvSpPr>
          <p:spPr>
            <a:xfrm>
              <a:off x="2936847" y="5733930"/>
              <a:ext cx="2354560" cy="707886"/>
            </a:xfrm>
            <a:prstGeom prst="rect">
              <a:avLst/>
            </a:prstGeom>
            <a:noFill/>
          </p:spPr>
          <p:txBody>
            <a:bodyPr wrap="square" rtlCol="0">
              <a:spAutoFit/>
            </a:bodyPr>
            <a:lstStyle/>
            <a:p>
              <a:pPr algn="ctr"/>
              <a:r>
                <a:rPr kumimoji="1" lang="ja-JP" altLang="en-US" sz="2000" b="1" dirty="0">
                  <a:latin typeface="Meiryo UI" panose="020B0604030504040204" pitchFamily="50" charset="-128"/>
                  <a:ea typeface="Meiryo UI" panose="020B0604030504040204" pitchFamily="50" charset="-128"/>
                </a:rPr>
                <a:t>③</a:t>
              </a:r>
              <a:r>
                <a:rPr kumimoji="1" lang="ja-JP" altLang="en-US" sz="2000" b="1" dirty="0">
                  <a:solidFill>
                    <a:srgbClr val="FF0000"/>
                  </a:solidFill>
                  <a:latin typeface="Meiryo UI" panose="020B0604030504040204" pitchFamily="50" charset="-128"/>
                  <a:ea typeface="Meiryo UI" panose="020B0604030504040204" pitchFamily="50" charset="-128"/>
                </a:rPr>
                <a:t>契約内容不適合担保責任</a:t>
              </a:r>
            </a:p>
          </p:txBody>
        </p:sp>
      </p:grpSp>
      <p:pic>
        <p:nvPicPr>
          <p:cNvPr id="5" name="オーディオ 4">
            <a:hlinkClick r:id="" action="ppaction://media"/>
            <a:extLst>
              <a:ext uri="{FF2B5EF4-FFF2-40B4-BE49-F238E27FC236}">
                <a16:creationId xmlns:a16="http://schemas.microsoft.com/office/drawing/2014/main" id="{62AFCAE2-292D-45EB-87AF-C440CB277D4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32832102"/>
      </p:ext>
    </p:extLst>
  </p:cSld>
  <p:clrMapOvr>
    <a:masterClrMapping/>
  </p:clrMapOvr>
  <mc:AlternateContent xmlns:mc="http://schemas.openxmlformats.org/markup-compatibility/2006" xmlns:p14="http://schemas.microsoft.com/office/powerpoint/2010/main">
    <mc:Choice Requires="p14">
      <p:transition spd="slow" p14:dur="2000" advTm="95214"/>
    </mc:Choice>
    <mc:Fallback xmlns="">
      <p:transition spd="slow" advTm="95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10</a:t>
            </a:r>
            <a:r>
              <a:rPr lang="ja-JP" altLang="en-US" sz="3200" b="1" dirty="0">
                <a:solidFill>
                  <a:prstClr val="black"/>
                </a:solidFill>
                <a:latin typeface="Meiryo UI" panose="020B0604030504040204" pitchFamily="50" charset="-128"/>
                <a:ea typeface="Meiryo UI" panose="020B0604030504040204" pitchFamily="50" charset="-128"/>
              </a:rPr>
              <a:t>．担保責任の資力確保措置</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1065A293-CC8B-48F6-A8AF-D9A48F2D94EA}"/>
              </a:ext>
            </a:extLst>
          </p:cNvPr>
          <p:cNvSpPr/>
          <p:nvPr/>
        </p:nvSpPr>
        <p:spPr>
          <a:xfrm>
            <a:off x="251520" y="1563688"/>
            <a:ext cx="8640960" cy="15121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購入した新築住宅に契約内容の不適合があり、買主が被害を受けた場合、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売主に対して契約内容不適合担保責任を確実に履行させるための措置として、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新築住宅の売主に対して、次の２つのうちのいずれかの資力確保措置を採らせることを義務づけました。</a:t>
            </a:r>
          </a:p>
        </p:txBody>
      </p:sp>
      <p:sp>
        <p:nvSpPr>
          <p:cNvPr id="8" name="四角形: 角を丸くする 7">
            <a:extLst>
              <a:ext uri="{FF2B5EF4-FFF2-40B4-BE49-F238E27FC236}">
                <a16:creationId xmlns:a16="http://schemas.microsoft.com/office/drawing/2014/main" id="{2E52F59B-503B-4751-809D-AEE62FF91FA1}"/>
              </a:ext>
            </a:extLst>
          </p:cNvPr>
          <p:cNvSpPr/>
          <p:nvPr/>
        </p:nvSpPr>
        <p:spPr>
          <a:xfrm>
            <a:off x="251520" y="3221906"/>
            <a:ext cx="8640960" cy="171926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その資力確保措置とは、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住宅販売瑕疵担保保証金の供託（保証金の供託制度）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住宅瑕疵担保責任保険への加入（損害保険制度）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であり、新築住宅の売主である宅建業者等は、いずれかの措置を採らなくてはなりません。</a:t>
            </a:r>
          </a:p>
        </p:txBody>
      </p:sp>
      <p:sp>
        <p:nvSpPr>
          <p:cNvPr id="6" name="四角形: 角を丸くする 5">
            <a:extLst>
              <a:ext uri="{FF2B5EF4-FFF2-40B4-BE49-F238E27FC236}">
                <a16:creationId xmlns:a16="http://schemas.microsoft.com/office/drawing/2014/main" id="{7F51C7A2-0665-4753-89A6-110254575A51}"/>
              </a:ext>
            </a:extLst>
          </p:cNvPr>
          <p:cNvSpPr/>
          <p:nvPr/>
        </p:nvSpPr>
        <p:spPr>
          <a:xfrm>
            <a:off x="251520" y="5096655"/>
            <a:ext cx="8640960" cy="128046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そして、宅建業者等は買主に対して、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新築住宅の売買契約を締結するまでに</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、資力確保措置に係る供託所の所在地や保険の概要について、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書面を交付して説明しなければなりません。</a:t>
            </a:r>
          </a:p>
        </p:txBody>
      </p:sp>
      <p:pic>
        <p:nvPicPr>
          <p:cNvPr id="5" name="オーディオ 4">
            <a:hlinkClick r:id="" action="ppaction://media"/>
            <a:extLst>
              <a:ext uri="{FF2B5EF4-FFF2-40B4-BE49-F238E27FC236}">
                <a16:creationId xmlns:a16="http://schemas.microsoft.com/office/drawing/2014/main" id="{99DC013D-6B42-408B-A7A9-A95FF562AAE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2505732"/>
      </p:ext>
    </p:extLst>
  </p:cSld>
  <p:clrMapOvr>
    <a:masterClrMapping/>
  </p:clrMapOvr>
  <mc:AlternateContent xmlns:mc="http://schemas.openxmlformats.org/markup-compatibility/2006" xmlns:p14="http://schemas.microsoft.com/office/powerpoint/2010/main">
    <mc:Choice Requires="p14">
      <p:transition spd="slow" p14:dur="2000" advTm="94706"/>
    </mc:Choice>
    <mc:Fallback xmlns="">
      <p:transition spd="slow" advTm="94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11</a:t>
            </a:r>
            <a:r>
              <a:rPr lang="ja-JP" altLang="en-US" sz="3200" b="1" dirty="0">
                <a:solidFill>
                  <a:prstClr val="black"/>
                </a:solidFill>
                <a:latin typeface="Meiryo UI" panose="020B0604030504040204" pitchFamily="50" charset="-128"/>
                <a:ea typeface="Meiryo UI" panose="020B0604030504040204" pitchFamily="50" charset="-128"/>
              </a:rPr>
              <a:t>．担保責任の範囲</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1065A293-CC8B-48F6-A8AF-D9A48F2D94EA}"/>
              </a:ext>
            </a:extLst>
          </p:cNvPr>
          <p:cNvSpPr/>
          <p:nvPr/>
        </p:nvSpPr>
        <p:spPr>
          <a:xfrm>
            <a:off x="251520" y="1563688"/>
            <a:ext cx="8640960" cy="15121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新築住宅のうち、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構造耐力上主要な部分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（基礎、はり、床等）または、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雨水の侵入を防止する部分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（屋根、外壁、開口部等）の瑕疵（問題点）について、宅建業者等の売主が負担する契約内容不適合担保責任の責任追及期間について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引渡から</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とし、</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これに反する特約は無効となります</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8" name="四角形: 角を丸くする 7">
            <a:extLst>
              <a:ext uri="{FF2B5EF4-FFF2-40B4-BE49-F238E27FC236}">
                <a16:creationId xmlns:a16="http://schemas.microsoft.com/office/drawing/2014/main" id="{2E52F59B-503B-4751-809D-AEE62FF91FA1}"/>
              </a:ext>
            </a:extLst>
          </p:cNvPr>
          <p:cNvSpPr/>
          <p:nvPr/>
        </p:nvSpPr>
        <p:spPr>
          <a:xfrm>
            <a:off x="251520" y="3221907"/>
            <a:ext cx="8640960" cy="11431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なお、売買契約において、買主が住宅の構造耐力上主要な部分等に問題点を見つけた場合、</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履行追完請求</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代金減額請求</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ができ、契約の目的を達成できないときは、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契約解除</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損害賠償請求</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ができます。</a:t>
            </a:r>
          </a:p>
        </p:txBody>
      </p:sp>
      <p:grpSp>
        <p:nvGrpSpPr>
          <p:cNvPr id="4" name="グループ化 3">
            <a:extLst>
              <a:ext uri="{FF2B5EF4-FFF2-40B4-BE49-F238E27FC236}">
                <a16:creationId xmlns:a16="http://schemas.microsoft.com/office/drawing/2014/main" id="{54977B6B-D9F2-437E-8612-00CFA7B495BC}"/>
              </a:ext>
            </a:extLst>
          </p:cNvPr>
          <p:cNvGrpSpPr/>
          <p:nvPr/>
        </p:nvGrpSpPr>
        <p:grpSpPr>
          <a:xfrm>
            <a:off x="755576" y="4342128"/>
            <a:ext cx="8136904" cy="2287006"/>
            <a:chOff x="755576" y="4342128"/>
            <a:chExt cx="8136904" cy="2287006"/>
          </a:xfrm>
        </p:grpSpPr>
        <p:pic>
          <p:nvPicPr>
            <p:cNvPr id="5" name="グラフィックス 4" descr="ユーザー 単色塗りつぶし">
              <a:extLst>
                <a:ext uri="{FF2B5EF4-FFF2-40B4-BE49-F238E27FC236}">
                  <a16:creationId xmlns:a16="http://schemas.microsoft.com/office/drawing/2014/main" id="{5145131B-0AFC-470C-B8B1-C69DFB4A42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07704" y="5085184"/>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9BD96337-95B8-4F59-869C-6A779422D5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7760" y="5090530"/>
              <a:ext cx="914400" cy="914400"/>
            </a:xfrm>
            <a:prstGeom prst="rect">
              <a:avLst/>
            </a:prstGeom>
          </p:spPr>
        </p:pic>
        <p:sp>
          <p:nvSpPr>
            <p:cNvPr id="10" name="テキスト ボックス 9">
              <a:extLst>
                <a:ext uri="{FF2B5EF4-FFF2-40B4-BE49-F238E27FC236}">
                  <a16:creationId xmlns:a16="http://schemas.microsoft.com/office/drawing/2014/main" id="{11FA766E-8024-4A21-A0C8-8184AB5DF2C5}"/>
                </a:ext>
              </a:extLst>
            </p:cNvPr>
            <p:cNvSpPr txBox="1"/>
            <p:nvPr/>
          </p:nvSpPr>
          <p:spPr>
            <a:xfrm>
              <a:off x="755576" y="4983921"/>
              <a:ext cx="1304200" cy="1015663"/>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新築建物売主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宅建業者</a:t>
              </a:r>
              <a:endParaRPr kumimoji="1" lang="ja-JP" altLang="en-US" sz="2000" b="1"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8710B0B-D45E-498A-A08C-0761E769F4CC}"/>
                </a:ext>
              </a:extLst>
            </p:cNvPr>
            <p:cNvSpPr txBox="1"/>
            <p:nvPr/>
          </p:nvSpPr>
          <p:spPr>
            <a:xfrm>
              <a:off x="6006727" y="5105640"/>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2" name="矢印: 下カーブ 11">
              <a:extLst>
                <a:ext uri="{FF2B5EF4-FFF2-40B4-BE49-F238E27FC236}">
                  <a16:creationId xmlns:a16="http://schemas.microsoft.com/office/drawing/2014/main" id="{327360FD-5980-4A34-A158-75595292AA8A}"/>
                </a:ext>
              </a:extLst>
            </p:cNvPr>
            <p:cNvSpPr/>
            <p:nvPr/>
          </p:nvSpPr>
          <p:spPr>
            <a:xfrm>
              <a:off x="2822104" y="4725145"/>
              <a:ext cx="2195592" cy="56916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 name="グラフィックス 13" descr="家 単色塗りつぶし">
              <a:extLst>
                <a:ext uri="{FF2B5EF4-FFF2-40B4-BE49-F238E27FC236}">
                  <a16:creationId xmlns:a16="http://schemas.microsoft.com/office/drawing/2014/main" id="{6871ECEC-C336-41F7-A78C-241D985F65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77824" y="4342128"/>
              <a:ext cx="914400" cy="914400"/>
            </a:xfrm>
            <a:prstGeom prst="rect">
              <a:avLst/>
            </a:prstGeom>
          </p:spPr>
        </p:pic>
        <p:sp>
          <p:nvSpPr>
            <p:cNvPr id="15" name="テキスト ボックス 14">
              <a:extLst>
                <a:ext uri="{FF2B5EF4-FFF2-40B4-BE49-F238E27FC236}">
                  <a16:creationId xmlns:a16="http://schemas.microsoft.com/office/drawing/2014/main" id="{882401F6-76E4-4893-9363-227FD1AFA750}"/>
                </a:ext>
              </a:extLst>
            </p:cNvPr>
            <p:cNvSpPr txBox="1"/>
            <p:nvPr/>
          </p:nvSpPr>
          <p:spPr>
            <a:xfrm>
              <a:off x="3211904" y="5085184"/>
              <a:ext cx="1576120"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①新築建物の引き渡し</a:t>
              </a:r>
            </a:p>
          </p:txBody>
        </p:sp>
        <p:sp>
          <p:nvSpPr>
            <p:cNvPr id="16" name="テキスト ボックス 15">
              <a:extLst>
                <a:ext uri="{FF2B5EF4-FFF2-40B4-BE49-F238E27FC236}">
                  <a16:creationId xmlns:a16="http://schemas.microsoft.com/office/drawing/2014/main" id="{E58DDF9D-5C17-46BE-B1F2-7E9660A00323}"/>
                </a:ext>
              </a:extLst>
            </p:cNvPr>
            <p:cNvSpPr txBox="1"/>
            <p:nvPr/>
          </p:nvSpPr>
          <p:spPr>
            <a:xfrm>
              <a:off x="6033864" y="4583416"/>
              <a:ext cx="235456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②契約不適合発見</a:t>
              </a:r>
            </a:p>
          </p:txBody>
        </p:sp>
        <p:sp>
          <p:nvSpPr>
            <p:cNvPr id="17" name="矢印: 左カーブ 16">
              <a:extLst>
                <a:ext uri="{FF2B5EF4-FFF2-40B4-BE49-F238E27FC236}">
                  <a16:creationId xmlns:a16="http://schemas.microsoft.com/office/drawing/2014/main" id="{862F5550-1BE2-42A7-B269-EFEE50204555}"/>
                </a:ext>
              </a:extLst>
            </p:cNvPr>
            <p:cNvSpPr/>
            <p:nvPr/>
          </p:nvSpPr>
          <p:spPr>
            <a:xfrm rot="5400000">
              <a:off x="3557716" y="4827920"/>
              <a:ext cx="569168" cy="2195593"/>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7">
              <a:extLst>
                <a:ext uri="{FF2B5EF4-FFF2-40B4-BE49-F238E27FC236}">
                  <a16:creationId xmlns:a16="http://schemas.microsoft.com/office/drawing/2014/main" id="{A81F66CA-EDC1-4132-B941-34D470968B12}"/>
                </a:ext>
              </a:extLst>
            </p:cNvPr>
            <p:cNvSpPr txBox="1"/>
            <p:nvPr/>
          </p:nvSpPr>
          <p:spPr>
            <a:xfrm>
              <a:off x="1839098" y="6229024"/>
              <a:ext cx="5372046"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③</a:t>
              </a:r>
              <a:r>
                <a:rPr kumimoji="1" lang="ja-JP" altLang="en-US" sz="2000" b="1" dirty="0">
                  <a:solidFill>
                    <a:srgbClr val="FF0000"/>
                  </a:solidFill>
                  <a:latin typeface="Meiryo UI" panose="020B0604030504040204" pitchFamily="50" charset="-128"/>
                  <a:ea typeface="Meiryo UI" panose="020B0604030504040204" pitchFamily="50" charset="-128"/>
                </a:rPr>
                <a:t>契約内容不適合担保責任追及（</a:t>
              </a:r>
              <a:r>
                <a:rPr kumimoji="1" lang="en-US" altLang="ja-JP" sz="2000" b="1" dirty="0">
                  <a:solidFill>
                    <a:srgbClr val="FF0000"/>
                  </a:solidFill>
                  <a:latin typeface="Meiryo UI" panose="020B0604030504040204" pitchFamily="50" charset="-128"/>
                  <a:ea typeface="Meiryo UI" panose="020B0604030504040204" pitchFamily="50" charset="-128"/>
                </a:rPr>
                <a:t>10</a:t>
              </a:r>
              <a:r>
                <a:rPr kumimoji="1" lang="ja-JP" altLang="en-US" sz="2000" b="1" dirty="0">
                  <a:solidFill>
                    <a:srgbClr val="FF0000"/>
                  </a:solidFill>
                  <a:latin typeface="Meiryo UI" panose="020B0604030504040204" pitchFamily="50" charset="-128"/>
                  <a:ea typeface="Meiryo UI" panose="020B0604030504040204" pitchFamily="50" charset="-128"/>
                </a:rPr>
                <a:t>年間）</a:t>
              </a:r>
            </a:p>
          </p:txBody>
        </p:sp>
        <p:sp>
          <p:nvSpPr>
            <p:cNvPr id="19" name="テキスト ボックス 18">
              <a:extLst>
                <a:ext uri="{FF2B5EF4-FFF2-40B4-BE49-F238E27FC236}">
                  <a16:creationId xmlns:a16="http://schemas.microsoft.com/office/drawing/2014/main" id="{AB18D55A-6F63-4833-B04C-3CC2B1B4F5EC}"/>
                </a:ext>
              </a:extLst>
            </p:cNvPr>
            <p:cNvSpPr txBox="1"/>
            <p:nvPr/>
          </p:nvSpPr>
          <p:spPr>
            <a:xfrm>
              <a:off x="6696888" y="5092823"/>
              <a:ext cx="2195592" cy="1323439"/>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履行追完請求</a:t>
              </a:r>
            </a:p>
            <a:p>
              <a:r>
                <a:rPr kumimoji="1" lang="ja-JP" altLang="en-US" sz="2000" b="1" dirty="0">
                  <a:solidFill>
                    <a:srgbClr val="FF0000"/>
                  </a:solidFill>
                  <a:latin typeface="Meiryo UI" panose="020B0604030504040204" pitchFamily="50" charset="-128"/>
                  <a:ea typeface="Meiryo UI" panose="020B0604030504040204" pitchFamily="50" charset="-128"/>
                </a:rPr>
                <a:t>代金減額請求</a:t>
              </a:r>
            </a:p>
            <a:p>
              <a:r>
                <a:rPr kumimoji="1" lang="ja-JP" altLang="en-US" sz="2000" b="1" dirty="0">
                  <a:solidFill>
                    <a:srgbClr val="FF0000"/>
                  </a:solidFill>
                  <a:latin typeface="Meiryo UI" panose="020B0604030504040204" pitchFamily="50" charset="-128"/>
                  <a:ea typeface="Meiryo UI" panose="020B0604030504040204" pitchFamily="50" charset="-128"/>
                </a:rPr>
                <a:t>損害賠償請求</a:t>
              </a:r>
            </a:p>
            <a:p>
              <a:r>
                <a:rPr kumimoji="1" lang="ja-JP" altLang="en-US" sz="2000" b="1" dirty="0">
                  <a:solidFill>
                    <a:srgbClr val="FF0000"/>
                  </a:solidFill>
                  <a:latin typeface="Meiryo UI" panose="020B0604030504040204" pitchFamily="50" charset="-128"/>
                  <a:ea typeface="Meiryo UI" panose="020B0604030504040204" pitchFamily="50" charset="-128"/>
                </a:rPr>
                <a:t>契約の解除</a:t>
              </a:r>
            </a:p>
          </p:txBody>
        </p:sp>
      </p:grpSp>
      <p:pic>
        <p:nvPicPr>
          <p:cNvPr id="20" name="オーディオ 19">
            <a:hlinkClick r:id="" action="ppaction://media"/>
            <a:extLst>
              <a:ext uri="{FF2B5EF4-FFF2-40B4-BE49-F238E27FC236}">
                <a16:creationId xmlns:a16="http://schemas.microsoft.com/office/drawing/2014/main" id="{01ACB403-3870-45DB-BA99-E79D274A64B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56346947"/>
      </p:ext>
    </p:extLst>
  </p:cSld>
  <p:clrMapOvr>
    <a:masterClrMapping/>
  </p:clrMapOvr>
  <mc:AlternateContent xmlns:mc="http://schemas.openxmlformats.org/markup-compatibility/2006" xmlns:p14="http://schemas.microsoft.com/office/powerpoint/2010/main">
    <mc:Choice Requires="p14">
      <p:transition spd="slow" p14:dur="2000" advTm="81702"/>
    </mc:Choice>
    <mc:Fallback xmlns="">
      <p:transition spd="slow" advTm="81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0"/>
                </p:tgtEl>
              </p:cMediaNode>
            </p:audio>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1B35F9-A613-113F-0ECE-2677DF294C8E}"/>
              </a:ext>
            </a:extLst>
          </p:cNvPr>
          <p:cNvSpPr>
            <a:spLocks noGrp="1"/>
          </p:cNvSpPr>
          <p:nvPr>
            <p:ph type="title"/>
          </p:nvPr>
        </p:nvSpPr>
        <p:spPr>
          <a:xfrm>
            <a:off x="635928" y="535913"/>
            <a:ext cx="7772400" cy="720756"/>
          </a:xfrm>
        </p:spPr>
        <p:txBody>
          <a:bodyPr>
            <a:normAutofit/>
          </a:bodyPr>
          <a:lstStyle/>
          <a:p>
            <a:r>
              <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12</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．資力確保措置の概要</a:t>
            </a:r>
            <a:endParaRPr kumimoji="1" lang="ja-JP" altLang="en-US" sz="3200" b="1" dirty="0">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7166777D-4CAB-4497-ACF5-F85E90AB5AE9}"/>
              </a:ext>
            </a:extLst>
          </p:cNvPr>
          <p:cNvGrpSpPr/>
          <p:nvPr/>
        </p:nvGrpSpPr>
        <p:grpSpPr>
          <a:xfrm>
            <a:off x="285012" y="2061377"/>
            <a:ext cx="8615020" cy="823269"/>
            <a:chOff x="285012" y="2061377"/>
            <a:chExt cx="8615020" cy="823269"/>
          </a:xfrm>
        </p:grpSpPr>
        <p:sp>
          <p:nvSpPr>
            <p:cNvPr id="10" name="四角形: 角を丸くする 9">
              <a:extLst>
                <a:ext uri="{FF2B5EF4-FFF2-40B4-BE49-F238E27FC236}">
                  <a16:creationId xmlns:a16="http://schemas.microsoft.com/office/drawing/2014/main" id="{DA5DECEE-DA90-4502-9095-F48FBB245027}"/>
                </a:ext>
              </a:extLst>
            </p:cNvPr>
            <p:cNvSpPr/>
            <p:nvPr/>
          </p:nvSpPr>
          <p:spPr>
            <a:xfrm>
              <a:off x="285012" y="2061378"/>
              <a:ext cx="2846828" cy="82326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対象者</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（措置を講ずる者）</a:t>
              </a:r>
            </a:p>
          </p:txBody>
        </p:sp>
        <p:sp>
          <p:nvSpPr>
            <p:cNvPr id="11" name="四角形: 角を丸くする 10">
              <a:extLst>
                <a:ext uri="{FF2B5EF4-FFF2-40B4-BE49-F238E27FC236}">
                  <a16:creationId xmlns:a16="http://schemas.microsoft.com/office/drawing/2014/main" id="{0A7EA2C5-6BE6-4F08-A15D-9FFF85490CFE}"/>
                </a:ext>
              </a:extLst>
            </p:cNvPr>
            <p:cNvSpPr/>
            <p:nvPr/>
          </p:nvSpPr>
          <p:spPr>
            <a:xfrm>
              <a:off x="3131840" y="2061377"/>
              <a:ext cx="5768192" cy="7961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売主である宅建業者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及び建設業者</a:t>
              </a:r>
            </a:p>
          </p:txBody>
        </p:sp>
      </p:grpSp>
      <p:grpSp>
        <p:nvGrpSpPr>
          <p:cNvPr id="4" name="グループ化 3">
            <a:extLst>
              <a:ext uri="{FF2B5EF4-FFF2-40B4-BE49-F238E27FC236}">
                <a16:creationId xmlns:a16="http://schemas.microsoft.com/office/drawing/2014/main" id="{7DC28361-F5DD-43C2-9F61-A9B611643839}"/>
              </a:ext>
            </a:extLst>
          </p:cNvPr>
          <p:cNvGrpSpPr/>
          <p:nvPr/>
        </p:nvGrpSpPr>
        <p:grpSpPr>
          <a:xfrm>
            <a:off x="285012" y="2993409"/>
            <a:ext cx="8573976" cy="833161"/>
            <a:chOff x="285012" y="2993409"/>
            <a:chExt cx="8573976" cy="833161"/>
          </a:xfrm>
        </p:grpSpPr>
        <p:sp>
          <p:nvSpPr>
            <p:cNvPr id="15" name="四角形: 角を丸くする 14">
              <a:extLst>
                <a:ext uri="{FF2B5EF4-FFF2-40B4-BE49-F238E27FC236}">
                  <a16:creationId xmlns:a16="http://schemas.microsoft.com/office/drawing/2014/main" id="{E5256D45-3FFC-441A-9F59-9C77318A7F60}"/>
                </a:ext>
              </a:extLst>
            </p:cNvPr>
            <p:cNvSpPr/>
            <p:nvPr/>
          </p:nvSpPr>
          <p:spPr>
            <a:xfrm>
              <a:off x="285012" y="3003303"/>
              <a:ext cx="2890815" cy="82326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対象物</a:t>
              </a:r>
            </a:p>
          </p:txBody>
        </p:sp>
        <p:sp>
          <p:nvSpPr>
            <p:cNvPr id="18" name="四角形: 角を丸くする 17">
              <a:extLst>
                <a:ext uri="{FF2B5EF4-FFF2-40B4-BE49-F238E27FC236}">
                  <a16:creationId xmlns:a16="http://schemas.microsoft.com/office/drawing/2014/main" id="{A024ECDB-E354-41B4-9894-9D460F115BC0}"/>
                </a:ext>
              </a:extLst>
            </p:cNvPr>
            <p:cNvSpPr/>
            <p:nvPr/>
          </p:nvSpPr>
          <p:spPr>
            <a:xfrm>
              <a:off x="3175827" y="2993409"/>
              <a:ext cx="5683161" cy="7968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新築住宅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（建設完了から１年以内かつ居住者がいない住宅）。事務所等は対象とならない。</a:t>
              </a:r>
            </a:p>
          </p:txBody>
        </p:sp>
      </p:grpSp>
      <p:grpSp>
        <p:nvGrpSpPr>
          <p:cNvPr id="6" name="グループ化 5">
            <a:extLst>
              <a:ext uri="{FF2B5EF4-FFF2-40B4-BE49-F238E27FC236}">
                <a16:creationId xmlns:a16="http://schemas.microsoft.com/office/drawing/2014/main" id="{2AD95FC6-5EB4-444B-AE7B-85AEE228D5A4}"/>
              </a:ext>
            </a:extLst>
          </p:cNvPr>
          <p:cNvGrpSpPr/>
          <p:nvPr/>
        </p:nvGrpSpPr>
        <p:grpSpPr>
          <a:xfrm>
            <a:off x="230487" y="4745817"/>
            <a:ext cx="8637672" cy="823267"/>
            <a:chOff x="230487" y="4745817"/>
            <a:chExt cx="8637672" cy="823267"/>
          </a:xfrm>
        </p:grpSpPr>
        <p:sp>
          <p:nvSpPr>
            <p:cNvPr id="16" name="四角形: 角を丸くする 15">
              <a:extLst>
                <a:ext uri="{FF2B5EF4-FFF2-40B4-BE49-F238E27FC236}">
                  <a16:creationId xmlns:a16="http://schemas.microsoft.com/office/drawing/2014/main" id="{2E1B6CCD-9A85-4744-897F-4EBE1E021118}"/>
                </a:ext>
              </a:extLst>
            </p:cNvPr>
            <p:cNvSpPr/>
            <p:nvPr/>
          </p:nvSpPr>
          <p:spPr>
            <a:xfrm>
              <a:off x="230487" y="4745817"/>
              <a:ext cx="2890815" cy="82326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資力措置の内容</a:t>
              </a:r>
            </a:p>
          </p:txBody>
        </p:sp>
        <p:sp>
          <p:nvSpPr>
            <p:cNvPr id="19" name="四角形: 角を丸くする 18">
              <a:extLst>
                <a:ext uri="{FF2B5EF4-FFF2-40B4-BE49-F238E27FC236}">
                  <a16:creationId xmlns:a16="http://schemas.microsoft.com/office/drawing/2014/main" id="{5FA22A1F-4B31-4F1A-9C5A-4A224646CB80}"/>
                </a:ext>
              </a:extLst>
            </p:cNvPr>
            <p:cNvSpPr/>
            <p:nvPr/>
          </p:nvSpPr>
          <p:spPr>
            <a:xfrm>
              <a:off x="3117625" y="4759380"/>
              <a:ext cx="5750534" cy="7961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住宅販売瑕疵担保保証金</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」の供託</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もしくは「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住宅瑕疵担保責任保険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」への加入</a:t>
              </a:r>
            </a:p>
          </p:txBody>
        </p:sp>
      </p:grpSp>
      <p:sp>
        <p:nvSpPr>
          <p:cNvPr id="24" name="四角形: 角を丸くする 23">
            <a:extLst>
              <a:ext uri="{FF2B5EF4-FFF2-40B4-BE49-F238E27FC236}">
                <a16:creationId xmlns:a16="http://schemas.microsoft.com/office/drawing/2014/main" id="{EA54E9E0-45B8-4F18-8D1A-A76ED755072D}"/>
              </a:ext>
            </a:extLst>
          </p:cNvPr>
          <p:cNvSpPr/>
          <p:nvPr/>
        </p:nvSpPr>
        <p:spPr>
          <a:xfrm>
            <a:off x="285012" y="1243055"/>
            <a:ext cx="8600931" cy="71126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資力確保措置の概要については、次の通りです。</a:t>
            </a:r>
          </a:p>
        </p:txBody>
      </p:sp>
      <p:grpSp>
        <p:nvGrpSpPr>
          <p:cNvPr id="5" name="グループ化 4">
            <a:extLst>
              <a:ext uri="{FF2B5EF4-FFF2-40B4-BE49-F238E27FC236}">
                <a16:creationId xmlns:a16="http://schemas.microsoft.com/office/drawing/2014/main" id="{22CE415D-9A04-46F7-AEEE-8AA928411FDA}"/>
              </a:ext>
            </a:extLst>
          </p:cNvPr>
          <p:cNvGrpSpPr/>
          <p:nvPr/>
        </p:nvGrpSpPr>
        <p:grpSpPr>
          <a:xfrm>
            <a:off x="261625" y="3941950"/>
            <a:ext cx="8664736" cy="731770"/>
            <a:chOff x="261625" y="3941950"/>
            <a:chExt cx="8664736" cy="731770"/>
          </a:xfrm>
        </p:grpSpPr>
        <p:sp>
          <p:nvSpPr>
            <p:cNvPr id="20" name="四角形: 角を丸くする 19">
              <a:extLst>
                <a:ext uri="{FF2B5EF4-FFF2-40B4-BE49-F238E27FC236}">
                  <a16:creationId xmlns:a16="http://schemas.microsoft.com/office/drawing/2014/main" id="{05FEEA7F-4A6B-4FDA-93DF-8A83B5B4528C}"/>
                </a:ext>
              </a:extLst>
            </p:cNvPr>
            <p:cNvSpPr/>
            <p:nvPr/>
          </p:nvSpPr>
          <p:spPr>
            <a:xfrm>
              <a:off x="261625" y="3962461"/>
              <a:ext cx="2890815" cy="71125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対象取引</a:t>
              </a:r>
            </a:p>
          </p:txBody>
        </p:sp>
        <p:sp>
          <p:nvSpPr>
            <p:cNvPr id="21" name="四角形: 角を丸くする 20">
              <a:extLst>
                <a:ext uri="{FF2B5EF4-FFF2-40B4-BE49-F238E27FC236}">
                  <a16:creationId xmlns:a16="http://schemas.microsoft.com/office/drawing/2014/main" id="{51F999E4-B88C-4C9C-A401-042BD7CFDBCE}"/>
                </a:ext>
              </a:extLst>
            </p:cNvPr>
            <p:cNvSpPr/>
            <p:nvPr/>
          </p:nvSpPr>
          <p:spPr>
            <a:xfrm>
              <a:off x="3175827" y="3941950"/>
              <a:ext cx="5750534" cy="7020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宅建業者が自ら売主となり、宅建業者以外の者が買主となる取引</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。賃貸の媒介は対象とならない。</a:t>
              </a:r>
            </a:p>
          </p:txBody>
        </p:sp>
      </p:grpSp>
      <p:grpSp>
        <p:nvGrpSpPr>
          <p:cNvPr id="7" name="グループ化 6">
            <a:extLst>
              <a:ext uri="{FF2B5EF4-FFF2-40B4-BE49-F238E27FC236}">
                <a16:creationId xmlns:a16="http://schemas.microsoft.com/office/drawing/2014/main" id="{5B1DE553-3C73-4783-9637-77B28321DAB5}"/>
              </a:ext>
            </a:extLst>
          </p:cNvPr>
          <p:cNvGrpSpPr/>
          <p:nvPr/>
        </p:nvGrpSpPr>
        <p:grpSpPr>
          <a:xfrm>
            <a:off x="200700" y="5680434"/>
            <a:ext cx="8666394" cy="1001432"/>
            <a:chOff x="200700" y="5680434"/>
            <a:chExt cx="8666394" cy="1001432"/>
          </a:xfrm>
        </p:grpSpPr>
        <p:sp>
          <p:nvSpPr>
            <p:cNvPr id="12" name="四角形: 角を丸くする 11">
              <a:extLst>
                <a:ext uri="{FF2B5EF4-FFF2-40B4-BE49-F238E27FC236}">
                  <a16:creationId xmlns:a16="http://schemas.microsoft.com/office/drawing/2014/main" id="{626CDB4D-F4E3-44FF-94DF-241E0CBA239D}"/>
                </a:ext>
              </a:extLst>
            </p:cNvPr>
            <p:cNvSpPr/>
            <p:nvPr/>
          </p:nvSpPr>
          <p:spPr>
            <a:xfrm>
              <a:off x="200700" y="5680434"/>
              <a:ext cx="2920149" cy="100143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買主への説明</a:t>
              </a:r>
            </a:p>
          </p:txBody>
        </p:sp>
        <p:sp>
          <p:nvSpPr>
            <p:cNvPr id="13" name="四角形: 角を丸くする 12">
              <a:extLst>
                <a:ext uri="{FF2B5EF4-FFF2-40B4-BE49-F238E27FC236}">
                  <a16:creationId xmlns:a16="http://schemas.microsoft.com/office/drawing/2014/main" id="{C62EC24F-8EF2-4888-B82C-1414BB824290}"/>
                </a:ext>
              </a:extLst>
            </p:cNvPr>
            <p:cNvSpPr/>
            <p:nvPr/>
          </p:nvSpPr>
          <p:spPr>
            <a:xfrm>
              <a:off x="3129461" y="5692095"/>
              <a:ext cx="5737633" cy="9600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売買契約を締結するまでに、供託所の所在地等について</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書面を交付して説明</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しなければならない。説明者は宅地建物取引士でなくてもよい。</a:t>
              </a:r>
            </a:p>
          </p:txBody>
        </p:sp>
      </p:grpSp>
      <p:pic>
        <p:nvPicPr>
          <p:cNvPr id="8" name="オーディオ 7">
            <a:hlinkClick r:id="" action="ppaction://media"/>
            <a:extLst>
              <a:ext uri="{FF2B5EF4-FFF2-40B4-BE49-F238E27FC236}">
                <a16:creationId xmlns:a16="http://schemas.microsoft.com/office/drawing/2014/main" id="{9390C37F-280C-4BDC-B9C9-5DA6B46F4D9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154173552"/>
      </p:ext>
    </p:extLst>
  </p:cSld>
  <p:clrMapOvr>
    <a:masterClrMapping/>
  </p:clrMapOvr>
  <mc:AlternateContent xmlns:mc="http://schemas.openxmlformats.org/markup-compatibility/2006" xmlns:p14="http://schemas.microsoft.com/office/powerpoint/2010/main">
    <mc:Choice Requires="p14">
      <p:transition spd="slow" p14:dur="2000" advTm="104486"/>
    </mc:Choice>
    <mc:Fallback xmlns="">
      <p:transition spd="slow" advTm="104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000"/>
                                        <p:tgtEl>
                                          <p:spTgt spid="24"/>
                                        </p:tgtEl>
                                      </p:cBhvr>
                                    </p:animEffect>
                                    <p:anim calcmode="lin" valueType="num">
                                      <p:cBhvr>
                                        <p:cTn id="12" dur="2000" fill="hold"/>
                                        <p:tgtEl>
                                          <p:spTgt spid="24"/>
                                        </p:tgtEl>
                                        <p:attrNameLst>
                                          <p:attrName>ppt_w</p:attrName>
                                        </p:attrNameLst>
                                      </p:cBhvr>
                                      <p:tavLst>
                                        <p:tav tm="0" fmla="#ppt_w*sin(2.5*pi*$)">
                                          <p:val>
                                            <p:fltVal val="0"/>
                                          </p:val>
                                        </p:tav>
                                        <p:tav tm="100000">
                                          <p:val>
                                            <p:fltVal val="1"/>
                                          </p:val>
                                        </p:tav>
                                      </p:tavLst>
                                    </p:anim>
                                    <p:anim calcmode="lin" valueType="num">
                                      <p:cBhvr>
                                        <p:cTn id="13"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13</a:t>
            </a:r>
            <a:r>
              <a:rPr lang="ja-JP" altLang="en-US" sz="3200" b="1" dirty="0">
                <a:solidFill>
                  <a:prstClr val="black"/>
                </a:solidFill>
                <a:latin typeface="Meiryo UI" panose="020B0604030504040204" pitchFamily="50" charset="-128"/>
                <a:ea typeface="Meiryo UI" panose="020B0604030504040204" pitchFamily="50" charset="-128"/>
              </a:rPr>
              <a:t>．住宅販売瑕疵担保保証金の供託</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1065A293-CC8B-48F6-A8AF-D9A48F2D94EA}"/>
              </a:ext>
            </a:extLst>
          </p:cNvPr>
          <p:cNvSpPr/>
          <p:nvPr/>
        </p:nvSpPr>
        <p:spPr>
          <a:xfrm>
            <a:off x="251520" y="1563688"/>
            <a:ext cx="8640960" cy="15121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資力確保措置としての「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住宅販売瑕疵担保保証金の制度</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住宅販売瑕疵担保保証金</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（過去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年間の新築住宅の供給戸数に応じて算出した額（１戸当たり約</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万円））を、</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主たる事務所のもよりの供託所に供託し</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、被害者である買主から還付請求があった場合には、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保証金を買主に還付する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制度です。</a:t>
            </a:r>
          </a:p>
        </p:txBody>
      </p:sp>
      <p:grpSp>
        <p:nvGrpSpPr>
          <p:cNvPr id="4" name="グループ化 3">
            <a:extLst>
              <a:ext uri="{FF2B5EF4-FFF2-40B4-BE49-F238E27FC236}">
                <a16:creationId xmlns:a16="http://schemas.microsoft.com/office/drawing/2014/main" id="{09FE18EB-F97A-4EC7-BE4A-71383478A52D}"/>
              </a:ext>
            </a:extLst>
          </p:cNvPr>
          <p:cNvGrpSpPr/>
          <p:nvPr/>
        </p:nvGrpSpPr>
        <p:grpSpPr>
          <a:xfrm>
            <a:off x="454049" y="3212273"/>
            <a:ext cx="8474051" cy="3583565"/>
            <a:chOff x="176244" y="3155796"/>
            <a:chExt cx="8474051" cy="3583565"/>
          </a:xfrm>
        </p:grpSpPr>
        <p:pic>
          <p:nvPicPr>
            <p:cNvPr id="5" name="グラフィックス 4" descr="ユーザー 単色塗りつぶし">
              <a:extLst>
                <a:ext uri="{FF2B5EF4-FFF2-40B4-BE49-F238E27FC236}">
                  <a16:creationId xmlns:a16="http://schemas.microsoft.com/office/drawing/2014/main" id="{5145131B-0AFC-470C-B8B1-C69DFB4A42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5725" y="3343513"/>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9BD96337-95B8-4F59-869C-6A779422D5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0372" y="3408976"/>
              <a:ext cx="914400" cy="914400"/>
            </a:xfrm>
            <a:prstGeom prst="rect">
              <a:avLst/>
            </a:prstGeom>
          </p:spPr>
        </p:pic>
        <p:sp>
          <p:nvSpPr>
            <p:cNvPr id="10" name="テキスト ボックス 9">
              <a:extLst>
                <a:ext uri="{FF2B5EF4-FFF2-40B4-BE49-F238E27FC236}">
                  <a16:creationId xmlns:a16="http://schemas.microsoft.com/office/drawing/2014/main" id="{11FA766E-8024-4A21-A0C8-8184AB5DF2C5}"/>
                </a:ext>
              </a:extLst>
            </p:cNvPr>
            <p:cNvSpPr txBox="1"/>
            <p:nvPr/>
          </p:nvSpPr>
          <p:spPr>
            <a:xfrm>
              <a:off x="470969" y="3429000"/>
              <a:ext cx="1304200" cy="1015663"/>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新築建物売主</a:t>
              </a:r>
              <a:endParaRPr kumimoji="1" lang="en-US" altLang="ja-JP" sz="2000" b="1" dirty="0">
                <a:latin typeface="Meiryo UI" panose="020B0604030504040204" pitchFamily="50" charset="-128"/>
                <a:ea typeface="Meiryo UI" panose="020B0604030504040204" pitchFamily="50" charset="-128"/>
              </a:endParaRPr>
            </a:p>
            <a:p>
              <a:r>
                <a:rPr lang="ja-JP" altLang="en-US" sz="2000" b="1" dirty="0">
                  <a:latin typeface="Meiryo UI" panose="020B0604030504040204" pitchFamily="50" charset="-128"/>
                  <a:ea typeface="Meiryo UI" panose="020B0604030504040204" pitchFamily="50" charset="-128"/>
                </a:rPr>
                <a:t>宅建業者</a:t>
              </a:r>
              <a:endParaRPr kumimoji="1" lang="ja-JP" altLang="en-US" sz="2000" b="1"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18710B0B-D45E-498A-A08C-0761E769F4CC}"/>
                </a:ext>
              </a:extLst>
            </p:cNvPr>
            <p:cNvSpPr txBox="1"/>
            <p:nvPr/>
          </p:nvSpPr>
          <p:spPr>
            <a:xfrm>
              <a:off x="5654772" y="4080146"/>
              <a:ext cx="91440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買主</a:t>
              </a:r>
            </a:p>
          </p:txBody>
        </p:sp>
        <p:sp>
          <p:nvSpPr>
            <p:cNvPr id="12" name="矢印: 下カーブ 11">
              <a:extLst>
                <a:ext uri="{FF2B5EF4-FFF2-40B4-BE49-F238E27FC236}">
                  <a16:creationId xmlns:a16="http://schemas.microsoft.com/office/drawing/2014/main" id="{327360FD-5980-4A34-A158-75595292AA8A}"/>
                </a:ext>
              </a:extLst>
            </p:cNvPr>
            <p:cNvSpPr/>
            <p:nvPr/>
          </p:nvSpPr>
          <p:spPr>
            <a:xfrm>
              <a:off x="2446343" y="3155796"/>
              <a:ext cx="2494271" cy="56916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 name="グラフィックス 13" descr="家 単色塗りつぶし">
              <a:extLst>
                <a:ext uri="{FF2B5EF4-FFF2-40B4-BE49-F238E27FC236}">
                  <a16:creationId xmlns:a16="http://schemas.microsoft.com/office/drawing/2014/main" id="{6871ECEC-C336-41F7-A78C-241D985F65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84032" y="3161029"/>
              <a:ext cx="914400" cy="914400"/>
            </a:xfrm>
            <a:prstGeom prst="rect">
              <a:avLst/>
            </a:prstGeom>
          </p:spPr>
        </p:pic>
        <p:sp>
          <p:nvSpPr>
            <p:cNvPr id="15" name="テキスト ボックス 14">
              <a:extLst>
                <a:ext uri="{FF2B5EF4-FFF2-40B4-BE49-F238E27FC236}">
                  <a16:creationId xmlns:a16="http://schemas.microsoft.com/office/drawing/2014/main" id="{882401F6-76E4-4893-9363-227FD1AFA750}"/>
                </a:ext>
              </a:extLst>
            </p:cNvPr>
            <p:cNvSpPr txBox="1"/>
            <p:nvPr/>
          </p:nvSpPr>
          <p:spPr>
            <a:xfrm>
              <a:off x="2541624" y="4198119"/>
              <a:ext cx="2610642"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②新築住宅販売契約</a:t>
              </a:r>
            </a:p>
          </p:txBody>
        </p:sp>
        <p:sp>
          <p:nvSpPr>
            <p:cNvPr id="16" name="テキスト ボックス 15">
              <a:extLst>
                <a:ext uri="{FF2B5EF4-FFF2-40B4-BE49-F238E27FC236}">
                  <a16:creationId xmlns:a16="http://schemas.microsoft.com/office/drawing/2014/main" id="{E58DDF9D-5C17-46BE-B1F2-7E9660A00323}"/>
                </a:ext>
              </a:extLst>
            </p:cNvPr>
            <p:cNvSpPr txBox="1"/>
            <p:nvPr/>
          </p:nvSpPr>
          <p:spPr>
            <a:xfrm>
              <a:off x="6295735" y="3666121"/>
              <a:ext cx="235456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④契約不適合発見</a:t>
              </a:r>
            </a:p>
          </p:txBody>
        </p:sp>
        <p:sp>
          <p:nvSpPr>
            <p:cNvPr id="17" name="矢印: 左カーブ 16">
              <a:extLst>
                <a:ext uri="{FF2B5EF4-FFF2-40B4-BE49-F238E27FC236}">
                  <a16:creationId xmlns:a16="http://schemas.microsoft.com/office/drawing/2014/main" id="{862F5550-1BE2-42A7-B269-EFEE50204555}"/>
                </a:ext>
              </a:extLst>
            </p:cNvPr>
            <p:cNvSpPr/>
            <p:nvPr/>
          </p:nvSpPr>
          <p:spPr>
            <a:xfrm rot="5400000">
              <a:off x="3621551" y="3394690"/>
              <a:ext cx="450789" cy="294547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テキスト ボックス 17">
              <a:extLst>
                <a:ext uri="{FF2B5EF4-FFF2-40B4-BE49-F238E27FC236}">
                  <a16:creationId xmlns:a16="http://schemas.microsoft.com/office/drawing/2014/main" id="{A81F66CA-EDC1-4132-B941-34D470968B12}"/>
                </a:ext>
              </a:extLst>
            </p:cNvPr>
            <p:cNvSpPr txBox="1"/>
            <p:nvPr/>
          </p:nvSpPr>
          <p:spPr>
            <a:xfrm>
              <a:off x="2650593" y="4579922"/>
              <a:ext cx="2698742"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⑤売主担保責任追及</a:t>
              </a:r>
            </a:p>
          </p:txBody>
        </p:sp>
        <p:sp>
          <p:nvSpPr>
            <p:cNvPr id="20" name="矢印: 下 19">
              <a:extLst>
                <a:ext uri="{FF2B5EF4-FFF2-40B4-BE49-F238E27FC236}">
                  <a16:creationId xmlns:a16="http://schemas.microsoft.com/office/drawing/2014/main" id="{556AFA4B-CDAE-4765-BBE1-CE5DC2627688}"/>
                </a:ext>
              </a:extLst>
            </p:cNvPr>
            <p:cNvSpPr/>
            <p:nvPr/>
          </p:nvSpPr>
          <p:spPr>
            <a:xfrm>
              <a:off x="1864932" y="4227349"/>
              <a:ext cx="263295" cy="1490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pic>
          <p:nvPicPr>
            <p:cNvPr id="6" name="グラフィックス 5" descr="建物 単色塗りつぶし">
              <a:extLst>
                <a:ext uri="{FF2B5EF4-FFF2-40B4-BE49-F238E27FC236}">
                  <a16:creationId xmlns:a16="http://schemas.microsoft.com/office/drawing/2014/main" id="{DC7F300F-5B6B-4A7C-A6DC-093D5DB2DC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39379" y="5824961"/>
              <a:ext cx="914400" cy="914400"/>
            </a:xfrm>
            <a:prstGeom prst="rect">
              <a:avLst/>
            </a:prstGeom>
          </p:spPr>
        </p:pic>
        <p:sp>
          <p:nvSpPr>
            <p:cNvPr id="21" name="テキスト ボックス 20">
              <a:extLst>
                <a:ext uri="{FF2B5EF4-FFF2-40B4-BE49-F238E27FC236}">
                  <a16:creationId xmlns:a16="http://schemas.microsoft.com/office/drawing/2014/main" id="{B6A23B3C-2D41-4BD0-B3D0-957E9E26B62E}"/>
                </a:ext>
              </a:extLst>
            </p:cNvPr>
            <p:cNvSpPr txBox="1"/>
            <p:nvPr/>
          </p:nvSpPr>
          <p:spPr>
            <a:xfrm>
              <a:off x="176244" y="4571043"/>
              <a:ext cx="1576120" cy="1015663"/>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①瑕疵担保保証金の</a:t>
              </a:r>
              <a:endParaRPr kumimoji="1" lang="en-US" altLang="ja-JP" sz="2000" b="1" dirty="0">
                <a:latin typeface="Meiryo UI" panose="020B0604030504040204" pitchFamily="50" charset="-128"/>
                <a:ea typeface="Meiryo UI" panose="020B0604030504040204" pitchFamily="50" charset="-128"/>
              </a:endParaRPr>
            </a:p>
            <a:p>
              <a:r>
                <a:rPr kumimoji="1" lang="ja-JP" altLang="en-US" sz="2000" b="1" dirty="0">
                  <a:latin typeface="Meiryo UI" panose="020B0604030504040204" pitchFamily="50" charset="-128"/>
                  <a:ea typeface="Meiryo UI" panose="020B0604030504040204" pitchFamily="50" charset="-128"/>
                </a:rPr>
                <a:t>供託</a:t>
              </a:r>
            </a:p>
          </p:txBody>
        </p:sp>
        <p:sp>
          <p:nvSpPr>
            <p:cNvPr id="13" name="矢印: 左右 12">
              <a:extLst>
                <a:ext uri="{FF2B5EF4-FFF2-40B4-BE49-F238E27FC236}">
                  <a16:creationId xmlns:a16="http://schemas.microsoft.com/office/drawing/2014/main" id="{A31A4AA7-72F2-48C7-8745-06F39BFBB62D}"/>
                </a:ext>
              </a:extLst>
            </p:cNvPr>
            <p:cNvSpPr/>
            <p:nvPr/>
          </p:nvSpPr>
          <p:spPr>
            <a:xfrm>
              <a:off x="2717083" y="4007387"/>
              <a:ext cx="1966572" cy="19644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B150AEF6-FDCB-452D-A42E-D5F0E8B5E65E}"/>
                </a:ext>
              </a:extLst>
            </p:cNvPr>
            <p:cNvSpPr txBox="1"/>
            <p:nvPr/>
          </p:nvSpPr>
          <p:spPr>
            <a:xfrm>
              <a:off x="2830142" y="3443162"/>
              <a:ext cx="1853513"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③住宅引渡し</a:t>
              </a:r>
            </a:p>
          </p:txBody>
        </p:sp>
        <p:sp>
          <p:nvSpPr>
            <p:cNvPr id="23" name="乗算記号 22">
              <a:extLst>
                <a:ext uri="{FF2B5EF4-FFF2-40B4-BE49-F238E27FC236}">
                  <a16:creationId xmlns:a16="http://schemas.microsoft.com/office/drawing/2014/main" id="{E576B23C-DF6D-4CDA-A8BE-8F3F501336C0}"/>
                </a:ext>
              </a:extLst>
            </p:cNvPr>
            <p:cNvSpPr/>
            <p:nvPr/>
          </p:nvSpPr>
          <p:spPr>
            <a:xfrm>
              <a:off x="2849823" y="4779977"/>
              <a:ext cx="697040" cy="794855"/>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701F7E06-13E2-46E4-9CFD-BE3F33042A4C}"/>
                </a:ext>
              </a:extLst>
            </p:cNvPr>
            <p:cNvSpPr txBox="1"/>
            <p:nvPr/>
          </p:nvSpPr>
          <p:spPr>
            <a:xfrm>
              <a:off x="2374206" y="5387372"/>
              <a:ext cx="274767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⑥売主が責任負担せず</a:t>
              </a:r>
            </a:p>
          </p:txBody>
        </p:sp>
        <p:sp>
          <p:nvSpPr>
            <p:cNvPr id="25" name="テキスト ボックス 24">
              <a:extLst>
                <a:ext uri="{FF2B5EF4-FFF2-40B4-BE49-F238E27FC236}">
                  <a16:creationId xmlns:a16="http://schemas.microsoft.com/office/drawing/2014/main" id="{264BE0B7-693D-480B-B581-59A387D79394}"/>
                </a:ext>
              </a:extLst>
            </p:cNvPr>
            <p:cNvSpPr txBox="1"/>
            <p:nvPr/>
          </p:nvSpPr>
          <p:spPr>
            <a:xfrm>
              <a:off x="2361778" y="6119509"/>
              <a:ext cx="1274117"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供託所</a:t>
              </a:r>
            </a:p>
          </p:txBody>
        </p:sp>
        <p:sp>
          <p:nvSpPr>
            <p:cNvPr id="26" name="矢印: 左カーブ 25">
              <a:extLst>
                <a:ext uri="{FF2B5EF4-FFF2-40B4-BE49-F238E27FC236}">
                  <a16:creationId xmlns:a16="http://schemas.microsoft.com/office/drawing/2014/main" id="{28C7A473-06C8-4C96-BFFC-6087F0F2D277}"/>
                </a:ext>
              </a:extLst>
            </p:cNvPr>
            <p:cNvSpPr/>
            <p:nvPr/>
          </p:nvSpPr>
          <p:spPr>
            <a:xfrm rot="2782485">
              <a:off x="4032463" y="4150451"/>
              <a:ext cx="972522" cy="305494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テキスト ボックス 26">
              <a:extLst>
                <a:ext uri="{FF2B5EF4-FFF2-40B4-BE49-F238E27FC236}">
                  <a16:creationId xmlns:a16="http://schemas.microsoft.com/office/drawing/2014/main" id="{F7C7ADC6-DFE5-4E9E-96F8-911D54F49D7C}"/>
                </a:ext>
              </a:extLst>
            </p:cNvPr>
            <p:cNvSpPr txBox="1"/>
            <p:nvPr/>
          </p:nvSpPr>
          <p:spPr>
            <a:xfrm>
              <a:off x="2709566" y="5753441"/>
              <a:ext cx="235456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⑦保証金還付請求</a:t>
              </a:r>
            </a:p>
          </p:txBody>
        </p:sp>
        <p:sp>
          <p:nvSpPr>
            <p:cNvPr id="28" name="矢印: 右カーブ 27">
              <a:extLst>
                <a:ext uri="{FF2B5EF4-FFF2-40B4-BE49-F238E27FC236}">
                  <a16:creationId xmlns:a16="http://schemas.microsoft.com/office/drawing/2014/main" id="{875EBFB0-6E93-42A5-B2E5-19D42A9B65B0}"/>
                </a:ext>
              </a:extLst>
            </p:cNvPr>
            <p:cNvSpPr/>
            <p:nvPr/>
          </p:nvSpPr>
          <p:spPr>
            <a:xfrm rot="13536585">
              <a:off x="5140229" y="4466294"/>
              <a:ext cx="678881" cy="2712483"/>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テキスト ボックス 28">
              <a:extLst>
                <a:ext uri="{FF2B5EF4-FFF2-40B4-BE49-F238E27FC236}">
                  <a16:creationId xmlns:a16="http://schemas.microsoft.com/office/drawing/2014/main" id="{B2E5954F-A8BC-4802-B471-8208D603215C}"/>
                </a:ext>
              </a:extLst>
            </p:cNvPr>
            <p:cNvSpPr txBox="1"/>
            <p:nvPr/>
          </p:nvSpPr>
          <p:spPr>
            <a:xfrm>
              <a:off x="6119885" y="5523753"/>
              <a:ext cx="1854741"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⑧保証金還付</a:t>
              </a:r>
            </a:p>
          </p:txBody>
        </p:sp>
      </p:grpSp>
      <p:pic>
        <p:nvPicPr>
          <p:cNvPr id="8" name="オーディオ 7">
            <a:hlinkClick r:id="" action="ppaction://media"/>
            <a:extLst>
              <a:ext uri="{FF2B5EF4-FFF2-40B4-BE49-F238E27FC236}">
                <a16:creationId xmlns:a16="http://schemas.microsoft.com/office/drawing/2014/main" id="{EA069827-DEA1-4355-A05D-E19E0D2D4BD0}"/>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90079378"/>
      </p:ext>
    </p:extLst>
  </p:cSld>
  <p:clrMapOvr>
    <a:masterClrMapping/>
  </p:clrMapOvr>
  <mc:AlternateContent xmlns:mc="http://schemas.openxmlformats.org/markup-compatibility/2006" xmlns:p14="http://schemas.microsoft.com/office/powerpoint/2010/main">
    <mc:Choice Requires="p14">
      <p:transition spd="slow" p14:dur="2000" advTm="50885"/>
    </mc:Choice>
    <mc:Fallback xmlns="">
      <p:transition spd="slow" advTm="5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1B35F9-A613-113F-0ECE-2677DF294C8E}"/>
              </a:ext>
            </a:extLst>
          </p:cNvPr>
          <p:cNvSpPr>
            <a:spLocks noGrp="1"/>
          </p:cNvSpPr>
          <p:nvPr>
            <p:ph type="title"/>
          </p:nvPr>
        </p:nvSpPr>
        <p:spPr>
          <a:xfrm>
            <a:off x="635928" y="535913"/>
            <a:ext cx="7772400" cy="720756"/>
          </a:xfrm>
        </p:spPr>
        <p:txBody>
          <a:bodyPr>
            <a:normAutofit/>
          </a:bodyPr>
          <a:lstStyle/>
          <a:p>
            <a:r>
              <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14</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．住宅販売瑕疵担保保証金の概要</a:t>
            </a:r>
            <a:endParaRPr kumimoji="1" lang="ja-JP" altLang="en-US" sz="3200" b="1" dirty="0">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F42B8CE1-DB18-43CD-A787-BDBA1A42098B}"/>
              </a:ext>
            </a:extLst>
          </p:cNvPr>
          <p:cNvGrpSpPr/>
          <p:nvPr/>
        </p:nvGrpSpPr>
        <p:grpSpPr>
          <a:xfrm>
            <a:off x="285012" y="2061377"/>
            <a:ext cx="8555215" cy="823269"/>
            <a:chOff x="285012" y="2061377"/>
            <a:chExt cx="8555215" cy="823269"/>
          </a:xfrm>
        </p:grpSpPr>
        <p:sp>
          <p:nvSpPr>
            <p:cNvPr id="10" name="四角形: 角を丸くする 9">
              <a:extLst>
                <a:ext uri="{FF2B5EF4-FFF2-40B4-BE49-F238E27FC236}">
                  <a16:creationId xmlns:a16="http://schemas.microsoft.com/office/drawing/2014/main" id="{DA5DECEE-DA90-4502-9095-F48FBB245027}"/>
                </a:ext>
              </a:extLst>
            </p:cNvPr>
            <p:cNvSpPr/>
            <p:nvPr/>
          </p:nvSpPr>
          <p:spPr>
            <a:xfrm>
              <a:off x="285012" y="2061378"/>
              <a:ext cx="2846828" cy="82326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供託すべき金額</a:t>
              </a:r>
            </a:p>
          </p:txBody>
        </p:sp>
        <p:sp>
          <p:nvSpPr>
            <p:cNvPr id="11" name="四角形: 角を丸くする 10">
              <a:extLst>
                <a:ext uri="{FF2B5EF4-FFF2-40B4-BE49-F238E27FC236}">
                  <a16:creationId xmlns:a16="http://schemas.microsoft.com/office/drawing/2014/main" id="{0A7EA2C5-6BE6-4F08-A15D-9FFF85490CFE}"/>
                </a:ext>
              </a:extLst>
            </p:cNvPr>
            <p:cNvSpPr/>
            <p:nvPr/>
          </p:nvSpPr>
          <p:spPr>
            <a:xfrm>
              <a:off x="3131840" y="2061377"/>
              <a:ext cx="5708387" cy="7961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過去</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新築住宅の供給戸数に応じて</a:t>
              </a:r>
              <a:endPar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算出した額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（１戸について約</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a:t>
              </a:r>
            </a:p>
          </p:txBody>
        </p:sp>
      </p:grpSp>
      <p:grpSp>
        <p:nvGrpSpPr>
          <p:cNvPr id="5" name="グループ化 4">
            <a:extLst>
              <a:ext uri="{FF2B5EF4-FFF2-40B4-BE49-F238E27FC236}">
                <a16:creationId xmlns:a16="http://schemas.microsoft.com/office/drawing/2014/main" id="{CD9CF710-9A19-44D8-8973-D70173CE4C2F}"/>
              </a:ext>
            </a:extLst>
          </p:cNvPr>
          <p:cNvGrpSpPr/>
          <p:nvPr/>
        </p:nvGrpSpPr>
        <p:grpSpPr>
          <a:xfrm>
            <a:off x="285012" y="2993409"/>
            <a:ext cx="8573976" cy="833161"/>
            <a:chOff x="285012" y="2993409"/>
            <a:chExt cx="8573976" cy="833161"/>
          </a:xfrm>
        </p:grpSpPr>
        <p:sp>
          <p:nvSpPr>
            <p:cNvPr id="15" name="四角形: 角を丸くする 14">
              <a:extLst>
                <a:ext uri="{FF2B5EF4-FFF2-40B4-BE49-F238E27FC236}">
                  <a16:creationId xmlns:a16="http://schemas.microsoft.com/office/drawing/2014/main" id="{E5256D45-3FFC-441A-9F59-9C77318A7F60}"/>
                </a:ext>
              </a:extLst>
            </p:cNvPr>
            <p:cNvSpPr/>
            <p:nvPr/>
          </p:nvSpPr>
          <p:spPr>
            <a:xfrm>
              <a:off x="285012" y="3003303"/>
              <a:ext cx="2890815" cy="82326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供託場所</a:t>
              </a:r>
            </a:p>
          </p:txBody>
        </p:sp>
        <p:sp>
          <p:nvSpPr>
            <p:cNvPr id="18" name="四角形: 角を丸くする 17">
              <a:extLst>
                <a:ext uri="{FF2B5EF4-FFF2-40B4-BE49-F238E27FC236}">
                  <a16:creationId xmlns:a16="http://schemas.microsoft.com/office/drawing/2014/main" id="{A024ECDB-E354-41B4-9894-9D460F115BC0}"/>
                </a:ext>
              </a:extLst>
            </p:cNvPr>
            <p:cNvSpPr/>
            <p:nvPr/>
          </p:nvSpPr>
          <p:spPr>
            <a:xfrm>
              <a:off x="3175827" y="2993409"/>
              <a:ext cx="5683161" cy="7968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主たる事務所のもよりの供託所</a:t>
              </a:r>
            </a:p>
          </p:txBody>
        </p:sp>
      </p:grpSp>
      <p:grpSp>
        <p:nvGrpSpPr>
          <p:cNvPr id="7" name="グループ化 6">
            <a:extLst>
              <a:ext uri="{FF2B5EF4-FFF2-40B4-BE49-F238E27FC236}">
                <a16:creationId xmlns:a16="http://schemas.microsoft.com/office/drawing/2014/main" id="{E1B3F30C-CE56-4EA7-BD99-4BA3BD92AA83}"/>
              </a:ext>
            </a:extLst>
          </p:cNvPr>
          <p:cNvGrpSpPr/>
          <p:nvPr/>
        </p:nvGrpSpPr>
        <p:grpSpPr>
          <a:xfrm>
            <a:off x="230487" y="4809611"/>
            <a:ext cx="8637672" cy="759473"/>
            <a:chOff x="230487" y="4809611"/>
            <a:chExt cx="8637672" cy="759473"/>
          </a:xfrm>
        </p:grpSpPr>
        <p:sp>
          <p:nvSpPr>
            <p:cNvPr id="16" name="四角形: 角を丸くする 15">
              <a:extLst>
                <a:ext uri="{FF2B5EF4-FFF2-40B4-BE49-F238E27FC236}">
                  <a16:creationId xmlns:a16="http://schemas.microsoft.com/office/drawing/2014/main" id="{2E1B6CCD-9A85-4744-897F-4EBE1E021118}"/>
                </a:ext>
              </a:extLst>
            </p:cNvPr>
            <p:cNvSpPr/>
            <p:nvPr/>
          </p:nvSpPr>
          <p:spPr>
            <a:xfrm>
              <a:off x="230487" y="4809611"/>
              <a:ext cx="2890815" cy="75947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届出先</a:t>
              </a:r>
            </a:p>
          </p:txBody>
        </p:sp>
        <p:sp>
          <p:nvSpPr>
            <p:cNvPr id="19" name="四角形: 角を丸くする 18">
              <a:extLst>
                <a:ext uri="{FF2B5EF4-FFF2-40B4-BE49-F238E27FC236}">
                  <a16:creationId xmlns:a16="http://schemas.microsoft.com/office/drawing/2014/main" id="{5FA22A1F-4B31-4F1A-9C5A-4A224646CB80}"/>
                </a:ext>
              </a:extLst>
            </p:cNvPr>
            <p:cNvSpPr/>
            <p:nvPr/>
          </p:nvSpPr>
          <p:spPr>
            <a:xfrm>
              <a:off x="3117625" y="4844944"/>
              <a:ext cx="5750534" cy="7105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免許権者</a:t>
              </a:r>
            </a:p>
          </p:txBody>
        </p:sp>
      </p:grpSp>
      <p:grpSp>
        <p:nvGrpSpPr>
          <p:cNvPr id="6" name="グループ化 5">
            <a:extLst>
              <a:ext uri="{FF2B5EF4-FFF2-40B4-BE49-F238E27FC236}">
                <a16:creationId xmlns:a16="http://schemas.microsoft.com/office/drawing/2014/main" id="{941E380B-C83A-45E3-BB2A-F45C10552611}"/>
              </a:ext>
            </a:extLst>
          </p:cNvPr>
          <p:cNvGrpSpPr/>
          <p:nvPr/>
        </p:nvGrpSpPr>
        <p:grpSpPr>
          <a:xfrm>
            <a:off x="261625" y="3941950"/>
            <a:ext cx="8638408" cy="731770"/>
            <a:chOff x="261625" y="3941950"/>
            <a:chExt cx="8638408" cy="731770"/>
          </a:xfrm>
        </p:grpSpPr>
        <p:sp>
          <p:nvSpPr>
            <p:cNvPr id="20" name="四角形: 角を丸くする 19">
              <a:extLst>
                <a:ext uri="{FF2B5EF4-FFF2-40B4-BE49-F238E27FC236}">
                  <a16:creationId xmlns:a16="http://schemas.microsoft.com/office/drawing/2014/main" id="{05FEEA7F-4A6B-4FDA-93DF-8A83B5B4528C}"/>
                </a:ext>
              </a:extLst>
            </p:cNvPr>
            <p:cNvSpPr/>
            <p:nvPr/>
          </p:nvSpPr>
          <p:spPr>
            <a:xfrm>
              <a:off x="261625" y="3962461"/>
              <a:ext cx="2890815" cy="71125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供託した旨等</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の届出期限</a:t>
              </a:r>
            </a:p>
          </p:txBody>
        </p:sp>
        <p:sp>
          <p:nvSpPr>
            <p:cNvPr id="21" name="四角形: 角を丸くする 20">
              <a:extLst>
                <a:ext uri="{FF2B5EF4-FFF2-40B4-BE49-F238E27FC236}">
                  <a16:creationId xmlns:a16="http://schemas.microsoft.com/office/drawing/2014/main" id="{51F999E4-B88C-4C9C-A401-042BD7CFDBCE}"/>
                </a:ext>
              </a:extLst>
            </p:cNvPr>
            <p:cNvSpPr/>
            <p:nvPr/>
          </p:nvSpPr>
          <p:spPr>
            <a:xfrm>
              <a:off x="3149499" y="3941950"/>
              <a:ext cx="5750534" cy="7020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基準日（毎年</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月</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日）から３週間以内</a:t>
              </a:r>
            </a:p>
          </p:txBody>
        </p:sp>
      </p:grpSp>
      <p:grpSp>
        <p:nvGrpSpPr>
          <p:cNvPr id="8" name="グループ化 7">
            <a:extLst>
              <a:ext uri="{FF2B5EF4-FFF2-40B4-BE49-F238E27FC236}">
                <a16:creationId xmlns:a16="http://schemas.microsoft.com/office/drawing/2014/main" id="{0F32139D-FF84-43B5-970B-21C984AB9090}"/>
              </a:ext>
            </a:extLst>
          </p:cNvPr>
          <p:cNvGrpSpPr/>
          <p:nvPr/>
        </p:nvGrpSpPr>
        <p:grpSpPr>
          <a:xfrm>
            <a:off x="230034" y="5680434"/>
            <a:ext cx="8637060" cy="1001432"/>
            <a:chOff x="230034" y="5680434"/>
            <a:chExt cx="8637060" cy="1001432"/>
          </a:xfrm>
        </p:grpSpPr>
        <p:sp>
          <p:nvSpPr>
            <p:cNvPr id="12" name="四角形: 角を丸くする 11">
              <a:extLst>
                <a:ext uri="{FF2B5EF4-FFF2-40B4-BE49-F238E27FC236}">
                  <a16:creationId xmlns:a16="http://schemas.microsoft.com/office/drawing/2014/main" id="{626CDB4D-F4E3-44FF-94DF-241E0CBA239D}"/>
                </a:ext>
              </a:extLst>
            </p:cNvPr>
            <p:cNvSpPr/>
            <p:nvPr/>
          </p:nvSpPr>
          <p:spPr>
            <a:xfrm>
              <a:off x="230034" y="5680434"/>
              <a:ext cx="2890815" cy="100143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届出がない場合の措置</a:t>
              </a:r>
            </a:p>
          </p:txBody>
        </p:sp>
        <p:sp>
          <p:nvSpPr>
            <p:cNvPr id="13" name="四角形: 角を丸くする 12">
              <a:extLst>
                <a:ext uri="{FF2B5EF4-FFF2-40B4-BE49-F238E27FC236}">
                  <a16:creationId xmlns:a16="http://schemas.microsoft.com/office/drawing/2014/main" id="{C62EC24F-8EF2-4888-B82C-1414BB824290}"/>
                </a:ext>
              </a:extLst>
            </p:cNvPr>
            <p:cNvSpPr/>
            <p:nvPr/>
          </p:nvSpPr>
          <p:spPr>
            <a:xfrm>
              <a:off x="3129461" y="5692095"/>
              <a:ext cx="5737633" cy="9600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基準日の翌日から起算して</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日を経過した日以降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、新たな新築住宅売買契約ができなくなる。</a:t>
              </a:r>
            </a:p>
          </p:txBody>
        </p:sp>
      </p:grpSp>
      <p:grpSp>
        <p:nvGrpSpPr>
          <p:cNvPr id="3" name="グループ化 2">
            <a:extLst>
              <a:ext uri="{FF2B5EF4-FFF2-40B4-BE49-F238E27FC236}">
                <a16:creationId xmlns:a16="http://schemas.microsoft.com/office/drawing/2014/main" id="{74FA84C9-B45F-44A3-8272-B4D872CD1862}"/>
              </a:ext>
            </a:extLst>
          </p:cNvPr>
          <p:cNvGrpSpPr/>
          <p:nvPr/>
        </p:nvGrpSpPr>
        <p:grpSpPr>
          <a:xfrm>
            <a:off x="285013" y="1238108"/>
            <a:ext cx="8555215" cy="716207"/>
            <a:chOff x="285013" y="1238108"/>
            <a:chExt cx="8555215" cy="716207"/>
          </a:xfrm>
        </p:grpSpPr>
        <p:sp>
          <p:nvSpPr>
            <p:cNvPr id="24" name="四角形: 角を丸くする 23">
              <a:extLst>
                <a:ext uri="{FF2B5EF4-FFF2-40B4-BE49-F238E27FC236}">
                  <a16:creationId xmlns:a16="http://schemas.microsoft.com/office/drawing/2014/main" id="{EA54E9E0-45B8-4F18-8D1A-A76ED755072D}"/>
                </a:ext>
              </a:extLst>
            </p:cNvPr>
            <p:cNvSpPr/>
            <p:nvPr/>
          </p:nvSpPr>
          <p:spPr>
            <a:xfrm>
              <a:off x="285013" y="1243055"/>
              <a:ext cx="2867428" cy="71126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供託すべき者</a:t>
              </a:r>
            </a:p>
          </p:txBody>
        </p:sp>
        <p:sp>
          <p:nvSpPr>
            <p:cNvPr id="14" name="四角形: 角を丸くする 13">
              <a:extLst>
                <a:ext uri="{FF2B5EF4-FFF2-40B4-BE49-F238E27FC236}">
                  <a16:creationId xmlns:a16="http://schemas.microsoft.com/office/drawing/2014/main" id="{C9A9C26A-8C39-40D5-879B-B7A6BA6CD33A}"/>
                </a:ext>
              </a:extLst>
            </p:cNvPr>
            <p:cNvSpPr/>
            <p:nvPr/>
          </p:nvSpPr>
          <p:spPr>
            <a:xfrm>
              <a:off x="3152440" y="1238108"/>
              <a:ext cx="5687788" cy="7162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売主である宅建業者</a:t>
              </a:r>
            </a:p>
          </p:txBody>
        </p:sp>
      </p:grpSp>
      <p:pic>
        <p:nvPicPr>
          <p:cNvPr id="23" name="オーディオ 22">
            <a:hlinkClick r:id="" action="ppaction://media"/>
            <a:extLst>
              <a:ext uri="{FF2B5EF4-FFF2-40B4-BE49-F238E27FC236}">
                <a16:creationId xmlns:a16="http://schemas.microsoft.com/office/drawing/2014/main" id="{15E94904-5F76-4EFE-951A-7736441095F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34502655"/>
      </p:ext>
    </p:extLst>
  </p:cSld>
  <p:clrMapOvr>
    <a:masterClrMapping/>
  </p:clrMapOvr>
  <mc:AlternateContent xmlns:mc="http://schemas.openxmlformats.org/markup-compatibility/2006" xmlns:p14="http://schemas.microsoft.com/office/powerpoint/2010/main">
    <mc:Choice Requires="p14">
      <p:transition spd="slow" p14:dur="2000" advTm="82881"/>
    </mc:Choice>
    <mc:Fallback xmlns="">
      <p:transition spd="slow" advTm="8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15</a:t>
            </a:r>
            <a:r>
              <a:rPr lang="ja-JP" altLang="en-US" sz="3200" b="1" dirty="0">
                <a:solidFill>
                  <a:prstClr val="black"/>
                </a:solidFill>
                <a:latin typeface="Meiryo UI" panose="020B0604030504040204" pitchFamily="50" charset="-128"/>
                <a:ea typeface="Meiryo UI" panose="020B0604030504040204" pitchFamily="50" charset="-128"/>
              </a:rPr>
              <a:t>．住宅瑕疵担保責任保険への加入</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1065A293-CC8B-48F6-A8AF-D9A48F2D94EA}"/>
              </a:ext>
            </a:extLst>
          </p:cNvPr>
          <p:cNvSpPr/>
          <p:nvPr/>
        </p:nvSpPr>
        <p:spPr>
          <a:xfrm>
            <a:off x="271916" y="1518619"/>
            <a:ext cx="8640960" cy="15121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資力確保措置としての「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住宅瑕疵担保責任保険制度</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」とは、売主の宅建業者が国土交通大臣が指定した住宅瑕疵担保責任保険法人と</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住宅瑕疵担保責任保険契約を締結し</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、保険証券等を買主に交付し、買主が被害を受けた場合には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保険によって救済される</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制度です。</a:t>
            </a:r>
          </a:p>
        </p:txBody>
      </p:sp>
      <p:grpSp>
        <p:nvGrpSpPr>
          <p:cNvPr id="8" name="グループ化 7">
            <a:extLst>
              <a:ext uri="{FF2B5EF4-FFF2-40B4-BE49-F238E27FC236}">
                <a16:creationId xmlns:a16="http://schemas.microsoft.com/office/drawing/2014/main" id="{5AD3CB78-24CF-4E5D-B0C5-2640C66E63CA}"/>
              </a:ext>
            </a:extLst>
          </p:cNvPr>
          <p:cNvGrpSpPr/>
          <p:nvPr/>
        </p:nvGrpSpPr>
        <p:grpSpPr>
          <a:xfrm>
            <a:off x="414127" y="3061539"/>
            <a:ext cx="8513973" cy="3618236"/>
            <a:chOff x="176244" y="3128441"/>
            <a:chExt cx="8513973" cy="3618236"/>
          </a:xfrm>
        </p:grpSpPr>
        <p:sp>
          <p:nvSpPr>
            <p:cNvPr id="11" name="テキスト ボックス 10">
              <a:extLst>
                <a:ext uri="{FF2B5EF4-FFF2-40B4-BE49-F238E27FC236}">
                  <a16:creationId xmlns:a16="http://schemas.microsoft.com/office/drawing/2014/main" id="{18710B0B-D45E-498A-A08C-0761E769F4CC}"/>
                </a:ext>
              </a:extLst>
            </p:cNvPr>
            <p:cNvSpPr txBox="1"/>
            <p:nvPr/>
          </p:nvSpPr>
          <p:spPr>
            <a:xfrm>
              <a:off x="5654772" y="4080146"/>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買主</a:t>
              </a:r>
            </a:p>
          </p:txBody>
        </p:sp>
        <p:pic>
          <p:nvPicPr>
            <p:cNvPr id="5" name="グラフィックス 4" descr="ユーザー 単色塗りつぶし">
              <a:extLst>
                <a:ext uri="{FF2B5EF4-FFF2-40B4-BE49-F238E27FC236}">
                  <a16:creationId xmlns:a16="http://schemas.microsoft.com/office/drawing/2014/main" id="{5145131B-0AFC-470C-B8B1-C69DFB4A42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45725" y="3343513"/>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9BD96337-95B8-4F59-869C-6A779422D5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40372" y="3408976"/>
              <a:ext cx="914400" cy="914400"/>
            </a:xfrm>
            <a:prstGeom prst="rect">
              <a:avLst/>
            </a:prstGeom>
          </p:spPr>
        </p:pic>
        <p:sp>
          <p:nvSpPr>
            <p:cNvPr id="10" name="テキスト ボックス 9">
              <a:extLst>
                <a:ext uri="{FF2B5EF4-FFF2-40B4-BE49-F238E27FC236}">
                  <a16:creationId xmlns:a16="http://schemas.microsoft.com/office/drawing/2014/main" id="{11FA766E-8024-4A21-A0C8-8184AB5DF2C5}"/>
                </a:ext>
              </a:extLst>
            </p:cNvPr>
            <p:cNvSpPr txBox="1"/>
            <p:nvPr/>
          </p:nvSpPr>
          <p:spPr>
            <a:xfrm>
              <a:off x="470969" y="3429000"/>
              <a:ext cx="1304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新築建物売主</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a:t>
              </a:r>
            </a:p>
          </p:txBody>
        </p:sp>
        <p:sp>
          <p:nvSpPr>
            <p:cNvPr id="12" name="矢印: 下カーブ 11">
              <a:extLst>
                <a:ext uri="{FF2B5EF4-FFF2-40B4-BE49-F238E27FC236}">
                  <a16:creationId xmlns:a16="http://schemas.microsoft.com/office/drawing/2014/main" id="{327360FD-5980-4A34-A158-75595292AA8A}"/>
                </a:ext>
              </a:extLst>
            </p:cNvPr>
            <p:cNvSpPr/>
            <p:nvPr/>
          </p:nvSpPr>
          <p:spPr>
            <a:xfrm>
              <a:off x="2310425" y="3128441"/>
              <a:ext cx="2757799" cy="569168"/>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Perpetua"/>
                <a:ea typeface="HG創英ﾌﾟﾚｾﾞﾝｽEB" panose="02020809000000000000" pitchFamily="17" charset="-128"/>
                <a:cs typeface="+mn-cs"/>
              </a:endParaRPr>
            </a:p>
          </p:txBody>
        </p:sp>
        <p:pic>
          <p:nvPicPr>
            <p:cNvPr id="14" name="グラフィックス 13" descr="家 単色塗りつぶし">
              <a:extLst>
                <a:ext uri="{FF2B5EF4-FFF2-40B4-BE49-F238E27FC236}">
                  <a16:creationId xmlns:a16="http://schemas.microsoft.com/office/drawing/2014/main" id="{6871ECEC-C336-41F7-A78C-241D985F65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22480" y="3335405"/>
              <a:ext cx="914400" cy="914400"/>
            </a:xfrm>
            <a:prstGeom prst="rect">
              <a:avLst/>
            </a:prstGeom>
          </p:spPr>
        </p:pic>
        <p:sp>
          <p:nvSpPr>
            <p:cNvPr id="15" name="テキスト ボックス 14">
              <a:extLst>
                <a:ext uri="{FF2B5EF4-FFF2-40B4-BE49-F238E27FC236}">
                  <a16:creationId xmlns:a16="http://schemas.microsoft.com/office/drawing/2014/main" id="{882401F6-76E4-4893-9363-227FD1AFA750}"/>
                </a:ext>
              </a:extLst>
            </p:cNvPr>
            <p:cNvSpPr txBox="1"/>
            <p:nvPr/>
          </p:nvSpPr>
          <p:spPr>
            <a:xfrm>
              <a:off x="2423167" y="4405744"/>
              <a:ext cx="26106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②新築住宅販売契約</a:t>
              </a:r>
            </a:p>
          </p:txBody>
        </p:sp>
        <p:sp>
          <p:nvSpPr>
            <p:cNvPr id="16" name="テキスト ボックス 15">
              <a:extLst>
                <a:ext uri="{FF2B5EF4-FFF2-40B4-BE49-F238E27FC236}">
                  <a16:creationId xmlns:a16="http://schemas.microsoft.com/office/drawing/2014/main" id="{E58DDF9D-5C17-46BE-B1F2-7E9660A00323}"/>
                </a:ext>
              </a:extLst>
            </p:cNvPr>
            <p:cNvSpPr txBox="1"/>
            <p:nvPr/>
          </p:nvSpPr>
          <p:spPr>
            <a:xfrm>
              <a:off x="6896112" y="3771160"/>
              <a:ext cx="1794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⑤契約不適合</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発見</a:t>
              </a:r>
            </a:p>
          </p:txBody>
        </p:sp>
        <p:sp>
          <p:nvSpPr>
            <p:cNvPr id="17" name="矢印: 左カーブ 16">
              <a:extLst>
                <a:ext uri="{FF2B5EF4-FFF2-40B4-BE49-F238E27FC236}">
                  <a16:creationId xmlns:a16="http://schemas.microsoft.com/office/drawing/2014/main" id="{862F5550-1BE2-42A7-B269-EFEE50204555}"/>
                </a:ext>
              </a:extLst>
            </p:cNvPr>
            <p:cNvSpPr/>
            <p:nvPr/>
          </p:nvSpPr>
          <p:spPr>
            <a:xfrm rot="5400000">
              <a:off x="3501953" y="3766758"/>
              <a:ext cx="450789" cy="294547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18" name="テキスト ボックス 17">
              <a:extLst>
                <a:ext uri="{FF2B5EF4-FFF2-40B4-BE49-F238E27FC236}">
                  <a16:creationId xmlns:a16="http://schemas.microsoft.com/office/drawing/2014/main" id="{A81F66CA-EDC1-4132-B941-34D470968B12}"/>
                </a:ext>
              </a:extLst>
            </p:cNvPr>
            <p:cNvSpPr txBox="1"/>
            <p:nvPr/>
          </p:nvSpPr>
          <p:spPr>
            <a:xfrm>
              <a:off x="2501442" y="4814883"/>
              <a:ext cx="2698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⑥売主担保責任追及</a:t>
              </a:r>
            </a:p>
          </p:txBody>
        </p:sp>
        <p:sp>
          <p:nvSpPr>
            <p:cNvPr id="20" name="矢印: 下 19">
              <a:extLst>
                <a:ext uri="{FF2B5EF4-FFF2-40B4-BE49-F238E27FC236}">
                  <a16:creationId xmlns:a16="http://schemas.microsoft.com/office/drawing/2014/main" id="{556AFA4B-CDAE-4765-BBE1-CE5DC2627688}"/>
                </a:ext>
              </a:extLst>
            </p:cNvPr>
            <p:cNvSpPr/>
            <p:nvPr/>
          </p:nvSpPr>
          <p:spPr>
            <a:xfrm>
              <a:off x="1864932" y="4227349"/>
              <a:ext cx="263295" cy="1490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pic>
          <p:nvPicPr>
            <p:cNvPr id="6" name="グラフィックス 5" descr="建物 単色塗りつぶし">
              <a:extLst>
                <a:ext uri="{FF2B5EF4-FFF2-40B4-BE49-F238E27FC236}">
                  <a16:creationId xmlns:a16="http://schemas.microsoft.com/office/drawing/2014/main" id="{DC7F300F-5B6B-4A7C-A6DC-093D5DB2DC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39379" y="5824961"/>
              <a:ext cx="914400" cy="914400"/>
            </a:xfrm>
            <a:prstGeom prst="rect">
              <a:avLst/>
            </a:prstGeom>
          </p:spPr>
        </p:pic>
        <p:sp>
          <p:nvSpPr>
            <p:cNvPr id="21" name="テキスト ボックス 20">
              <a:extLst>
                <a:ext uri="{FF2B5EF4-FFF2-40B4-BE49-F238E27FC236}">
                  <a16:creationId xmlns:a16="http://schemas.microsoft.com/office/drawing/2014/main" id="{B6A23B3C-2D41-4BD0-B3D0-957E9E26B62E}"/>
                </a:ext>
              </a:extLst>
            </p:cNvPr>
            <p:cNvSpPr txBox="1"/>
            <p:nvPr/>
          </p:nvSpPr>
          <p:spPr>
            <a:xfrm>
              <a:off x="176244" y="4571043"/>
              <a:ext cx="157612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①瑕疵担保責任保険の加入</a:t>
              </a:r>
            </a:p>
          </p:txBody>
        </p:sp>
        <p:sp>
          <p:nvSpPr>
            <p:cNvPr id="13" name="矢印: 左右 12">
              <a:extLst>
                <a:ext uri="{FF2B5EF4-FFF2-40B4-BE49-F238E27FC236}">
                  <a16:creationId xmlns:a16="http://schemas.microsoft.com/office/drawing/2014/main" id="{A31A4AA7-72F2-48C7-8745-06F39BFBB62D}"/>
                </a:ext>
              </a:extLst>
            </p:cNvPr>
            <p:cNvSpPr/>
            <p:nvPr/>
          </p:nvSpPr>
          <p:spPr>
            <a:xfrm>
              <a:off x="2732989" y="4173133"/>
              <a:ext cx="1966572" cy="19644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sp>
          <p:nvSpPr>
            <p:cNvPr id="22" name="テキスト ボックス 21">
              <a:extLst>
                <a:ext uri="{FF2B5EF4-FFF2-40B4-BE49-F238E27FC236}">
                  <a16:creationId xmlns:a16="http://schemas.microsoft.com/office/drawing/2014/main" id="{B150AEF6-FDCB-452D-A42E-D5F0E8B5E65E}"/>
                </a:ext>
              </a:extLst>
            </p:cNvPr>
            <p:cNvSpPr txBox="1"/>
            <p:nvPr/>
          </p:nvSpPr>
          <p:spPr>
            <a:xfrm>
              <a:off x="4740372" y="3128647"/>
              <a:ext cx="21276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④保険証券交付</a:t>
              </a:r>
            </a:p>
          </p:txBody>
        </p:sp>
        <p:sp>
          <p:nvSpPr>
            <p:cNvPr id="23" name="乗算記号 22">
              <a:extLst>
                <a:ext uri="{FF2B5EF4-FFF2-40B4-BE49-F238E27FC236}">
                  <a16:creationId xmlns:a16="http://schemas.microsoft.com/office/drawing/2014/main" id="{E576B23C-DF6D-4CDA-A8BE-8F3F501336C0}"/>
                </a:ext>
              </a:extLst>
            </p:cNvPr>
            <p:cNvSpPr/>
            <p:nvPr/>
          </p:nvSpPr>
          <p:spPr>
            <a:xfrm>
              <a:off x="2833647" y="4989944"/>
              <a:ext cx="697040" cy="794855"/>
            </a:xfrm>
            <a:prstGeom prst="mathMultipl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Perpetua"/>
                <a:ea typeface="HG創英ﾌﾟﾚｾﾞﾝｽEB" panose="02020809000000000000" pitchFamily="17" charset="-128"/>
                <a:cs typeface="+mn-cs"/>
              </a:endParaRPr>
            </a:p>
          </p:txBody>
        </p:sp>
        <p:sp>
          <p:nvSpPr>
            <p:cNvPr id="24" name="テキスト ボックス 23">
              <a:extLst>
                <a:ext uri="{FF2B5EF4-FFF2-40B4-BE49-F238E27FC236}">
                  <a16:creationId xmlns:a16="http://schemas.microsoft.com/office/drawing/2014/main" id="{701F7E06-13E2-46E4-9CFD-BE3F33042A4C}"/>
                </a:ext>
              </a:extLst>
            </p:cNvPr>
            <p:cNvSpPr txBox="1"/>
            <p:nvPr/>
          </p:nvSpPr>
          <p:spPr>
            <a:xfrm>
              <a:off x="2595772" y="5732996"/>
              <a:ext cx="25003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⑦売主責任負担せず</a:t>
              </a:r>
            </a:p>
          </p:txBody>
        </p:sp>
        <p:sp>
          <p:nvSpPr>
            <p:cNvPr id="25" name="テキスト ボックス 24">
              <a:extLst>
                <a:ext uri="{FF2B5EF4-FFF2-40B4-BE49-F238E27FC236}">
                  <a16:creationId xmlns:a16="http://schemas.microsoft.com/office/drawing/2014/main" id="{264BE0B7-693D-480B-B581-59A387D79394}"/>
                </a:ext>
              </a:extLst>
            </p:cNvPr>
            <p:cNvSpPr txBox="1"/>
            <p:nvPr/>
          </p:nvSpPr>
          <p:spPr>
            <a:xfrm>
              <a:off x="583675" y="5731014"/>
              <a:ext cx="12741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住宅瑕疵担保責任保険法人</a:t>
              </a:r>
            </a:p>
          </p:txBody>
        </p:sp>
        <p:sp>
          <p:nvSpPr>
            <p:cNvPr id="26" name="矢印: 左カーブ 25">
              <a:extLst>
                <a:ext uri="{FF2B5EF4-FFF2-40B4-BE49-F238E27FC236}">
                  <a16:creationId xmlns:a16="http://schemas.microsoft.com/office/drawing/2014/main" id="{28C7A473-06C8-4C96-BFFC-6087F0F2D277}"/>
                </a:ext>
              </a:extLst>
            </p:cNvPr>
            <p:cNvSpPr/>
            <p:nvPr/>
          </p:nvSpPr>
          <p:spPr>
            <a:xfrm rot="2782485">
              <a:off x="4032463" y="4150451"/>
              <a:ext cx="972522" cy="3054940"/>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27" name="テキスト ボックス 26">
              <a:extLst>
                <a:ext uri="{FF2B5EF4-FFF2-40B4-BE49-F238E27FC236}">
                  <a16:creationId xmlns:a16="http://schemas.microsoft.com/office/drawing/2014/main" id="{F7C7ADC6-DFE5-4E9E-96F8-911D54F49D7C}"/>
                </a:ext>
              </a:extLst>
            </p:cNvPr>
            <p:cNvSpPr txBox="1"/>
            <p:nvPr/>
          </p:nvSpPr>
          <p:spPr>
            <a:xfrm>
              <a:off x="5421257" y="4461355"/>
              <a:ext cx="235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⑧保険金請求</a:t>
              </a:r>
            </a:p>
          </p:txBody>
        </p:sp>
        <p:sp>
          <p:nvSpPr>
            <p:cNvPr id="28" name="矢印: 右カーブ 27">
              <a:extLst>
                <a:ext uri="{FF2B5EF4-FFF2-40B4-BE49-F238E27FC236}">
                  <a16:creationId xmlns:a16="http://schemas.microsoft.com/office/drawing/2014/main" id="{875EBFB0-6E93-42A5-B2E5-19D42A9B65B0}"/>
                </a:ext>
              </a:extLst>
            </p:cNvPr>
            <p:cNvSpPr/>
            <p:nvPr/>
          </p:nvSpPr>
          <p:spPr>
            <a:xfrm rot="13536585">
              <a:off x="5186646" y="4553568"/>
              <a:ext cx="678881" cy="2712483"/>
            </a:xfrm>
            <a:prstGeom prst="curv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29" name="テキスト ボックス 28">
              <a:extLst>
                <a:ext uri="{FF2B5EF4-FFF2-40B4-BE49-F238E27FC236}">
                  <a16:creationId xmlns:a16="http://schemas.microsoft.com/office/drawing/2014/main" id="{B2E5954F-A8BC-4802-B471-8208D603215C}"/>
                </a:ext>
              </a:extLst>
            </p:cNvPr>
            <p:cNvSpPr txBox="1"/>
            <p:nvPr/>
          </p:nvSpPr>
          <p:spPr>
            <a:xfrm>
              <a:off x="6119885" y="5523753"/>
              <a:ext cx="1854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⑨保険金支払</a:t>
              </a:r>
            </a:p>
          </p:txBody>
        </p:sp>
        <p:sp>
          <p:nvSpPr>
            <p:cNvPr id="30" name="矢印: 下カーブ 29">
              <a:extLst>
                <a:ext uri="{FF2B5EF4-FFF2-40B4-BE49-F238E27FC236}">
                  <a16:creationId xmlns:a16="http://schemas.microsoft.com/office/drawing/2014/main" id="{87D7392C-63D6-479C-8825-6AD0227384F7}"/>
                </a:ext>
              </a:extLst>
            </p:cNvPr>
            <p:cNvSpPr/>
            <p:nvPr/>
          </p:nvSpPr>
          <p:spPr>
            <a:xfrm>
              <a:off x="2388921" y="3564924"/>
              <a:ext cx="2494271" cy="56916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31" name="テキスト ボックス 30">
              <a:extLst>
                <a:ext uri="{FF2B5EF4-FFF2-40B4-BE49-F238E27FC236}">
                  <a16:creationId xmlns:a16="http://schemas.microsoft.com/office/drawing/2014/main" id="{C346DF75-793C-49FB-866D-9A5F2CAAD7BC}"/>
                </a:ext>
              </a:extLst>
            </p:cNvPr>
            <p:cNvSpPr txBox="1"/>
            <p:nvPr/>
          </p:nvSpPr>
          <p:spPr>
            <a:xfrm>
              <a:off x="3031375" y="3849695"/>
              <a:ext cx="18535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③住宅引渡し</a:t>
              </a:r>
            </a:p>
          </p:txBody>
        </p:sp>
      </p:grpSp>
      <p:pic>
        <p:nvPicPr>
          <p:cNvPr id="4" name="オーディオ 3">
            <a:hlinkClick r:id="" action="ppaction://media"/>
            <a:extLst>
              <a:ext uri="{FF2B5EF4-FFF2-40B4-BE49-F238E27FC236}">
                <a16:creationId xmlns:a16="http://schemas.microsoft.com/office/drawing/2014/main" id="{15E19170-BD7B-43EC-87E0-9401FBF5ECD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84336731"/>
      </p:ext>
    </p:extLst>
  </p:cSld>
  <p:clrMapOvr>
    <a:masterClrMapping/>
  </p:clrMapOvr>
  <mc:AlternateContent xmlns:mc="http://schemas.openxmlformats.org/markup-compatibility/2006" xmlns:p14="http://schemas.microsoft.com/office/powerpoint/2010/main">
    <mc:Choice Requires="p14">
      <p:transition spd="slow" p14:dur="2000" advTm="45149"/>
    </mc:Choice>
    <mc:Fallback xmlns="">
      <p:transition spd="slow" advTm="4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1B35F9-A613-113F-0ECE-2677DF294C8E}"/>
              </a:ext>
            </a:extLst>
          </p:cNvPr>
          <p:cNvSpPr>
            <a:spLocks noGrp="1"/>
          </p:cNvSpPr>
          <p:nvPr>
            <p:ph type="title"/>
          </p:nvPr>
        </p:nvSpPr>
        <p:spPr>
          <a:xfrm>
            <a:off x="971600" y="768189"/>
            <a:ext cx="7772400" cy="720756"/>
          </a:xfrm>
        </p:spPr>
        <p:txBody>
          <a:bodyPr>
            <a:normAutofit/>
          </a:bodyPr>
          <a:lstStyle/>
          <a:p>
            <a:r>
              <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16</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．住宅瑕疵担保責任保険の概要</a:t>
            </a:r>
            <a:endParaRPr kumimoji="1" lang="ja-JP" altLang="en-US" sz="3200" b="1" dirty="0">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73969F1F-8B2E-4258-8F16-9226BC9704DA}"/>
              </a:ext>
            </a:extLst>
          </p:cNvPr>
          <p:cNvGrpSpPr/>
          <p:nvPr/>
        </p:nvGrpSpPr>
        <p:grpSpPr>
          <a:xfrm>
            <a:off x="296458" y="1669615"/>
            <a:ext cx="8562530" cy="854202"/>
            <a:chOff x="296458" y="1669615"/>
            <a:chExt cx="8562530" cy="854202"/>
          </a:xfrm>
        </p:grpSpPr>
        <p:sp>
          <p:nvSpPr>
            <p:cNvPr id="10" name="四角形: 角を丸くする 9">
              <a:extLst>
                <a:ext uri="{FF2B5EF4-FFF2-40B4-BE49-F238E27FC236}">
                  <a16:creationId xmlns:a16="http://schemas.microsoft.com/office/drawing/2014/main" id="{DA5DECEE-DA90-4502-9095-F48FBB245027}"/>
                </a:ext>
              </a:extLst>
            </p:cNvPr>
            <p:cNvSpPr/>
            <p:nvPr/>
          </p:nvSpPr>
          <p:spPr>
            <a:xfrm>
              <a:off x="296458" y="1700549"/>
              <a:ext cx="2846828" cy="82326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保険料の支払</a:t>
              </a:r>
            </a:p>
          </p:txBody>
        </p:sp>
        <p:sp>
          <p:nvSpPr>
            <p:cNvPr id="11" name="四角形: 角を丸くする 10">
              <a:extLst>
                <a:ext uri="{FF2B5EF4-FFF2-40B4-BE49-F238E27FC236}">
                  <a16:creationId xmlns:a16="http://schemas.microsoft.com/office/drawing/2014/main" id="{0A7EA2C5-6BE6-4F08-A15D-9FFF85490CFE}"/>
                </a:ext>
              </a:extLst>
            </p:cNvPr>
            <p:cNvSpPr/>
            <p:nvPr/>
          </p:nvSpPr>
          <p:spPr>
            <a:xfrm>
              <a:off x="3129461" y="1669615"/>
              <a:ext cx="5729527" cy="8232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売主である宅建業者が保険料を支払う</a:t>
              </a:r>
            </a:p>
          </p:txBody>
        </p:sp>
      </p:grpSp>
      <p:grpSp>
        <p:nvGrpSpPr>
          <p:cNvPr id="4" name="グループ化 3">
            <a:extLst>
              <a:ext uri="{FF2B5EF4-FFF2-40B4-BE49-F238E27FC236}">
                <a16:creationId xmlns:a16="http://schemas.microsoft.com/office/drawing/2014/main" id="{BB86E92A-70AE-48ED-8CCC-5B4CC0DE5925}"/>
              </a:ext>
            </a:extLst>
          </p:cNvPr>
          <p:cNvGrpSpPr/>
          <p:nvPr/>
        </p:nvGrpSpPr>
        <p:grpSpPr>
          <a:xfrm>
            <a:off x="285012" y="2751504"/>
            <a:ext cx="8573976" cy="823267"/>
            <a:chOff x="285012" y="2751504"/>
            <a:chExt cx="8573976" cy="823267"/>
          </a:xfrm>
        </p:grpSpPr>
        <p:sp>
          <p:nvSpPr>
            <p:cNvPr id="15" name="四角形: 角を丸くする 14">
              <a:extLst>
                <a:ext uri="{FF2B5EF4-FFF2-40B4-BE49-F238E27FC236}">
                  <a16:creationId xmlns:a16="http://schemas.microsoft.com/office/drawing/2014/main" id="{E5256D45-3FFC-441A-9F59-9C77318A7F60}"/>
                </a:ext>
              </a:extLst>
            </p:cNvPr>
            <p:cNvSpPr/>
            <p:nvPr/>
          </p:nvSpPr>
          <p:spPr>
            <a:xfrm>
              <a:off x="285012" y="2751504"/>
              <a:ext cx="2890815" cy="82326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保険金額</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四角形: 角を丸くする 17">
              <a:extLst>
                <a:ext uri="{FF2B5EF4-FFF2-40B4-BE49-F238E27FC236}">
                  <a16:creationId xmlns:a16="http://schemas.microsoft.com/office/drawing/2014/main" id="{A024ECDB-E354-41B4-9894-9D460F115BC0}"/>
                </a:ext>
              </a:extLst>
            </p:cNvPr>
            <p:cNvSpPr/>
            <p:nvPr/>
          </p:nvSpPr>
          <p:spPr>
            <a:xfrm>
              <a:off x="3175827" y="2777898"/>
              <a:ext cx="5683161" cy="7968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2,000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万円以上</a:t>
              </a:r>
            </a:p>
          </p:txBody>
        </p:sp>
      </p:grpSp>
      <p:grpSp>
        <p:nvGrpSpPr>
          <p:cNvPr id="6" name="グループ化 5">
            <a:extLst>
              <a:ext uri="{FF2B5EF4-FFF2-40B4-BE49-F238E27FC236}">
                <a16:creationId xmlns:a16="http://schemas.microsoft.com/office/drawing/2014/main" id="{A8F23056-55BA-460C-B47B-B236CE14BE0D}"/>
              </a:ext>
            </a:extLst>
          </p:cNvPr>
          <p:cNvGrpSpPr/>
          <p:nvPr/>
        </p:nvGrpSpPr>
        <p:grpSpPr>
          <a:xfrm>
            <a:off x="230487" y="4745817"/>
            <a:ext cx="8628501" cy="823267"/>
            <a:chOff x="230487" y="4745817"/>
            <a:chExt cx="8628501" cy="823267"/>
          </a:xfrm>
        </p:grpSpPr>
        <p:sp>
          <p:nvSpPr>
            <p:cNvPr id="16" name="四角形: 角を丸くする 15">
              <a:extLst>
                <a:ext uri="{FF2B5EF4-FFF2-40B4-BE49-F238E27FC236}">
                  <a16:creationId xmlns:a16="http://schemas.microsoft.com/office/drawing/2014/main" id="{2E1B6CCD-9A85-4744-897F-4EBE1E021118}"/>
                </a:ext>
              </a:extLst>
            </p:cNvPr>
            <p:cNvSpPr/>
            <p:nvPr/>
          </p:nvSpPr>
          <p:spPr>
            <a:xfrm>
              <a:off x="230487" y="4745817"/>
              <a:ext cx="2890815" cy="823267"/>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保険契約内容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の変更</a:t>
              </a:r>
            </a:p>
          </p:txBody>
        </p:sp>
        <p:sp>
          <p:nvSpPr>
            <p:cNvPr id="19" name="四角形: 角を丸くする 18">
              <a:extLst>
                <a:ext uri="{FF2B5EF4-FFF2-40B4-BE49-F238E27FC236}">
                  <a16:creationId xmlns:a16="http://schemas.microsoft.com/office/drawing/2014/main" id="{5FA22A1F-4B31-4F1A-9C5A-4A224646CB80}"/>
                </a:ext>
              </a:extLst>
            </p:cNvPr>
            <p:cNvSpPr/>
            <p:nvPr/>
          </p:nvSpPr>
          <p:spPr>
            <a:xfrm>
              <a:off x="3129461" y="4759379"/>
              <a:ext cx="5729527" cy="79614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国土交通省の承認を受けた場合を除き、</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保険契約内容を変更または解除はできない</a:t>
              </a:r>
            </a:p>
          </p:txBody>
        </p:sp>
      </p:grpSp>
      <p:grpSp>
        <p:nvGrpSpPr>
          <p:cNvPr id="5" name="グループ化 4">
            <a:extLst>
              <a:ext uri="{FF2B5EF4-FFF2-40B4-BE49-F238E27FC236}">
                <a16:creationId xmlns:a16="http://schemas.microsoft.com/office/drawing/2014/main" id="{1EAF5BE4-8E3E-4A9C-A785-5DD5BFD4FFE9}"/>
              </a:ext>
            </a:extLst>
          </p:cNvPr>
          <p:cNvGrpSpPr/>
          <p:nvPr/>
        </p:nvGrpSpPr>
        <p:grpSpPr>
          <a:xfrm>
            <a:off x="274465" y="3817934"/>
            <a:ext cx="8584523" cy="711259"/>
            <a:chOff x="274465" y="3817934"/>
            <a:chExt cx="8584523" cy="711259"/>
          </a:xfrm>
        </p:grpSpPr>
        <p:sp>
          <p:nvSpPr>
            <p:cNvPr id="20" name="四角形: 角を丸くする 19">
              <a:extLst>
                <a:ext uri="{FF2B5EF4-FFF2-40B4-BE49-F238E27FC236}">
                  <a16:creationId xmlns:a16="http://schemas.microsoft.com/office/drawing/2014/main" id="{05FEEA7F-4A6B-4FDA-93DF-8A83B5B4528C}"/>
                </a:ext>
              </a:extLst>
            </p:cNvPr>
            <p:cNvSpPr/>
            <p:nvPr/>
          </p:nvSpPr>
          <p:spPr>
            <a:xfrm>
              <a:off x="274465" y="3817934"/>
              <a:ext cx="2890815" cy="71125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対象期間</a:t>
              </a:r>
            </a:p>
          </p:txBody>
        </p:sp>
        <p:sp>
          <p:nvSpPr>
            <p:cNvPr id="21" name="四角形: 角を丸くする 20">
              <a:extLst>
                <a:ext uri="{FF2B5EF4-FFF2-40B4-BE49-F238E27FC236}">
                  <a16:creationId xmlns:a16="http://schemas.microsoft.com/office/drawing/2014/main" id="{51F999E4-B88C-4C9C-A401-042BD7CFDBCE}"/>
                </a:ext>
              </a:extLst>
            </p:cNvPr>
            <p:cNvSpPr/>
            <p:nvPr/>
          </p:nvSpPr>
          <p:spPr>
            <a:xfrm>
              <a:off x="3182265" y="3822538"/>
              <a:ext cx="5676723" cy="7020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新築住宅引渡し後、</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年以上の期間にわたって有効な保険</a:t>
              </a:r>
            </a:p>
          </p:txBody>
        </p:sp>
      </p:grpSp>
      <p:pic>
        <p:nvPicPr>
          <p:cNvPr id="9" name="オーディオ 8">
            <a:hlinkClick r:id="" action="ppaction://media"/>
            <a:extLst>
              <a:ext uri="{FF2B5EF4-FFF2-40B4-BE49-F238E27FC236}">
                <a16:creationId xmlns:a16="http://schemas.microsoft.com/office/drawing/2014/main" id="{7109BA80-D266-4603-BF36-E342E021426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67979281"/>
      </p:ext>
    </p:extLst>
  </p:cSld>
  <p:clrMapOvr>
    <a:masterClrMapping/>
  </p:clrMapOvr>
  <mc:AlternateContent xmlns:mc="http://schemas.openxmlformats.org/markup-compatibility/2006" xmlns:p14="http://schemas.microsoft.com/office/powerpoint/2010/main">
    <mc:Choice Requires="p14">
      <p:transition spd="slow" p14:dur="2000" advTm="52231"/>
    </mc:Choice>
    <mc:Fallback xmlns="">
      <p:transition spd="slow" advTm="5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17</a:t>
            </a:r>
            <a:r>
              <a:rPr lang="ja-JP" altLang="en-US" sz="3200" b="1" dirty="0">
                <a:solidFill>
                  <a:prstClr val="black"/>
                </a:solidFill>
                <a:latin typeface="Meiryo UI" panose="020B0604030504040204" pitchFamily="50" charset="-128"/>
                <a:ea typeface="Meiryo UI" panose="020B0604030504040204" pitchFamily="50" charset="-128"/>
              </a:rPr>
              <a:t>．資力確保措置に関する罰則等</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1065A293-CC8B-48F6-A8AF-D9A48F2D94EA}"/>
              </a:ext>
            </a:extLst>
          </p:cNvPr>
          <p:cNvSpPr/>
          <p:nvPr/>
        </p:nvSpPr>
        <p:spPr>
          <a:xfrm>
            <a:off x="251520" y="1563688"/>
            <a:ext cx="8640960" cy="15121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自ら売主として新築住宅を販売する宅建業者は、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基準日（毎年</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月</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日）から３週間以内</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に、供託や保険契約の締結状況を免許権者に届け出なければなりません。</a:t>
            </a:r>
          </a:p>
        </p:txBody>
      </p:sp>
      <p:sp>
        <p:nvSpPr>
          <p:cNvPr id="8" name="四角形: 角を丸くする 7">
            <a:extLst>
              <a:ext uri="{FF2B5EF4-FFF2-40B4-BE49-F238E27FC236}">
                <a16:creationId xmlns:a16="http://schemas.microsoft.com/office/drawing/2014/main" id="{2E52F59B-503B-4751-809D-AEE62FF91FA1}"/>
              </a:ext>
            </a:extLst>
          </p:cNvPr>
          <p:cNvSpPr/>
          <p:nvPr/>
        </p:nvSpPr>
        <p:spPr>
          <a:xfrm>
            <a:off x="251520" y="3221907"/>
            <a:ext cx="8640960" cy="15121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届出をしない場合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には、基準日の翌日から</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日を経過した日以降</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、新たな新築住宅についての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売買契約を締結することができません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6" name="四角形: 角を丸くする 5">
            <a:extLst>
              <a:ext uri="{FF2B5EF4-FFF2-40B4-BE49-F238E27FC236}">
                <a16:creationId xmlns:a16="http://schemas.microsoft.com/office/drawing/2014/main" id="{7F51C7A2-0665-4753-89A6-110254575A51}"/>
              </a:ext>
            </a:extLst>
          </p:cNvPr>
          <p:cNvSpPr/>
          <p:nvPr/>
        </p:nvSpPr>
        <p:spPr>
          <a:xfrm>
            <a:off x="251520" y="4880127"/>
            <a:ext cx="8640960" cy="149699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これに</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違反して契約したとき</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１年以下の懲役または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万円以下の罰金または併科</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に処せられます。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届出を怠った場合</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または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虚偽の届出</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をしたときは、</a:t>
            </a: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50</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万円以下の罰金</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に処せられます。</a:t>
            </a:r>
          </a:p>
        </p:txBody>
      </p:sp>
      <p:pic>
        <p:nvPicPr>
          <p:cNvPr id="11" name="オーディオ 10">
            <a:hlinkClick r:id="" action="ppaction://media"/>
            <a:extLst>
              <a:ext uri="{FF2B5EF4-FFF2-40B4-BE49-F238E27FC236}">
                <a16:creationId xmlns:a16="http://schemas.microsoft.com/office/drawing/2014/main" id="{2AFE01A3-CE99-448B-8A51-CCB0737F1C3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26873592"/>
      </p:ext>
    </p:extLst>
  </p:cSld>
  <p:clrMapOvr>
    <a:masterClrMapping/>
  </p:clrMapOvr>
  <mc:AlternateContent xmlns:mc="http://schemas.openxmlformats.org/markup-compatibility/2006" xmlns:p14="http://schemas.microsoft.com/office/powerpoint/2010/main">
    <mc:Choice Requires="p14">
      <p:transition spd="slow" p14:dur="2000" advTm="69377"/>
    </mc:Choice>
    <mc:Fallback xmlns="">
      <p:transition spd="slow" advTm="6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1"/>
                </p:tgtEl>
              </p:cMediaNode>
            </p:audio>
          </p:childTnLst>
        </p:cTn>
      </p:par>
    </p:tnLst>
    <p:bldLst>
      <p:bldP spid="7" grpId="0" animBg="1"/>
      <p:bldP spid="8"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18</a:t>
            </a:r>
            <a:r>
              <a:rPr lang="ja-JP" altLang="en-US" sz="3200" b="1" dirty="0">
                <a:solidFill>
                  <a:prstClr val="black"/>
                </a:solidFill>
                <a:latin typeface="Meiryo UI" panose="020B0604030504040204" pitchFamily="50" charset="-128"/>
                <a:ea typeface="Meiryo UI" panose="020B0604030504040204" pitchFamily="50" charset="-128"/>
              </a:rPr>
              <a:t>．資力確保措置に関する罰則等</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1065A293-CC8B-48F6-A8AF-D9A48F2D94EA}"/>
              </a:ext>
            </a:extLst>
          </p:cNvPr>
          <p:cNvSpPr/>
          <p:nvPr/>
        </p:nvSpPr>
        <p:spPr>
          <a:xfrm>
            <a:off x="251520" y="1563688"/>
            <a:ext cx="8640960" cy="15121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自ら売主として新築住宅を販売する宅建業者は、住宅販売瑕疵担保保証金の供託をする場合、当該住宅の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売買契約を締結するまでに</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、当該住宅の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買主に対し</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、供託所の所在地等について記載した</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書面を交付して説明</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しなければなりません。</a:t>
            </a:r>
          </a:p>
        </p:txBody>
      </p:sp>
      <p:sp>
        <p:nvSpPr>
          <p:cNvPr id="8" name="四角形: 角を丸くする 7">
            <a:extLst>
              <a:ext uri="{FF2B5EF4-FFF2-40B4-BE49-F238E27FC236}">
                <a16:creationId xmlns:a16="http://schemas.microsoft.com/office/drawing/2014/main" id="{2E52F59B-503B-4751-809D-AEE62FF91FA1}"/>
              </a:ext>
            </a:extLst>
          </p:cNvPr>
          <p:cNvSpPr/>
          <p:nvPr/>
        </p:nvSpPr>
        <p:spPr>
          <a:xfrm>
            <a:off x="251520" y="3221907"/>
            <a:ext cx="8640960" cy="151216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宅建業者が住宅瑕疵担保履行法の規定に違反し</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資力確保措置を行わない場合</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指示処分または業務停止処分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の対象となります。</a:t>
            </a:r>
          </a:p>
        </p:txBody>
      </p:sp>
      <p:sp>
        <p:nvSpPr>
          <p:cNvPr id="6" name="四角形: 角を丸くする 5">
            <a:extLst>
              <a:ext uri="{FF2B5EF4-FFF2-40B4-BE49-F238E27FC236}">
                <a16:creationId xmlns:a16="http://schemas.microsoft.com/office/drawing/2014/main" id="{7F51C7A2-0665-4753-89A6-110254575A51}"/>
              </a:ext>
            </a:extLst>
          </p:cNvPr>
          <p:cNvSpPr/>
          <p:nvPr/>
        </p:nvSpPr>
        <p:spPr>
          <a:xfrm>
            <a:off x="251520" y="4880127"/>
            <a:ext cx="8640960" cy="149699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指示処分に従わないときは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業務停止処分</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、業務停止処分事由に該当し情状が特に重いときおよび業務停止処分に違反したときは、</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免許取消処分</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となります。</a:t>
            </a:r>
          </a:p>
        </p:txBody>
      </p:sp>
      <p:pic>
        <p:nvPicPr>
          <p:cNvPr id="5" name="オーディオ 4">
            <a:hlinkClick r:id="" action="ppaction://media"/>
            <a:extLst>
              <a:ext uri="{FF2B5EF4-FFF2-40B4-BE49-F238E27FC236}">
                <a16:creationId xmlns:a16="http://schemas.microsoft.com/office/drawing/2014/main" id="{BF413F56-260A-442D-8AD5-0E7DE89C9B0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99416852"/>
      </p:ext>
    </p:extLst>
  </p:cSld>
  <p:clrMapOvr>
    <a:masterClrMapping/>
  </p:clrMapOvr>
  <mc:AlternateContent xmlns:mc="http://schemas.openxmlformats.org/markup-compatibility/2006" xmlns:p14="http://schemas.microsoft.com/office/powerpoint/2010/main">
    <mc:Choice Requires="p14">
      <p:transition spd="slow" p14:dur="2000" advTm="77785"/>
    </mc:Choice>
    <mc:Fallback xmlns="">
      <p:transition spd="slow" advTm="77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7" grpId="0" animBg="1"/>
      <p:bldP spid="8"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１．監督処分・罰則と資力確保措置</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7" name="四角形: 角を丸くする 6">
            <a:extLst>
              <a:ext uri="{FF2B5EF4-FFF2-40B4-BE49-F238E27FC236}">
                <a16:creationId xmlns:a16="http://schemas.microsoft.com/office/drawing/2014/main" id="{1065A293-CC8B-48F6-A8AF-D9A48F2D94EA}"/>
              </a:ext>
            </a:extLst>
          </p:cNvPr>
          <p:cNvSpPr/>
          <p:nvPr/>
        </p:nvSpPr>
        <p:spPr>
          <a:xfrm>
            <a:off x="251520" y="1772816"/>
            <a:ext cx="8640960" cy="144016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監督処分</a:t>
            </a:r>
            <a:r>
              <a:rPr kumimoji="1" lang="ja-JP" altLang="en-US" sz="2000" b="1" dirty="0">
                <a:solidFill>
                  <a:schemeClr val="tx1"/>
                </a:solidFill>
                <a:latin typeface="Meiryo UI" panose="020B0604030504040204" pitchFamily="50" charset="-128"/>
                <a:ea typeface="Meiryo UI" panose="020B0604030504040204" pitchFamily="50" charset="-128"/>
              </a:rPr>
              <a:t>」とは、宅建業法違反者に対して行う、</a:t>
            </a:r>
            <a:r>
              <a:rPr kumimoji="1" lang="ja-JP" altLang="en-US" sz="2000" b="1" dirty="0">
                <a:solidFill>
                  <a:srgbClr val="FF0000"/>
                </a:solidFill>
                <a:latin typeface="Meiryo UI" panose="020B0604030504040204" pitchFamily="50" charset="-128"/>
                <a:ea typeface="Meiryo UI" panose="020B0604030504040204" pitchFamily="50" charset="-128"/>
              </a:rPr>
              <a:t>行政庁による違反是正措置</a:t>
            </a:r>
            <a:r>
              <a:rPr kumimoji="1" lang="ja-JP" altLang="en-US" sz="2000" b="1" dirty="0">
                <a:solidFill>
                  <a:schemeClr val="tx1"/>
                </a:solidFill>
                <a:latin typeface="Meiryo UI" panose="020B0604030504040204" pitchFamily="50" charset="-128"/>
                <a:ea typeface="Meiryo UI" panose="020B0604030504040204" pitchFamily="50" charset="-128"/>
              </a:rPr>
              <a:t>のことです。宅建業法の監督処分は、宅建業者と取引士に対する２種類の処分があります。</a:t>
            </a:r>
          </a:p>
        </p:txBody>
      </p:sp>
      <p:sp>
        <p:nvSpPr>
          <p:cNvPr id="8" name="四角形: 角を丸くする 7">
            <a:extLst>
              <a:ext uri="{FF2B5EF4-FFF2-40B4-BE49-F238E27FC236}">
                <a16:creationId xmlns:a16="http://schemas.microsoft.com/office/drawing/2014/main" id="{2E52F59B-503B-4751-809D-AEE62FF91FA1}"/>
              </a:ext>
            </a:extLst>
          </p:cNvPr>
          <p:cNvSpPr/>
          <p:nvPr/>
        </p:nvSpPr>
        <p:spPr>
          <a:xfrm>
            <a:off x="251520" y="3445406"/>
            <a:ext cx="8640960" cy="25922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宅建業法は、免許制度によって宅建業者の適格性を図り、各種の業務上の制限によって営業上の違法行為を防止をすることで買主等の一般消費者を保護してきました。しかし、それでも違法行為を行った者に対しては、監督処分によって是正し、さらには</a:t>
            </a:r>
            <a:r>
              <a:rPr kumimoji="1" lang="ja-JP" altLang="en-US" sz="2000" b="1" dirty="0">
                <a:solidFill>
                  <a:srgbClr val="FF0000"/>
                </a:solidFill>
                <a:latin typeface="Meiryo UI" panose="020B0604030504040204" pitchFamily="50" charset="-128"/>
                <a:ea typeface="Meiryo UI" panose="020B0604030504040204" pitchFamily="50" charset="-128"/>
              </a:rPr>
              <a:t>行政刑罰として</a:t>
            </a:r>
            <a:r>
              <a:rPr kumimoji="1" lang="ja-JP" altLang="en-US" sz="2000" b="1"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罰則</a:t>
            </a:r>
            <a:r>
              <a:rPr kumimoji="1" lang="ja-JP" altLang="en-US" sz="2000" b="1" dirty="0">
                <a:solidFill>
                  <a:schemeClr val="tx1"/>
                </a:solidFill>
                <a:latin typeface="Meiryo UI" panose="020B0604030504040204" pitchFamily="50" charset="-128"/>
                <a:ea typeface="Meiryo UI" panose="020B0604030504040204" pitchFamily="50" charset="-128"/>
              </a:rPr>
              <a:t>」を適用してきました。</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kumimoji="1" lang="ja-JP" altLang="en-US" sz="2000" b="1" dirty="0">
                <a:solidFill>
                  <a:schemeClr val="tx1"/>
                </a:solidFill>
                <a:latin typeface="Meiryo UI" panose="020B0604030504040204" pitchFamily="50" charset="-128"/>
                <a:ea typeface="Meiryo UI" panose="020B0604030504040204" pitchFamily="50" charset="-128"/>
              </a:rPr>
              <a:t>そして、 「</a:t>
            </a:r>
            <a:r>
              <a:rPr kumimoji="1" lang="ja-JP" altLang="en-US" sz="2000" b="1" dirty="0">
                <a:solidFill>
                  <a:srgbClr val="FF0000"/>
                </a:solidFill>
                <a:latin typeface="Meiryo UI" panose="020B0604030504040204" pitchFamily="50" charset="-128"/>
                <a:ea typeface="Meiryo UI" panose="020B0604030504040204" pitchFamily="50" charset="-128"/>
              </a:rPr>
              <a:t>特定住宅瑕疵担保履行確保法</a:t>
            </a:r>
            <a:r>
              <a:rPr kumimoji="1" lang="ja-JP" altLang="en-US" sz="2000" b="1" dirty="0">
                <a:solidFill>
                  <a:schemeClr val="tx1"/>
                </a:solidFill>
                <a:latin typeface="Meiryo UI" panose="020B0604030504040204" pitchFamily="50" charset="-128"/>
                <a:ea typeface="Meiryo UI" panose="020B0604030504040204" pitchFamily="50" charset="-128"/>
              </a:rPr>
              <a:t>」に基づいて、現在、</a:t>
            </a:r>
            <a:r>
              <a:rPr kumimoji="1" lang="ja-JP" altLang="en-US" sz="2000" b="1" dirty="0">
                <a:solidFill>
                  <a:srgbClr val="FF0000"/>
                </a:solidFill>
                <a:latin typeface="Meiryo UI" panose="020B0604030504040204" pitchFamily="50" charset="-128"/>
                <a:ea typeface="Meiryo UI" panose="020B0604030504040204" pitchFamily="50" charset="-128"/>
              </a:rPr>
              <a:t>新築住宅を販売した宅建業者</a:t>
            </a:r>
            <a:r>
              <a:rPr kumimoji="1" lang="ja-JP" altLang="en-US" sz="2000" b="1" dirty="0">
                <a:solidFill>
                  <a:schemeClr val="tx1"/>
                </a:solidFill>
                <a:latin typeface="Meiryo UI" panose="020B0604030504040204" pitchFamily="50" charset="-128"/>
                <a:ea typeface="Meiryo UI" panose="020B0604030504040204" pitchFamily="50" charset="-128"/>
              </a:rPr>
              <a:t>は、必ず、</a:t>
            </a:r>
            <a:r>
              <a:rPr kumimoji="1" lang="ja-JP" altLang="en-US" sz="2000" b="1" dirty="0">
                <a:solidFill>
                  <a:srgbClr val="FF0000"/>
                </a:solidFill>
                <a:latin typeface="Meiryo UI" panose="020B0604030504040204" pitchFamily="50" charset="-128"/>
                <a:ea typeface="Meiryo UI" panose="020B0604030504040204" pitchFamily="50" charset="-128"/>
              </a:rPr>
              <a:t>資力確保措置</a:t>
            </a:r>
            <a:r>
              <a:rPr kumimoji="1" lang="ja-JP" altLang="en-US" sz="2000" b="1" dirty="0">
                <a:solidFill>
                  <a:schemeClr val="tx1"/>
                </a:solidFill>
                <a:latin typeface="Meiryo UI" panose="020B0604030504040204" pitchFamily="50" charset="-128"/>
                <a:ea typeface="Meiryo UI" panose="020B0604030504040204" pitchFamily="50" charset="-128"/>
              </a:rPr>
              <a:t>を講じることになっています。</a:t>
            </a:r>
          </a:p>
        </p:txBody>
      </p:sp>
      <p:pic>
        <p:nvPicPr>
          <p:cNvPr id="4" name="オーディオ 3">
            <a:hlinkClick r:id="" action="ppaction://media"/>
            <a:extLst>
              <a:ext uri="{FF2B5EF4-FFF2-40B4-BE49-F238E27FC236}">
                <a16:creationId xmlns:a16="http://schemas.microsoft.com/office/drawing/2014/main" id="{3A7E75C9-61CF-423C-B50B-0BE8FDEA1A4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53241842"/>
      </p:ext>
    </p:extLst>
  </p:cSld>
  <p:clrMapOvr>
    <a:masterClrMapping/>
  </p:clrMapOvr>
  <mc:AlternateContent xmlns:mc="http://schemas.openxmlformats.org/markup-compatibility/2006" xmlns:p14="http://schemas.microsoft.com/office/powerpoint/2010/main">
    <mc:Choice Requires="p14">
      <p:transition spd="slow" p14:dur="2000" advTm="88402"/>
    </mc:Choice>
    <mc:Fallback xmlns="">
      <p:transition spd="slow" advTm="88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1B35F9-A613-113F-0ECE-2677DF294C8E}"/>
              </a:ext>
            </a:extLst>
          </p:cNvPr>
          <p:cNvSpPr>
            <a:spLocks noGrp="1"/>
          </p:cNvSpPr>
          <p:nvPr>
            <p:ph type="title"/>
          </p:nvPr>
        </p:nvSpPr>
        <p:spPr>
          <a:xfrm>
            <a:off x="635928" y="535913"/>
            <a:ext cx="7772400" cy="720756"/>
          </a:xfrm>
        </p:spPr>
        <p:txBody>
          <a:bodyPr>
            <a:normAutofit/>
          </a:bodyPr>
          <a:lstStyle/>
          <a:p>
            <a:r>
              <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19</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．資力確保措置に関する監督処分</a:t>
            </a:r>
            <a:endParaRPr kumimoji="1" lang="ja-JP" altLang="en-US" sz="3200" b="1" dirty="0">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D03392B9-E517-4D0D-93D4-086247F619AD}"/>
              </a:ext>
            </a:extLst>
          </p:cNvPr>
          <p:cNvGrpSpPr/>
          <p:nvPr/>
        </p:nvGrpSpPr>
        <p:grpSpPr>
          <a:xfrm>
            <a:off x="285012" y="2061377"/>
            <a:ext cx="8615020" cy="823269"/>
            <a:chOff x="285012" y="2061377"/>
            <a:chExt cx="8615020" cy="823269"/>
          </a:xfrm>
        </p:grpSpPr>
        <p:sp>
          <p:nvSpPr>
            <p:cNvPr id="10" name="四角形: 角を丸くする 9">
              <a:extLst>
                <a:ext uri="{FF2B5EF4-FFF2-40B4-BE49-F238E27FC236}">
                  <a16:creationId xmlns:a16="http://schemas.microsoft.com/office/drawing/2014/main" id="{DA5DECEE-DA90-4502-9095-F48FBB245027}"/>
                </a:ext>
              </a:extLst>
            </p:cNvPr>
            <p:cNvSpPr/>
            <p:nvPr/>
          </p:nvSpPr>
          <p:spPr>
            <a:xfrm>
              <a:off x="285012" y="2061378"/>
              <a:ext cx="6447228" cy="82326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住宅販売瑕疵担保保証金について不適正または虚偽の届出をした場合</a:t>
              </a:r>
            </a:p>
          </p:txBody>
        </p:sp>
        <p:sp>
          <p:nvSpPr>
            <p:cNvPr id="11" name="四角形: 角を丸くする 10">
              <a:extLst>
                <a:ext uri="{FF2B5EF4-FFF2-40B4-BE49-F238E27FC236}">
                  <a16:creationId xmlns:a16="http://schemas.microsoft.com/office/drawing/2014/main" id="{0A7EA2C5-6BE6-4F08-A15D-9FFF85490CFE}"/>
                </a:ext>
              </a:extLst>
            </p:cNvPr>
            <p:cNvSpPr/>
            <p:nvPr/>
          </p:nvSpPr>
          <p:spPr>
            <a:xfrm>
              <a:off x="6732240" y="2061377"/>
              <a:ext cx="2167792" cy="7961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指示処分</a:t>
              </a:r>
            </a:p>
          </p:txBody>
        </p:sp>
      </p:grpSp>
      <p:grpSp>
        <p:nvGrpSpPr>
          <p:cNvPr id="5" name="グループ化 4">
            <a:extLst>
              <a:ext uri="{FF2B5EF4-FFF2-40B4-BE49-F238E27FC236}">
                <a16:creationId xmlns:a16="http://schemas.microsoft.com/office/drawing/2014/main" id="{2D213F17-279C-41C9-A710-85E9905E4A6F}"/>
              </a:ext>
            </a:extLst>
          </p:cNvPr>
          <p:cNvGrpSpPr/>
          <p:nvPr/>
        </p:nvGrpSpPr>
        <p:grpSpPr>
          <a:xfrm>
            <a:off x="303966" y="3091612"/>
            <a:ext cx="8564191" cy="823267"/>
            <a:chOff x="303966" y="3091612"/>
            <a:chExt cx="8564191" cy="823267"/>
          </a:xfrm>
        </p:grpSpPr>
        <p:sp>
          <p:nvSpPr>
            <p:cNvPr id="15" name="四角形: 角を丸くする 14">
              <a:extLst>
                <a:ext uri="{FF2B5EF4-FFF2-40B4-BE49-F238E27FC236}">
                  <a16:creationId xmlns:a16="http://schemas.microsoft.com/office/drawing/2014/main" id="{E5256D45-3FFC-441A-9F59-9C77318A7F60}"/>
                </a:ext>
              </a:extLst>
            </p:cNvPr>
            <p:cNvSpPr/>
            <p:nvPr/>
          </p:nvSpPr>
          <p:spPr>
            <a:xfrm>
              <a:off x="303966" y="3091612"/>
              <a:ext cx="6447227" cy="82326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契約締結までに住宅販売瑕疵担保保証金の供託に関する説明を行わなかった場合</a:t>
              </a:r>
            </a:p>
          </p:txBody>
        </p:sp>
        <p:sp>
          <p:nvSpPr>
            <p:cNvPr id="18" name="四角形: 角を丸くする 17">
              <a:extLst>
                <a:ext uri="{FF2B5EF4-FFF2-40B4-BE49-F238E27FC236}">
                  <a16:creationId xmlns:a16="http://schemas.microsoft.com/office/drawing/2014/main" id="{A024ECDB-E354-41B4-9894-9D460F115BC0}"/>
                </a:ext>
              </a:extLst>
            </p:cNvPr>
            <p:cNvSpPr/>
            <p:nvPr/>
          </p:nvSpPr>
          <p:spPr>
            <a:xfrm>
              <a:off x="6732238" y="3096270"/>
              <a:ext cx="2135919" cy="7968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指示処分</a:t>
              </a:r>
            </a:p>
          </p:txBody>
        </p:sp>
      </p:grpSp>
      <p:grpSp>
        <p:nvGrpSpPr>
          <p:cNvPr id="7" name="グループ化 6">
            <a:extLst>
              <a:ext uri="{FF2B5EF4-FFF2-40B4-BE49-F238E27FC236}">
                <a16:creationId xmlns:a16="http://schemas.microsoft.com/office/drawing/2014/main" id="{4DAFBE54-FD43-485D-A1C3-05EB4E56F477}"/>
              </a:ext>
            </a:extLst>
          </p:cNvPr>
          <p:cNvGrpSpPr/>
          <p:nvPr/>
        </p:nvGrpSpPr>
        <p:grpSpPr>
          <a:xfrm>
            <a:off x="288220" y="4148971"/>
            <a:ext cx="8639880" cy="855566"/>
            <a:chOff x="228279" y="4759379"/>
            <a:chExt cx="8639880" cy="855566"/>
          </a:xfrm>
        </p:grpSpPr>
        <p:sp>
          <p:nvSpPr>
            <p:cNvPr id="16" name="四角形: 角を丸くする 15">
              <a:extLst>
                <a:ext uri="{FF2B5EF4-FFF2-40B4-BE49-F238E27FC236}">
                  <a16:creationId xmlns:a16="http://schemas.microsoft.com/office/drawing/2014/main" id="{2E1B6CCD-9A85-4744-897F-4EBE1E021118}"/>
                </a:ext>
              </a:extLst>
            </p:cNvPr>
            <p:cNvSpPr/>
            <p:nvPr/>
          </p:nvSpPr>
          <p:spPr>
            <a:xfrm>
              <a:off x="228279" y="4791678"/>
              <a:ext cx="6478721" cy="823267"/>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直近の基準日までの住宅販売瑕疵担保保証金を供託していない場合</a:t>
              </a:r>
            </a:p>
          </p:txBody>
        </p:sp>
        <p:sp>
          <p:nvSpPr>
            <p:cNvPr id="19" name="四角形: 角を丸くする 18">
              <a:extLst>
                <a:ext uri="{FF2B5EF4-FFF2-40B4-BE49-F238E27FC236}">
                  <a16:creationId xmlns:a16="http://schemas.microsoft.com/office/drawing/2014/main" id="{5FA22A1F-4B31-4F1A-9C5A-4A224646CB80}"/>
                </a:ext>
              </a:extLst>
            </p:cNvPr>
            <p:cNvSpPr/>
            <p:nvPr/>
          </p:nvSpPr>
          <p:spPr>
            <a:xfrm>
              <a:off x="6732239" y="4759379"/>
              <a:ext cx="2135920" cy="8555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業務停止処分</a:t>
              </a:r>
            </a:p>
          </p:txBody>
        </p:sp>
      </p:grpSp>
      <p:grpSp>
        <p:nvGrpSpPr>
          <p:cNvPr id="8" name="グループ化 7">
            <a:extLst>
              <a:ext uri="{FF2B5EF4-FFF2-40B4-BE49-F238E27FC236}">
                <a16:creationId xmlns:a16="http://schemas.microsoft.com/office/drawing/2014/main" id="{29D51531-807C-4947-9413-F52932E3B57F}"/>
              </a:ext>
            </a:extLst>
          </p:cNvPr>
          <p:cNvGrpSpPr/>
          <p:nvPr/>
        </p:nvGrpSpPr>
        <p:grpSpPr>
          <a:xfrm>
            <a:off x="321566" y="5292664"/>
            <a:ext cx="8597362" cy="902506"/>
            <a:chOff x="321566" y="5383961"/>
            <a:chExt cx="8597362" cy="821963"/>
          </a:xfrm>
        </p:grpSpPr>
        <p:sp>
          <p:nvSpPr>
            <p:cNvPr id="12" name="四角形: 角を丸くする 11">
              <a:extLst>
                <a:ext uri="{FF2B5EF4-FFF2-40B4-BE49-F238E27FC236}">
                  <a16:creationId xmlns:a16="http://schemas.microsoft.com/office/drawing/2014/main" id="{626CDB4D-F4E3-44FF-94DF-241E0CBA239D}"/>
                </a:ext>
              </a:extLst>
            </p:cNvPr>
            <p:cNvSpPr/>
            <p:nvPr/>
          </p:nvSpPr>
          <p:spPr>
            <a:xfrm>
              <a:off x="321566" y="5383961"/>
              <a:ext cx="6470614" cy="82196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住宅販売瑕疵担保保証金の還付による不足額を供託していない場合</a:t>
              </a:r>
            </a:p>
          </p:txBody>
        </p:sp>
        <p:sp>
          <p:nvSpPr>
            <p:cNvPr id="13" name="四角形: 角を丸くする 12">
              <a:extLst>
                <a:ext uri="{FF2B5EF4-FFF2-40B4-BE49-F238E27FC236}">
                  <a16:creationId xmlns:a16="http://schemas.microsoft.com/office/drawing/2014/main" id="{C62EC24F-8EF2-4888-B82C-1414BB824290}"/>
                </a:ext>
              </a:extLst>
            </p:cNvPr>
            <p:cNvSpPr/>
            <p:nvPr/>
          </p:nvSpPr>
          <p:spPr>
            <a:xfrm>
              <a:off x="6792180" y="5387416"/>
              <a:ext cx="2126748" cy="8185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業務停止処分</a:t>
              </a:r>
            </a:p>
          </p:txBody>
        </p:sp>
      </p:grpSp>
      <p:sp>
        <p:nvSpPr>
          <p:cNvPr id="24" name="四角形: 角を丸くする 23">
            <a:extLst>
              <a:ext uri="{FF2B5EF4-FFF2-40B4-BE49-F238E27FC236}">
                <a16:creationId xmlns:a16="http://schemas.microsoft.com/office/drawing/2014/main" id="{EA54E9E0-45B8-4F18-8D1A-A76ED755072D}"/>
              </a:ext>
            </a:extLst>
          </p:cNvPr>
          <p:cNvSpPr/>
          <p:nvPr/>
        </p:nvSpPr>
        <p:spPr>
          <a:xfrm>
            <a:off x="285012" y="1243055"/>
            <a:ext cx="8583145" cy="71126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資力確保措置に違反した宅建業者に対しては、次の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監督処分</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がなされます。</a:t>
            </a:r>
          </a:p>
        </p:txBody>
      </p:sp>
      <p:pic>
        <p:nvPicPr>
          <p:cNvPr id="23" name="オーディオ 22">
            <a:hlinkClick r:id="" action="ppaction://media"/>
            <a:extLst>
              <a:ext uri="{FF2B5EF4-FFF2-40B4-BE49-F238E27FC236}">
                <a16:creationId xmlns:a16="http://schemas.microsoft.com/office/drawing/2014/main" id="{971E9DF4-072E-42B5-9E5B-13312F32C46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6126504"/>
      </p:ext>
    </p:extLst>
  </p:cSld>
  <p:clrMapOvr>
    <a:masterClrMapping/>
  </p:clrMapOvr>
  <mc:AlternateContent xmlns:mc="http://schemas.openxmlformats.org/markup-compatibility/2006" xmlns:p14="http://schemas.microsoft.com/office/powerpoint/2010/main">
    <mc:Choice Requires="p14">
      <p:transition spd="slow" p14:dur="2000" advTm="68583"/>
    </mc:Choice>
    <mc:Fallback xmlns="">
      <p:transition spd="slow" advTm="68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23"/>
                </p:tgtEl>
              </p:cMediaNode>
            </p:audio>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ja-JP" altLang="en-US" sz="3200" b="1" dirty="0">
                <a:solidFill>
                  <a:prstClr val="black"/>
                </a:solidFill>
                <a:latin typeface="Meiryo UI" panose="020B0604030504040204" pitchFamily="50" charset="-128"/>
                <a:ea typeface="Meiryo UI" panose="020B0604030504040204" pitchFamily="50" charset="-128"/>
              </a:rPr>
              <a:t>２．宅建業者に対する監督処分</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grpSp>
        <p:nvGrpSpPr>
          <p:cNvPr id="4" name="グループ化 3">
            <a:extLst>
              <a:ext uri="{FF2B5EF4-FFF2-40B4-BE49-F238E27FC236}">
                <a16:creationId xmlns:a16="http://schemas.microsoft.com/office/drawing/2014/main" id="{D8AC0821-9DC6-4D25-8A6E-90DC77226A01}"/>
              </a:ext>
            </a:extLst>
          </p:cNvPr>
          <p:cNvGrpSpPr/>
          <p:nvPr/>
        </p:nvGrpSpPr>
        <p:grpSpPr>
          <a:xfrm>
            <a:off x="610124" y="4207144"/>
            <a:ext cx="7612168" cy="2530963"/>
            <a:chOff x="610124" y="4207144"/>
            <a:chExt cx="7612168" cy="2530963"/>
          </a:xfrm>
        </p:grpSpPr>
        <p:pic>
          <p:nvPicPr>
            <p:cNvPr id="5" name="グラフィックス 4" descr="ユーザー 単色塗りつぶし">
              <a:extLst>
                <a:ext uri="{FF2B5EF4-FFF2-40B4-BE49-F238E27FC236}">
                  <a16:creationId xmlns:a16="http://schemas.microsoft.com/office/drawing/2014/main" id="{62760844-7591-4AE2-BE7F-C1141A9382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2371" y="421175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BF0960A8-8727-4F1E-AFCC-E1585130E8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3393" y="4207144"/>
              <a:ext cx="914400" cy="914400"/>
            </a:xfrm>
            <a:prstGeom prst="rect">
              <a:avLst/>
            </a:prstGeom>
          </p:spPr>
        </p:pic>
        <p:cxnSp>
          <p:nvCxnSpPr>
            <p:cNvPr id="10" name="直線矢印コネクタ 9">
              <a:extLst>
                <a:ext uri="{FF2B5EF4-FFF2-40B4-BE49-F238E27FC236}">
                  <a16:creationId xmlns:a16="http://schemas.microsoft.com/office/drawing/2014/main" id="{535EBBAF-54CD-4728-919B-4CD461D90861}"/>
                </a:ext>
              </a:extLst>
            </p:cNvPr>
            <p:cNvCxnSpPr>
              <a:cxnSpLocks/>
            </p:cNvCxnSpPr>
            <p:nvPr/>
          </p:nvCxnSpPr>
          <p:spPr>
            <a:xfrm flipH="1">
              <a:off x="3236898" y="6398970"/>
              <a:ext cx="187220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四角形: 角を丸くする 12">
              <a:extLst>
                <a:ext uri="{FF2B5EF4-FFF2-40B4-BE49-F238E27FC236}">
                  <a16:creationId xmlns:a16="http://schemas.microsoft.com/office/drawing/2014/main" id="{F6DE240B-3CC5-48D2-85E3-BE9C82F3BBD5}"/>
                </a:ext>
              </a:extLst>
            </p:cNvPr>
            <p:cNvSpPr/>
            <p:nvPr/>
          </p:nvSpPr>
          <p:spPr>
            <a:xfrm>
              <a:off x="1191524" y="5157168"/>
              <a:ext cx="2045374" cy="15712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グラフィックス 13" descr="ユーザー 単色塗りつぶし">
              <a:extLst>
                <a:ext uri="{FF2B5EF4-FFF2-40B4-BE49-F238E27FC236}">
                  <a16:creationId xmlns:a16="http://schemas.microsoft.com/office/drawing/2014/main" id="{11226596-BCC3-4483-8308-6A6F1F60B2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7577" y="5433297"/>
              <a:ext cx="914400" cy="914400"/>
            </a:xfrm>
            <a:prstGeom prst="rect">
              <a:avLst/>
            </a:prstGeom>
          </p:spPr>
        </p:pic>
        <p:sp>
          <p:nvSpPr>
            <p:cNvPr id="15" name="四角形: 角を丸くする 14">
              <a:extLst>
                <a:ext uri="{FF2B5EF4-FFF2-40B4-BE49-F238E27FC236}">
                  <a16:creationId xmlns:a16="http://schemas.microsoft.com/office/drawing/2014/main" id="{7F8FEB23-C33C-4A69-B30A-AB896A26B88E}"/>
                </a:ext>
              </a:extLst>
            </p:cNvPr>
            <p:cNvSpPr/>
            <p:nvPr/>
          </p:nvSpPr>
          <p:spPr>
            <a:xfrm>
              <a:off x="5154173" y="5187847"/>
              <a:ext cx="2045374" cy="15502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グラフィックス 15" descr="ユーザー 単色塗りつぶし">
              <a:extLst>
                <a:ext uri="{FF2B5EF4-FFF2-40B4-BE49-F238E27FC236}">
                  <a16:creationId xmlns:a16="http://schemas.microsoft.com/office/drawing/2014/main" id="{51085860-CFDE-4FFF-A6B4-4A38BA2412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5210" y="5381023"/>
              <a:ext cx="914400" cy="914400"/>
            </a:xfrm>
            <a:prstGeom prst="rect">
              <a:avLst/>
            </a:prstGeom>
          </p:spPr>
        </p:pic>
        <p:sp>
          <p:nvSpPr>
            <p:cNvPr id="17" name="テキスト ボックス 16">
              <a:extLst>
                <a:ext uri="{FF2B5EF4-FFF2-40B4-BE49-F238E27FC236}">
                  <a16:creationId xmlns:a16="http://schemas.microsoft.com/office/drawing/2014/main" id="{BCDB9FD2-57A0-4150-8BD1-231D1627095E}"/>
                </a:ext>
              </a:extLst>
            </p:cNvPr>
            <p:cNvSpPr txBox="1"/>
            <p:nvPr/>
          </p:nvSpPr>
          <p:spPr>
            <a:xfrm>
              <a:off x="5518891" y="6150332"/>
              <a:ext cx="129894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宅建業者</a:t>
              </a:r>
            </a:p>
          </p:txBody>
        </p:sp>
        <p:sp>
          <p:nvSpPr>
            <p:cNvPr id="18" name="テキスト ボックス 17">
              <a:extLst>
                <a:ext uri="{FF2B5EF4-FFF2-40B4-BE49-F238E27FC236}">
                  <a16:creationId xmlns:a16="http://schemas.microsoft.com/office/drawing/2014/main" id="{3F2EBD93-FE50-4FFF-846C-0F9C882561C8}"/>
                </a:ext>
              </a:extLst>
            </p:cNvPr>
            <p:cNvSpPr txBox="1"/>
            <p:nvPr/>
          </p:nvSpPr>
          <p:spPr>
            <a:xfrm>
              <a:off x="1864722" y="6266982"/>
              <a:ext cx="936494"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顧客</a:t>
              </a:r>
            </a:p>
          </p:txBody>
        </p:sp>
        <p:sp>
          <p:nvSpPr>
            <p:cNvPr id="19" name="テキスト ボックス 18">
              <a:extLst>
                <a:ext uri="{FF2B5EF4-FFF2-40B4-BE49-F238E27FC236}">
                  <a16:creationId xmlns:a16="http://schemas.microsoft.com/office/drawing/2014/main" id="{2CBC544E-4ECD-447D-BA15-085C3590A1DA}"/>
                </a:ext>
              </a:extLst>
            </p:cNvPr>
            <p:cNvSpPr txBox="1"/>
            <p:nvPr/>
          </p:nvSpPr>
          <p:spPr>
            <a:xfrm>
              <a:off x="3407013" y="5950277"/>
              <a:ext cx="1517872"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①違法行為</a:t>
              </a:r>
            </a:p>
          </p:txBody>
        </p:sp>
        <p:sp>
          <p:nvSpPr>
            <p:cNvPr id="20" name="テキスト ボックス 19">
              <a:extLst>
                <a:ext uri="{FF2B5EF4-FFF2-40B4-BE49-F238E27FC236}">
                  <a16:creationId xmlns:a16="http://schemas.microsoft.com/office/drawing/2014/main" id="{B390C8C6-5044-4C28-AC5A-23C460EAF453}"/>
                </a:ext>
              </a:extLst>
            </p:cNvPr>
            <p:cNvSpPr txBox="1"/>
            <p:nvPr/>
          </p:nvSpPr>
          <p:spPr>
            <a:xfrm>
              <a:off x="610124" y="4632632"/>
              <a:ext cx="1797134"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業務地の知事</a:t>
              </a:r>
            </a:p>
          </p:txBody>
        </p:sp>
        <p:sp>
          <p:nvSpPr>
            <p:cNvPr id="21" name="テキスト ボックス 20">
              <a:extLst>
                <a:ext uri="{FF2B5EF4-FFF2-40B4-BE49-F238E27FC236}">
                  <a16:creationId xmlns:a16="http://schemas.microsoft.com/office/drawing/2014/main" id="{BC3A97FD-EE15-4F3B-9FC9-0D7E40B81621}"/>
                </a:ext>
              </a:extLst>
            </p:cNvPr>
            <p:cNvSpPr txBox="1"/>
            <p:nvPr/>
          </p:nvSpPr>
          <p:spPr>
            <a:xfrm>
              <a:off x="6923348" y="4726041"/>
              <a:ext cx="1298944"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免許権者</a:t>
              </a:r>
            </a:p>
          </p:txBody>
        </p:sp>
        <p:sp>
          <p:nvSpPr>
            <p:cNvPr id="22" name="矢印: 下 21">
              <a:extLst>
                <a:ext uri="{FF2B5EF4-FFF2-40B4-BE49-F238E27FC236}">
                  <a16:creationId xmlns:a16="http://schemas.microsoft.com/office/drawing/2014/main" id="{DD74B1F8-9B41-41F2-9A21-58163667B0A5}"/>
                </a:ext>
              </a:extLst>
            </p:cNvPr>
            <p:cNvSpPr/>
            <p:nvPr/>
          </p:nvSpPr>
          <p:spPr>
            <a:xfrm>
              <a:off x="5920099" y="4664344"/>
              <a:ext cx="485795" cy="795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下 22">
              <a:extLst>
                <a:ext uri="{FF2B5EF4-FFF2-40B4-BE49-F238E27FC236}">
                  <a16:creationId xmlns:a16="http://schemas.microsoft.com/office/drawing/2014/main" id="{950D6E63-1465-4B56-BBDD-6A2AE6B60D84}"/>
                </a:ext>
              </a:extLst>
            </p:cNvPr>
            <p:cNvSpPr/>
            <p:nvPr/>
          </p:nvSpPr>
          <p:spPr>
            <a:xfrm rot="17983568">
              <a:off x="4016357" y="4292819"/>
              <a:ext cx="485795" cy="2395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7DF9ED48-AA21-42DB-A607-825BF12A29CA}"/>
                </a:ext>
              </a:extLst>
            </p:cNvPr>
            <p:cNvSpPr txBox="1"/>
            <p:nvPr/>
          </p:nvSpPr>
          <p:spPr>
            <a:xfrm>
              <a:off x="4248949" y="4729211"/>
              <a:ext cx="167115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監督処分</a:t>
              </a:r>
            </a:p>
          </p:txBody>
        </p:sp>
      </p:grpSp>
      <p:sp>
        <p:nvSpPr>
          <p:cNvPr id="25" name="四角形: 角を丸くする 24">
            <a:extLst>
              <a:ext uri="{FF2B5EF4-FFF2-40B4-BE49-F238E27FC236}">
                <a16:creationId xmlns:a16="http://schemas.microsoft.com/office/drawing/2014/main" id="{D9B19EEB-A9A2-43EE-882E-8A3C6C1BE3FD}"/>
              </a:ext>
            </a:extLst>
          </p:cNvPr>
          <p:cNvSpPr/>
          <p:nvPr/>
        </p:nvSpPr>
        <p:spPr>
          <a:xfrm>
            <a:off x="251520" y="1610815"/>
            <a:ext cx="8640960" cy="256225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宅建業者に対する監督処分には、次の処分があります。</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kumimoji="1" lang="ja-JP" altLang="en-US" sz="2000" b="1" dirty="0">
                <a:solidFill>
                  <a:schemeClr val="tx1"/>
                </a:solidFill>
                <a:latin typeface="Meiryo UI" panose="020B0604030504040204" pitchFamily="50" charset="-128"/>
                <a:ea typeface="Meiryo UI" panose="020B0604030504040204" pitchFamily="50" charset="-128"/>
              </a:rPr>
              <a:t>①</a:t>
            </a:r>
            <a:r>
              <a:rPr kumimoji="1" lang="ja-JP" altLang="en-US" sz="2000" b="1" dirty="0">
                <a:solidFill>
                  <a:srgbClr val="FF0000"/>
                </a:solidFill>
                <a:latin typeface="Meiryo UI" panose="020B0604030504040204" pitchFamily="50" charset="-128"/>
                <a:ea typeface="Meiryo UI" panose="020B0604030504040204" pitchFamily="50" charset="-128"/>
              </a:rPr>
              <a:t>指示処分</a:t>
            </a:r>
            <a:r>
              <a:rPr kumimoji="1" lang="ja-JP" altLang="en-US" sz="2000" b="1" dirty="0">
                <a:solidFill>
                  <a:schemeClr val="tx1"/>
                </a:solidFill>
                <a:latin typeface="Meiryo UI" panose="020B0604030504040204" pitchFamily="50" charset="-128"/>
                <a:ea typeface="Meiryo UI" panose="020B0604030504040204" pitchFamily="50" charset="-128"/>
              </a:rPr>
              <a:t>：免許権者又は業務地の知事が宅建業者に対し、不都合な事態　</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dirty="0">
                <a:solidFill>
                  <a:schemeClr val="tx1"/>
                </a:solidFill>
                <a:latin typeface="Meiryo UI" panose="020B0604030504040204" pitchFamily="50" charset="-128"/>
                <a:ea typeface="Meiryo UI" panose="020B0604030504040204" pitchFamily="50" charset="-128"/>
              </a:rPr>
              <a:t>の解消等を命じる処分です。</a:t>
            </a:r>
          </a:p>
          <a:p>
            <a:r>
              <a:rPr kumimoji="1" lang="ja-JP" altLang="en-US" sz="2000" b="1" dirty="0">
                <a:solidFill>
                  <a:schemeClr val="tx1"/>
                </a:solidFill>
                <a:latin typeface="Meiryo UI" panose="020B0604030504040204" pitchFamily="50" charset="-128"/>
                <a:ea typeface="Meiryo UI" panose="020B0604030504040204" pitchFamily="50" charset="-128"/>
              </a:rPr>
              <a:t>②</a:t>
            </a:r>
            <a:r>
              <a:rPr kumimoji="1" lang="ja-JP" altLang="en-US" sz="2000" b="1" dirty="0">
                <a:solidFill>
                  <a:srgbClr val="FF0000"/>
                </a:solidFill>
                <a:latin typeface="Meiryo UI" panose="020B0604030504040204" pitchFamily="50" charset="-128"/>
                <a:ea typeface="Meiryo UI" panose="020B0604030504040204" pitchFamily="50" charset="-128"/>
              </a:rPr>
              <a:t>業務停止処分</a:t>
            </a:r>
            <a:r>
              <a:rPr kumimoji="1" lang="ja-JP" altLang="en-US" sz="2000" b="1" dirty="0">
                <a:solidFill>
                  <a:schemeClr val="tx1"/>
                </a:solidFill>
                <a:latin typeface="Meiryo UI" panose="020B0604030504040204" pitchFamily="50" charset="-128"/>
                <a:ea typeface="Meiryo UI" panose="020B0604030504040204" pitchFamily="50" charset="-128"/>
              </a:rPr>
              <a:t>：免許権者又は業務地の知事が宅建業者に対し、１年以内</a:t>
            </a:r>
            <a:endParaRPr kumimoji="1" lang="en-US" altLang="ja-JP" sz="2000" b="1" dirty="0">
              <a:solidFill>
                <a:schemeClr val="tx1"/>
              </a:solidFill>
              <a:latin typeface="Meiryo UI" panose="020B0604030504040204" pitchFamily="50" charset="-128"/>
              <a:ea typeface="Meiryo UI" panose="020B0604030504040204" pitchFamily="50" charset="-128"/>
            </a:endParaRPr>
          </a:p>
          <a:p>
            <a:r>
              <a:rPr lang="ja-JP" altLang="en-US" sz="2000" b="1" dirty="0">
                <a:solidFill>
                  <a:schemeClr val="tx1"/>
                </a:solidFill>
                <a:latin typeface="Meiryo UI" panose="020B0604030504040204" pitchFamily="50" charset="-128"/>
                <a:ea typeface="Meiryo UI" panose="020B0604030504040204" pitchFamily="50" charset="-128"/>
              </a:rPr>
              <a:t>　</a:t>
            </a:r>
            <a:r>
              <a:rPr kumimoji="1" lang="ja-JP" altLang="en-US" sz="2000" b="1" dirty="0">
                <a:solidFill>
                  <a:schemeClr val="tx1"/>
                </a:solidFill>
                <a:latin typeface="Meiryo UI" panose="020B0604030504040204" pitchFamily="50" charset="-128"/>
                <a:ea typeface="Meiryo UI" panose="020B0604030504040204" pitchFamily="50" charset="-128"/>
              </a:rPr>
              <a:t>の期間を定めて、業務の全部又は一部の停止を命じる処分です。</a:t>
            </a:r>
          </a:p>
          <a:p>
            <a:r>
              <a:rPr kumimoji="1" lang="ja-JP" altLang="en-US" sz="2000" b="1" dirty="0">
                <a:solidFill>
                  <a:schemeClr val="tx1"/>
                </a:solidFill>
                <a:latin typeface="Meiryo UI" panose="020B0604030504040204" pitchFamily="50" charset="-128"/>
                <a:ea typeface="Meiryo UI" panose="020B0604030504040204" pitchFamily="50" charset="-128"/>
              </a:rPr>
              <a:t>③</a:t>
            </a:r>
            <a:r>
              <a:rPr kumimoji="1" lang="ja-JP" altLang="en-US" sz="2000" b="1" dirty="0">
                <a:solidFill>
                  <a:srgbClr val="FF0000"/>
                </a:solidFill>
                <a:latin typeface="Meiryo UI" panose="020B0604030504040204" pitchFamily="50" charset="-128"/>
                <a:ea typeface="Meiryo UI" panose="020B0604030504040204" pitchFamily="50" charset="-128"/>
              </a:rPr>
              <a:t>免許取消処分</a:t>
            </a:r>
            <a:r>
              <a:rPr kumimoji="1" lang="ja-JP" altLang="en-US" sz="2000" b="1" dirty="0">
                <a:solidFill>
                  <a:schemeClr val="tx1"/>
                </a:solidFill>
                <a:latin typeface="Meiryo UI" panose="020B0604030504040204" pitchFamily="50" charset="-128"/>
                <a:ea typeface="Meiryo UI" panose="020B0604030504040204" pitchFamily="50" charset="-128"/>
              </a:rPr>
              <a:t>：免許権者が宅建業者に対し、与えた免許を取消す処分です。</a:t>
            </a:r>
          </a:p>
          <a:p>
            <a:endParaRPr kumimoji="1" lang="ja-JP" altLang="en-US" sz="2000" b="1" dirty="0">
              <a:solidFill>
                <a:schemeClr val="tx1"/>
              </a:solidFill>
              <a:latin typeface="Meiryo UI" panose="020B0604030504040204" pitchFamily="50" charset="-128"/>
              <a:ea typeface="Meiryo UI" panose="020B0604030504040204" pitchFamily="50" charset="-128"/>
            </a:endParaRPr>
          </a:p>
        </p:txBody>
      </p:sp>
      <p:pic>
        <p:nvPicPr>
          <p:cNvPr id="7" name="オーディオ 6">
            <a:hlinkClick r:id="" action="ppaction://media"/>
            <a:extLst>
              <a:ext uri="{FF2B5EF4-FFF2-40B4-BE49-F238E27FC236}">
                <a16:creationId xmlns:a16="http://schemas.microsoft.com/office/drawing/2014/main" id="{38283482-B67F-46E9-8803-23A34B6012D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01743261"/>
      </p:ext>
    </p:extLst>
  </p:cSld>
  <p:clrMapOvr>
    <a:masterClrMapping/>
  </p:clrMapOvr>
  <mc:AlternateContent xmlns:mc="http://schemas.openxmlformats.org/markup-compatibility/2006" xmlns:p14="http://schemas.microsoft.com/office/powerpoint/2010/main">
    <mc:Choice Requires="p14">
      <p:transition spd="slow" p14:dur="2000" advTm="63441"/>
    </mc:Choice>
    <mc:Fallback xmlns="">
      <p:transition spd="slow" advTm="63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arn(inVertic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3</a:t>
            </a:r>
            <a:r>
              <a:rPr lang="ja-JP" altLang="en-US" sz="3200" b="1" dirty="0">
                <a:solidFill>
                  <a:prstClr val="black"/>
                </a:solidFill>
                <a:latin typeface="Meiryo UI" panose="020B0604030504040204" pitchFamily="50" charset="-128"/>
                <a:ea typeface="Meiryo UI" panose="020B0604030504040204" pitchFamily="50" charset="-128"/>
              </a:rPr>
              <a:t>．宅建業者に対する監督処分</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grpSp>
        <p:nvGrpSpPr>
          <p:cNvPr id="16" name="グループ化 15">
            <a:extLst>
              <a:ext uri="{FF2B5EF4-FFF2-40B4-BE49-F238E27FC236}">
                <a16:creationId xmlns:a16="http://schemas.microsoft.com/office/drawing/2014/main" id="{B6A4D4F3-B5B0-4045-8E99-79F60F40F563}"/>
              </a:ext>
            </a:extLst>
          </p:cNvPr>
          <p:cNvGrpSpPr/>
          <p:nvPr/>
        </p:nvGrpSpPr>
        <p:grpSpPr>
          <a:xfrm>
            <a:off x="263291" y="4512040"/>
            <a:ext cx="8590902" cy="941661"/>
            <a:chOff x="263291" y="4512040"/>
            <a:chExt cx="8590902" cy="941661"/>
          </a:xfrm>
        </p:grpSpPr>
        <p:sp>
          <p:nvSpPr>
            <p:cNvPr id="8" name="四角形: 角を丸くする 7">
              <a:extLst>
                <a:ext uri="{FF2B5EF4-FFF2-40B4-BE49-F238E27FC236}">
                  <a16:creationId xmlns:a16="http://schemas.microsoft.com/office/drawing/2014/main" id="{2E52F59B-503B-4751-809D-AEE62FF91FA1}"/>
                </a:ext>
              </a:extLst>
            </p:cNvPr>
            <p:cNvSpPr/>
            <p:nvPr/>
          </p:nvSpPr>
          <p:spPr>
            <a:xfrm>
              <a:off x="263291" y="4517597"/>
              <a:ext cx="3600400" cy="9361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免許取消処分</a:t>
              </a:r>
            </a:p>
          </p:txBody>
        </p:sp>
        <p:sp>
          <p:nvSpPr>
            <p:cNvPr id="6" name="矢印: 右 5">
              <a:extLst>
                <a:ext uri="{FF2B5EF4-FFF2-40B4-BE49-F238E27FC236}">
                  <a16:creationId xmlns:a16="http://schemas.microsoft.com/office/drawing/2014/main" id="{2B6F0DF4-7EE4-4095-9665-F696082468AA}"/>
                </a:ext>
              </a:extLst>
            </p:cNvPr>
            <p:cNvSpPr/>
            <p:nvPr/>
          </p:nvSpPr>
          <p:spPr>
            <a:xfrm>
              <a:off x="4082796" y="474333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A4736284-3763-4CBC-93CF-2CF425A3F494}"/>
                </a:ext>
              </a:extLst>
            </p:cNvPr>
            <p:cNvSpPr/>
            <p:nvPr/>
          </p:nvSpPr>
          <p:spPr>
            <a:xfrm>
              <a:off x="5253793" y="4512040"/>
              <a:ext cx="3600400" cy="94166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免許権者</a:t>
              </a:r>
            </a:p>
          </p:txBody>
        </p:sp>
      </p:grpSp>
      <p:grpSp>
        <p:nvGrpSpPr>
          <p:cNvPr id="4" name="グループ化 3">
            <a:extLst>
              <a:ext uri="{FF2B5EF4-FFF2-40B4-BE49-F238E27FC236}">
                <a16:creationId xmlns:a16="http://schemas.microsoft.com/office/drawing/2014/main" id="{116ACD6C-0C7C-4FEE-81B3-B476A74D17C6}"/>
              </a:ext>
            </a:extLst>
          </p:cNvPr>
          <p:cNvGrpSpPr/>
          <p:nvPr/>
        </p:nvGrpSpPr>
        <p:grpSpPr>
          <a:xfrm>
            <a:off x="286557" y="1404299"/>
            <a:ext cx="8640960" cy="737139"/>
            <a:chOff x="251520" y="1413055"/>
            <a:chExt cx="8640960" cy="737139"/>
          </a:xfrm>
        </p:grpSpPr>
        <p:sp>
          <p:nvSpPr>
            <p:cNvPr id="11" name="四角形: 角を丸くする 10">
              <a:extLst>
                <a:ext uri="{FF2B5EF4-FFF2-40B4-BE49-F238E27FC236}">
                  <a16:creationId xmlns:a16="http://schemas.microsoft.com/office/drawing/2014/main" id="{6B42AF66-73C0-42B5-B6BC-90529EC17CB6}"/>
                </a:ext>
              </a:extLst>
            </p:cNvPr>
            <p:cNvSpPr/>
            <p:nvPr/>
          </p:nvSpPr>
          <p:spPr>
            <a:xfrm>
              <a:off x="251520" y="1413056"/>
              <a:ext cx="3600400" cy="7371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監督処分の種類</a:t>
              </a:r>
            </a:p>
          </p:txBody>
        </p:sp>
        <p:sp>
          <p:nvSpPr>
            <p:cNvPr id="12" name="四角形: 角を丸くする 11">
              <a:extLst>
                <a:ext uri="{FF2B5EF4-FFF2-40B4-BE49-F238E27FC236}">
                  <a16:creationId xmlns:a16="http://schemas.microsoft.com/office/drawing/2014/main" id="{A9D85D4D-3A4F-4944-AD3C-9F1EF1E87B6C}"/>
                </a:ext>
              </a:extLst>
            </p:cNvPr>
            <p:cNvSpPr/>
            <p:nvPr/>
          </p:nvSpPr>
          <p:spPr>
            <a:xfrm>
              <a:off x="5292080" y="1413055"/>
              <a:ext cx="3600400" cy="7371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処分権者</a:t>
              </a:r>
            </a:p>
          </p:txBody>
        </p:sp>
      </p:grpSp>
      <p:grpSp>
        <p:nvGrpSpPr>
          <p:cNvPr id="17" name="グループ化 16">
            <a:extLst>
              <a:ext uri="{FF2B5EF4-FFF2-40B4-BE49-F238E27FC236}">
                <a16:creationId xmlns:a16="http://schemas.microsoft.com/office/drawing/2014/main" id="{211B084D-8484-4CD6-BD53-8709C5F4C687}"/>
              </a:ext>
            </a:extLst>
          </p:cNvPr>
          <p:cNvGrpSpPr/>
          <p:nvPr/>
        </p:nvGrpSpPr>
        <p:grpSpPr>
          <a:xfrm>
            <a:off x="286557" y="2433373"/>
            <a:ext cx="8640960" cy="1743398"/>
            <a:chOff x="286557" y="2433373"/>
            <a:chExt cx="8640960" cy="1743398"/>
          </a:xfrm>
        </p:grpSpPr>
        <p:sp>
          <p:nvSpPr>
            <p:cNvPr id="7" name="四角形: 角を丸くする 6">
              <a:extLst>
                <a:ext uri="{FF2B5EF4-FFF2-40B4-BE49-F238E27FC236}">
                  <a16:creationId xmlns:a16="http://schemas.microsoft.com/office/drawing/2014/main" id="{1065A293-CC8B-48F6-A8AF-D9A48F2D94EA}"/>
                </a:ext>
              </a:extLst>
            </p:cNvPr>
            <p:cNvSpPr/>
            <p:nvPr/>
          </p:nvSpPr>
          <p:spPr>
            <a:xfrm>
              <a:off x="286557" y="2433987"/>
              <a:ext cx="3600400" cy="174278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指示処分</a:t>
              </a:r>
              <a:endParaRPr kumimoji="1" lang="en-US" altLang="ja-JP" sz="2000" b="1" dirty="0">
                <a:solidFill>
                  <a:schemeClr val="tx1"/>
                </a:solidFill>
                <a:latin typeface="Meiryo UI" panose="020B0604030504040204" pitchFamily="50" charset="-128"/>
                <a:ea typeface="Meiryo UI" panose="020B0604030504040204" pitchFamily="50" charset="-128"/>
              </a:endParaRPr>
            </a:p>
            <a:p>
              <a:pPr algn="ctr"/>
              <a:r>
                <a:rPr kumimoji="1" lang="ja-JP" altLang="en-US" sz="2000" b="1" dirty="0">
                  <a:solidFill>
                    <a:schemeClr val="tx1"/>
                  </a:solidFill>
                  <a:latin typeface="Meiryo UI" panose="020B0604030504040204" pitchFamily="50" charset="-128"/>
                  <a:ea typeface="Meiryo UI" panose="020B0604030504040204" pitchFamily="50" charset="-128"/>
                </a:rPr>
                <a:t>業務停止処分</a:t>
              </a:r>
            </a:p>
          </p:txBody>
        </p:sp>
        <p:sp>
          <p:nvSpPr>
            <p:cNvPr id="9" name="四角形: 角を丸くする 8">
              <a:extLst>
                <a:ext uri="{FF2B5EF4-FFF2-40B4-BE49-F238E27FC236}">
                  <a16:creationId xmlns:a16="http://schemas.microsoft.com/office/drawing/2014/main" id="{D70D6497-A252-4DB6-8756-B57A3B762B7E}"/>
                </a:ext>
              </a:extLst>
            </p:cNvPr>
            <p:cNvSpPr/>
            <p:nvPr/>
          </p:nvSpPr>
          <p:spPr>
            <a:xfrm>
              <a:off x="5327118" y="2433373"/>
              <a:ext cx="3600399" cy="72573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免許権者</a:t>
              </a:r>
            </a:p>
          </p:txBody>
        </p:sp>
        <p:sp>
          <p:nvSpPr>
            <p:cNvPr id="10" name="四角形: 角を丸くする 9">
              <a:extLst>
                <a:ext uri="{FF2B5EF4-FFF2-40B4-BE49-F238E27FC236}">
                  <a16:creationId xmlns:a16="http://schemas.microsoft.com/office/drawing/2014/main" id="{3022B18A-DE8C-4C10-A831-B2861936A8EB}"/>
                </a:ext>
              </a:extLst>
            </p:cNvPr>
            <p:cNvSpPr/>
            <p:nvPr/>
          </p:nvSpPr>
          <p:spPr>
            <a:xfrm>
              <a:off x="5327118" y="3451040"/>
              <a:ext cx="3600399" cy="72573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業務地の知事</a:t>
              </a:r>
            </a:p>
          </p:txBody>
        </p:sp>
        <p:sp>
          <p:nvSpPr>
            <p:cNvPr id="14" name="矢印: 右 13">
              <a:extLst>
                <a:ext uri="{FF2B5EF4-FFF2-40B4-BE49-F238E27FC236}">
                  <a16:creationId xmlns:a16="http://schemas.microsoft.com/office/drawing/2014/main" id="{23038EA5-A788-44DD-920A-A57D3DB6C22C}"/>
                </a:ext>
              </a:extLst>
            </p:cNvPr>
            <p:cNvSpPr/>
            <p:nvPr/>
          </p:nvSpPr>
          <p:spPr>
            <a:xfrm>
              <a:off x="4117833" y="31530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四角形: 角を丸くする 14">
            <a:extLst>
              <a:ext uri="{FF2B5EF4-FFF2-40B4-BE49-F238E27FC236}">
                <a16:creationId xmlns:a16="http://schemas.microsoft.com/office/drawing/2014/main" id="{020D3A06-CF6E-4693-B5BC-321C3A2F1B9A}"/>
              </a:ext>
            </a:extLst>
          </p:cNvPr>
          <p:cNvSpPr/>
          <p:nvPr/>
        </p:nvSpPr>
        <p:spPr>
          <a:xfrm>
            <a:off x="683568" y="5529286"/>
            <a:ext cx="7772400" cy="1143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rgbClr val="FF0000"/>
                </a:solidFill>
                <a:latin typeface="Meiryo UI" panose="020B0604030504040204" pitchFamily="50" charset="-128"/>
                <a:ea typeface="Meiryo UI" panose="020B0604030504040204" pitchFamily="50" charset="-128"/>
              </a:rPr>
              <a:t>業務停止処分で情状が重いとき</a:t>
            </a:r>
            <a:r>
              <a:rPr kumimoji="1" lang="ja-JP" altLang="en-US" sz="2000" b="1" dirty="0">
                <a:solidFill>
                  <a:schemeClr val="tx1"/>
                </a:solidFill>
                <a:latin typeface="Meiryo UI" panose="020B0604030504040204" pitchFamily="50" charset="-128"/>
                <a:ea typeface="Meiryo UI" panose="020B0604030504040204" pitchFamily="50" charset="-128"/>
              </a:rPr>
              <a:t>、</a:t>
            </a:r>
            <a:r>
              <a:rPr kumimoji="1" lang="ja-JP" altLang="en-US" sz="2000" b="1" dirty="0">
                <a:solidFill>
                  <a:srgbClr val="FF0000"/>
                </a:solidFill>
                <a:latin typeface="Meiryo UI" panose="020B0604030504040204" pitchFamily="50" charset="-128"/>
                <a:ea typeface="Meiryo UI" panose="020B0604030504040204" pitchFamily="50" charset="-128"/>
              </a:rPr>
              <a:t>業務停止処分に違反したとき</a:t>
            </a:r>
            <a:r>
              <a:rPr kumimoji="1" lang="ja-JP" altLang="en-US" sz="2000" b="1" dirty="0">
                <a:solidFill>
                  <a:schemeClr val="tx1"/>
                </a:solidFill>
                <a:latin typeface="Meiryo UI" panose="020B0604030504040204" pitchFamily="50" charset="-128"/>
                <a:ea typeface="Meiryo UI" panose="020B0604030504040204" pitchFamily="50" charset="-128"/>
              </a:rPr>
              <a:t>には、必ず</a:t>
            </a:r>
            <a:r>
              <a:rPr kumimoji="1" lang="ja-JP" altLang="en-US" sz="2000" b="1" dirty="0">
                <a:solidFill>
                  <a:srgbClr val="FF0000"/>
                </a:solidFill>
                <a:latin typeface="Meiryo UI" panose="020B0604030504040204" pitchFamily="50" charset="-128"/>
                <a:ea typeface="Meiryo UI" panose="020B0604030504040204" pitchFamily="50" charset="-128"/>
              </a:rPr>
              <a:t>免許取消処分</a:t>
            </a:r>
            <a:r>
              <a:rPr kumimoji="1" lang="ja-JP" altLang="en-US" sz="2000" b="1" dirty="0">
                <a:solidFill>
                  <a:schemeClr val="tx1"/>
                </a:solidFill>
                <a:latin typeface="Meiryo UI" panose="020B0604030504040204" pitchFamily="50" charset="-128"/>
                <a:ea typeface="Meiryo UI" panose="020B0604030504040204" pitchFamily="50" charset="-128"/>
              </a:rPr>
              <a:t>となります。</a:t>
            </a:r>
          </a:p>
        </p:txBody>
      </p:sp>
      <p:pic>
        <p:nvPicPr>
          <p:cNvPr id="18" name="オーディオ 17">
            <a:hlinkClick r:id="" action="ppaction://media"/>
            <a:extLst>
              <a:ext uri="{FF2B5EF4-FFF2-40B4-BE49-F238E27FC236}">
                <a16:creationId xmlns:a16="http://schemas.microsoft.com/office/drawing/2014/main" id="{F6D02A23-7821-43AF-BB8A-2EA4F086436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14642663"/>
      </p:ext>
    </p:extLst>
  </p:cSld>
  <p:clrMapOvr>
    <a:masterClrMapping/>
  </p:clrMapOvr>
  <mc:AlternateContent xmlns:mc="http://schemas.openxmlformats.org/markup-compatibility/2006" xmlns:p14="http://schemas.microsoft.com/office/powerpoint/2010/main">
    <mc:Choice Requires="p14">
      <p:transition spd="slow" p14:dur="2000" advTm="41622"/>
    </mc:Choice>
    <mc:Fallback xmlns="">
      <p:transition spd="slow" advTm="41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8"/>
                </p:tgtEl>
              </p:cMediaNode>
            </p:audio>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4</a:t>
            </a:r>
            <a:r>
              <a:rPr lang="ja-JP" altLang="en-US" sz="3200" b="1" dirty="0">
                <a:solidFill>
                  <a:prstClr val="black"/>
                </a:solidFill>
                <a:latin typeface="Meiryo UI" panose="020B0604030504040204" pitchFamily="50" charset="-128"/>
                <a:ea typeface="Meiryo UI" panose="020B0604030504040204" pitchFamily="50" charset="-128"/>
              </a:rPr>
              <a:t>．宅建業者に対する監督処分手続き</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11" name="四角形: 角を丸くする 10">
            <a:extLst>
              <a:ext uri="{FF2B5EF4-FFF2-40B4-BE49-F238E27FC236}">
                <a16:creationId xmlns:a16="http://schemas.microsoft.com/office/drawing/2014/main" id="{6B42AF66-73C0-42B5-B6BC-90529EC17CB6}"/>
              </a:ext>
            </a:extLst>
          </p:cNvPr>
          <p:cNvSpPr/>
          <p:nvPr/>
        </p:nvSpPr>
        <p:spPr>
          <a:xfrm>
            <a:off x="251520" y="1413055"/>
            <a:ext cx="8640960" cy="269975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処分権者が宅建業者に対する監督処分（指示処分・業務停止処分・免許取消処分）を行う前には、必ず「</a:t>
            </a:r>
            <a:r>
              <a:rPr kumimoji="1" lang="ja-JP" altLang="en-US" sz="2000" b="1" dirty="0">
                <a:solidFill>
                  <a:srgbClr val="FF0000"/>
                </a:solidFill>
                <a:latin typeface="Meiryo UI" panose="020B0604030504040204" pitchFamily="50" charset="-128"/>
                <a:ea typeface="Meiryo UI" panose="020B0604030504040204" pitchFamily="50" charset="-128"/>
              </a:rPr>
              <a:t>聴聞</a:t>
            </a:r>
            <a:r>
              <a:rPr kumimoji="1" lang="ja-JP" altLang="en-US" sz="2000" b="1" dirty="0">
                <a:solidFill>
                  <a:schemeClr val="tx1"/>
                </a:solidFill>
                <a:latin typeface="Meiryo UI" panose="020B0604030504040204" pitchFamily="50" charset="-128"/>
                <a:ea typeface="Meiryo UI" panose="020B0604030504040204" pitchFamily="50" charset="-128"/>
              </a:rPr>
              <a:t>」という弁明の機会を与えなければなりません。</a:t>
            </a:r>
          </a:p>
          <a:p>
            <a:r>
              <a:rPr kumimoji="1" lang="ja-JP" altLang="en-US" sz="2000" b="1" dirty="0">
                <a:solidFill>
                  <a:schemeClr val="tx1"/>
                </a:solidFill>
                <a:latin typeface="Meiryo UI" panose="020B0604030504040204" pitchFamily="50" charset="-128"/>
                <a:ea typeface="Meiryo UI" panose="020B0604030504040204" pitchFamily="50" charset="-128"/>
              </a:rPr>
              <a:t>そして、その聴聞を行うに当たっては、期日の１週間前までに、行政手続法の規定による聴聞のための「</a:t>
            </a:r>
            <a:r>
              <a:rPr kumimoji="1" lang="ja-JP" altLang="en-US" sz="2000" b="1" dirty="0">
                <a:solidFill>
                  <a:srgbClr val="FF0000"/>
                </a:solidFill>
                <a:latin typeface="Meiryo UI" panose="020B0604030504040204" pitchFamily="50" charset="-128"/>
                <a:ea typeface="Meiryo UI" panose="020B0604030504040204" pitchFamily="50" charset="-128"/>
              </a:rPr>
              <a:t>通知</a:t>
            </a:r>
            <a:r>
              <a:rPr kumimoji="1" lang="ja-JP" altLang="en-US" sz="2000" b="1" dirty="0">
                <a:solidFill>
                  <a:schemeClr val="tx1"/>
                </a:solidFill>
                <a:latin typeface="Meiryo UI" panose="020B0604030504040204" pitchFamily="50" charset="-128"/>
                <a:ea typeface="Meiryo UI" panose="020B0604030504040204" pitchFamily="50" charset="-128"/>
              </a:rPr>
              <a:t>」と、「</a:t>
            </a:r>
            <a:r>
              <a:rPr kumimoji="1" lang="ja-JP" altLang="en-US" sz="2000" b="1" dirty="0">
                <a:solidFill>
                  <a:srgbClr val="FF0000"/>
                </a:solidFill>
                <a:latin typeface="Meiryo UI" panose="020B0604030504040204" pitchFamily="50" charset="-128"/>
                <a:ea typeface="Meiryo UI" panose="020B0604030504040204" pitchFamily="50" charset="-128"/>
              </a:rPr>
              <a:t>聴聞の期日及び場所の公示</a:t>
            </a:r>
            <a:r>
              <a:rPr kumimoji="1" lang="ja-JP" altLang="en-US" sz="2000" b="1" dirty="0">
                <a:solidFill>
                  <a:schemeClr val="tx1"/>
                </a:solidFill>
                <a:latin typeface="Meiryo UI" panose="020B0604030504040204" pitchFamily="50" charset="-128"/>
                <a:ea typeface="Meiryo UI" panose="020B0604030504040204" pitchFamily="50" charset="-128"/>
              </a:rPr>
              <a:t>」をします。</a:t>
            </a:r>
          </a:p>
          <a:p>
            <a:r>
              <a:rPr kumimoji="1" lang="ja-JP" altLang="en-US" sz="2000" b="1" dirty="0">
                <a:solidFill>
                  <a:schemeClr val="tx1"/>
                </a:solidFill>
                <a:latin typeface="Meiryo UI" panose="020B0604030504040204" pitchFamily="50" charset="-128"/>
                <a:ea typeface="Meiryo UI" panose="020B0604030504040204" pitchFamily="50" charset="-128"/>
              </a:rPr>
              <a:t>聴聞を経て宅建業者に「業務停止処分」、「免許取消処分」がなされた場合、国土交通大臣にあっては「官報」で、都道府県知事にあっては「公報」で「</a:t>
            </a:r>
            <a:r>
              <a:rPr kumimoji="1" lang="ja-JP" altLang="en-US" sz="2000" b="1" dirty="0">
                <a:solidFill>
                  <a:srgbClr val="FF0000"/>
                </a:solidFill>
                <a:latin typeface="Meiryo UI" panose="020B0604030504040204" pitchFamily="50" charset="-128"/>
                <a:ea typeface="Meiryo UI" panose="020B0604030504040204" pitchFamily="50" charset="-128"/>
              </a:rPr>
              <a:t>公告</a:t>
            </a:r>
            <a:r>
              <a:rPr kumimoji="1" lang="ja-JP" altLang="en-US" sz="2000" b="1" dirty="0">
                <a:solidFill>
                  <a:schemeClr val="tx1"/>
                </a:solidFill>
                <a:latin typeface="Meiryo UI" panose="020B0604030504040204" pitchFamily="50" charset="-128"/>
                <a:ea typeface="Meiryo UI" panose="020B0604030504040204" pitchFamily="50" charset="-128"/>
              </a:rPr>
              <a:t>」を行うことになります。</a:t>
            </a:r>
          </a:p>
        </p:txBody>
      </p:sp>
      <p:grpSp>
        <p:nvGrpSpPr>
          <p:cNvPr id="4" name="グループ化 3">
            <a:extLst>
              <a:ext uri="{FF2B5EF4-FFF2-40B4-BE49-F238E27FC236}">
                <a16:creationId xmlns:a16="http://schemas.microsoft.com/office/drawing/2014/main" id="{A4CA3292-9500-4C26-A8A9-06235851FEC5}"/>
              </a:ext>
            </a:extLst>
          </p:cNvPr>
          <p:cNvGrpSpPr/>
          <p:nvPr/>
        </p:nvGrpSpPr>
        <p:grpSpPr>
          <a:xfrm>
            <a:off x="791580" y="4202595"/>
            <a:ext cx="7560840" cy="2436360"/>
            <a:chOff x="791580" y="4202595"/>
            <a:chExt cx="7560840" cy="2436360"/>
          </a:xfrm>
        </p:grpSpPr>
        <p:sp>
          <p:nvSpPr>
            <p:cNvPr id="6" name="矢印: 右 5">
              <a:extLst>
                <a:ext uri="{FF2B5EF4-FFF2-40B4-BE49-F238E27FC236}">
                  <a16:creationId xmlns:a16="http://schemas.microsoft.com/office/drawing/2014/main" id="{2B6F0DF4-7EE4-4095-9665-F696082468AA}"/>
                </a:ext>
              </a:extLst>
            </p:cNvPr>
            <p:cNvSpPr/>
            <p:nvPr/>
          </p:nvSpPr>
          <p:spPr>
            <a:xfrm>
              <a:off x="791580" y="5202629"/>
              <a:ext cx="756084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C1FEF63B-295E-44BC-B9CD-402D7C96BD31}"/>
                </a:ext>
              </a:extLst>
            </p:cNvPr>
            <p:cNvCxnSpPr/>
            <p:nvPr/>
          </p:nvCxnSpPr>
          <p:spPr>
            <a:xfrm>
              <a:off x="7460414" y="4893858"/>
              <a:ext cx="0" cy="115212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A0CEA0EB-2344-481B-A6B5-8CB65E092744}"/>
                </a:ext>
              </a:extLst>
            </p:cNvPr>
            <p:cNvSpPr txBox="1"/>
            <p:nvPr/>
          </p:nvSpPr>
          <p:spPr>
            <a:xfrm>
              <a:off x="7100374" y="4507393"/>
              <a:ext cx="720080"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公告</a:t>
              </a:r>
            </a:p>
          </p:txBody>
        </p:sp>
        <p:cxnSp>
          <p:nvCxnSpPr>
            <p:cNvPr id="17" name="直線コネクタ 16">
              <a:extLst>
                <a:ext uri="{FF2B5EF4-FFF2-40B4-BE49-F238E27FC236}">
                  <a16:creationId xmlns:a16="http://schemas.microsoft.com/office/drawing/2014/main" id="{30557C39-8CC7-44D2-A85F-6DB3CF8BD7AA}"/>
                </a:ext>
              </a:extLst>
            </p:cNvPr>
            <p:cNvCxnSpPr/>
            <p:nvPr/>
          </p:nvCxnSpPr>
          <p:spPr>
            <a:xfrm>
              <a:off x="6408710" y="4874868"/>
              <a:ext cx="0" cy="115212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CEE11F0-DD6D-42F8-BF08-B595AB29796F}"/>
                </a:ext>
              </a:extLst>
            </p:cNvPr>
            <p:cNvSpPr txBox="1"/>
            <p:nvPr/>
          </p:nvSpPr>
          <p:spPr>
            <a:xfrm>
              <a:off x="5732221" y="4493748"/>
              <a:ext cx="1368153" cy="400110"/>
            </a:xfrm>
            <a:prstGeom prst="rect">
              <a:avLst/>
            </a:prstGeom>
            <a:noFill/>
          </p:spPr>
          <p:txBody>
            <a:bodyPr wrap="square" rtlCol="0">
              <a:spAutoFit/>
            </a:bodyPr>
            <a:lstStyle/>
            <a:p>
              <a:r>
                <a:rPr kumimoji="1" lang="ja-JP" altLang="en-US" sz="2000" b="1" dirty="0">
                  <a:solidFill>
                    <a:srgbClr val="FF0000"/>
                  </a:solidFill>
                  <a:latin typeface="Meiryo UI" panose="020B0604030504040204" pitchFamily="50" charset="-128"/>
                  <a:ea typeface="Meiryo UI" panose="020B0604030504040204" pitchFamily="50" charset="-128"/>
                </a:rPr>
                <a:t>監督処分</a:t>
              </a:r>
            </a:p>
          </p:txBody>
        </p:sp>
        <p:cxnSp>
          <p:nvCxnSpPr>
            <p:cNvPr id="20" name="直線コネクタ 19">
              <a:extLst>
                <a:ext uri="{FF2B5EF4-FFF2-40B4-BE49-F238E27FC236}">
                  <a16:creationId xmlns:a16="http://schemas.microsoft.com/office/drawing/2014/main" id="{F05D771C-B9A8-436A-AD0A-2A0B32BCAAAA}"/>
                </a:ext>
              </a:extLst>
            </p:cNvPr>
            <p:cNvCxnSpPr/>
            <p:nvPr/>
          </p:nvCxnSpPr>
          <p:spPr>
            <a:xfrm>
              <a:off x="4572000" y="4893858"/>
              <a:ext cx="0" cy="115212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0A80A7-10B1-4643-8806-C3C88D422C92}"/>
                </a:ext>
              </a:extLst>
            </p:cNvPr>
            <p:cNvSpPr txBox="1"/>
            <p:nvPr/>
          </p:nvSpPr>
          <p:spPr>
            <a:xfrm>
              <a:off x="4292060" y="4474758"/>
              <a:ext cx="720081" cy="400110"/>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聴聞</a:t>
              </a:r>
            </a:p>
          </p:txBody>
        </p:sp>
        <p:cxnSp>
          <p:nvCxnSpPr>
            <p:cNvPr id="22" name="直線コネクタ 21">
              <a:extLst>
                <a:ext uri="{FF2B5EF4-FFF2-40B4-BE49-F238E27FC236}">
                  <a16:creationId xmlns:a16="http://schemas.microsoft.com/office/drawing/2014/main" id="{B8C9F683-360F-4D44-8900-B5D071477F83}"/>
                </a:ext>
              </a:extLst>
            </p:cNvPr>
            <p:cNvCxnSpPr/>
            <p:nvPr/>
          </p:nvCxnSpPr>
          <p:spPr>
            <a:xfrm>
              <a:off x="2699792" y="4874868"/>
              <a:ext cx="0" cy="115212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5B2442AB-E9DA-4698-BF29-617A4F6E95EE}"/>
                </a:ext>
              </a:extLst>
            </p:cNvPr>
            <p:cNvSpPr txBox="1"/>
            <p:nvPr/>
          </p:nvSpPr>
          <p:spPr>
            <a:xfrm>
              <a:off x="1539571" y="4202595"/>
              <a:ext cx="2312349" cy="707886"/>
            </a:xfrm>
            <a:prstGeom prst="rect">
              <a:avLst/>
            </a:prstGeom>
            <a:noFill/>
          </p:spPr>
          <p:txBody>
            <a:bodyPr wrap="square" rtlCol="0">
              <a:spAutoFit/>
            </a:bodyPr>
            <a:lstStyle/>
            <a:p>
              <a:r>
                <a:rPr kumimoji="1" lang="ja-JP" altLang="en-US" sz="2000" b="1" dirty="0">
                  <a:latin typeface="Meiryo UI" panose="020B0604030504040204" pitchFamily="50" charset="-128"/>
                  <a:ea typeface="Meiryo UI" panose="020B0604030504040204" pitchFamily="50" charset="-128"/>
                </a:rPr>
                <a:t>通知・聴聞の期日及び場所の公示</a:t>
              </a:r>
            </a:p>
          </p:txBody>
        </p:sp>
        <p:sp>
          <p:nvSpPr>
            <p:cNvPr id="24" name="右中かっこ 23">
              <a:extLst>
                <a:ext uri="{FF2B5EF4-FFF2-40B4-BE49-F238E27FC236}">
                  <a16:creationId xmlns:a16="http://schemas.microsoft.com/office/drawing/2014/main" id="{18AC9D87-22B2-4D7D-A835-7462243D458B}"/>
                </a:ext>
              </a:extLst>
            </p:cNvPr>
            <p:cNvSpPr/>
            <p:nvPr/>
          </p:nvSpPr>
          <p:spPr>
            <a:xfrm rot="5400000">
              <a:off x="3433534" y="5115317"/>
              <a:ext cx="404724" cy="1728185"/>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F974DDA3-4B20-4DDD-9DAE-F643667A1B75}"/>
                </a:ext>
              </a:extLst>
            </p:cNvPr>
            <p:cNvSpPr txBox="1"/>
            <p:nvPr/>
          </p:nvSpPr>
          <p:spPr>
            <a:xfrm>
              <a:off x="2951819" y="6238845"/>
              <a:ext cx="1368153" cy="400110"/>
            </a:xfrm>
            <a:prstGeom prst="rect">
              <a:avLst/>
            </a:prstGeom>
            <a:noFill/>
          </p:spPr>
          <p:txBody>
            <a:bodyPr wrap="square" rtlCol="0">
              <a:spAutoFit/>
            </a:bodyPr>
            <a:lstStyle/>
            <a:p>
              <a:r>
                <a:rPr kumimoji="1" lang="en-US" altLang="ja-JP" sz="2000" b="1" dirty="0">
                  <a:latin typeface="Meiryo UI" panose="020B0604030504040204" pitchFamily="50" charset="-128"/>
                  <a:ea typeface="Meiryo UI" panose="020B0604030504040204" pitchFamily="50" charset="-128"/>
                </a:rPr>
                <a:t>1</a:t>
              </a:r>
              <a:r>
                <a:rPr kumimoji="1" lang="ja-JP" altLang="en-US" sz="2000" b="1" dirty="0">
                  <a:latin typeface="Meiryo UI" panose="020B0604030504040204" pitchFamily="50" charset="-128"/>
                  <a:ea typeface="Meiryo UI" panose="020B0604030504040204" pitchFamily="50" charset="-128"/>
                </a:rPr>
                <a:t>週間前</a:t>
              </a:r>
            </a:p>
          </p:txBody>
        </p:sp>
      </p:grpSp>
      <p:pic>
        <p:nvPicPr>
          <p:cNvPr id="7" name="オーディオ 6">
            <a:hlinkClick r:id="" action="ppaction://media"/>
            <a:extLst>
              <a:ext uri="{FF2B5EF4-FFF2-40B4-BE49-F238E27FC236}">
                <a16:creationId xmlns:a16="http://schemas.microsoft.com/office/drawing/2014/main" id="{A26E2FDB-90A5-43FA-AA74-DBE03F075BE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98605931"/>
      </p:ext>
    </p:extLst>
  </p:cSld>
  <p:clrMapOvr>
    <a:masterClrMapping/>
  </p:clrMapOvr>
  <mc:AlternateContent xmlns:mc="http://schemas.openxmlformats.org/markup-compatibility/2006" xmlns:p14="http://schemas.microsoft.com/office/powerpoint/2010/main">
    <mc:Choice Requires="p14">
      <p:transition spd="slow" p14:dur="2000" advTm="67791"/>
    </mc:Choice>
    <mc:Fallback xmlns="">
      <p:transition spd="slow" advTm="67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5</a:t>
            </a:r>
            <a:r>
              <a:rPr lang="ja-JP" altLang="en-US" sz="3200" b="1" dirty="0">
                <a:solidFill>
                  <a:prstClr val="black"/>
                </a:solidFill>
                <a:latin typeface="Meiryo UI" panose="020B0604030504040204" pitchFamily="50" charset="-128"/>
                <a:ea typeface="Meiryo UI" panose="020B0604030504040204" pitchFamily="50" charset="-128"/>
              </a:rPr>
              <a:t>．取引士に対する監督処分</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grpSp>
        <p:nvGrpSpPr>
          <p:cNvPr id="6" name="グループ化 5">
            <a:extLst>
              <a:ext uri="{FF2B5EF4-FFF2-40B4-BE49-F238E27FC236}">
                <a16:creationId xmlns:a16="http://schemas.microsoft.com/office/drawing/2014/main" id="{7C3A6032-8A15-40B5-A41D-1F54711C49F9}"/>
              </a:ext>
            </a:extLst>
          </p:cNvPr>
          <p:cNvGrpSpPr/>
          <p:nvPr/>
        </p:nvGrpSpPr>
        <p:grpSpPr>
          <a:xfrm>
            <a:off x="610124" y="4207144"/>
            <a:ext cx="8076676" cy="2521276"/>
            <a:chOff x="610124" y="4207144"/>
            <a:chExt cx="8076676" cy="2521276"/>
          </a:xfrm>
        </p:grpSpPr>
        <p:cxnSp>
          <p:nvCxnSpPr>
            <p:cNvPr id="10" name="直線矢印コネクタ 9">
              <a:extLst>
                <a:ext uri="{FF2B5EF4-FFF2-40B4-BE49-F238E27FC236}">
                  <a16:creationId xmlns:a16="http://schemas.microsoft.com/office/drawing/2014/main" id="{535EBBAF-54CD-4728-919B-4CD461D90861}"/>
                </a:ext>
              </a:extLst>
            </p:cNvPr>
            <p:cNvCxnSpPr>
              <a:cxnSpLocks/>
            </p:cNvCxnSpPr>
            <p:nvPr/>
          </p:nvCxnSpPr>
          <p:spPr>
            <a:xfrm flipH="1">
              <a:off x="3348562" y="6543572"/>
              <a:ext cx="1872208"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pic>
          <p:nvPicPr>
            <p:cNvPr id="5" name="グラフィックス 4" descr="ユーザー 単色塗りつぶし">
              <a:extLst>
                <a:ext uri="{FF2B5EF4-FFF2-40B4-BE49-F238E27FC236}">
                  <a16:creationId xmlns:a16="http://schemas.microsoft.com/office/drawing/2014/main" id="{62760844-7591-4AE2-BE7F-C1141A9382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2371" y="4211751"/>
              <a:ext cx="914400" cy="914400"/>
            </a:xfrm>
            <a:prstGeom prst="rect">
              <a:avLst/>
            </a:prstGeom>
          </p:spPr>
        </p:pic>
        <p:pic>
          <p:nvPicPr>
            <p:cNvPr id="9" name="グラフィックス 8" descr="ユーザー 単色塗りつぶし">
              <a:extLst>
                <a:ext uri="{FF2B5EF4-FFF2-40B4-BE49-F238E27FC236}">
                  <a16:creationId xmlns:a16="http://schemas.microsoft.com/office/drawing/2014/main" id="{BF0960A8-8727-4F1E-AFCC-E1585130E8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93393" y="4207144"/>
              <a:ext cx="914400" cy="914400"/>
            </a:xfrm>
            <a:prstGeom prst="rect">
              <a:avLst/>
            </a:prstGeom>
          </p:spPr>
        </p:pic>
        <p:sp>
          <p:nvSpPr>
            <p:cNvPr id="13" name="四角形: 角を丸くする 12">
              <a:extLst>
                <a:ext uri="{FF2B5EF4-FFF2-40B4-BE49-F238E27FC236}">
                  <a16:creationId xmlns:a16="http://schemas.microsoft.com/office/drawing/2014/main" id="{F6DE240B-3CC5-48D2-85E3-BE9C82F3BBD5}"/>
                </a:ext>
              </a:extLst>
            </p:cNvPr>
            <p:cNvSpPr/>
            <p:nvPr/>
          </p:nvSpPr>
          <p:spPr>
            <a:xfrm>
              <a:off x="1191524" y="5157168"/>
              <a:ext cx="2045374" cy="15712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pic>
          <p:nvPicPr>
            <p:cNvPr id="14" name="グラフィックス 13" descr="ユーザー 単色塗りつぶし">
              <a:extLst>
                <a:ext uri="{FF2B5EF4-FFF2-40B4-BE49-F238E27FC236}">
                  <a16:creationId xmlns:a16="http://schemas.microsoft.com/office/drawing/2014/main" id="{11226596-BCC3-4483-8308-6A6F1F60B2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17577" y="5433297"/>
              <a:ext cx="914400" cy="914400"/>
            </a:xfrm>
            <a:prstGeom prst="rect">
              <a:avLst/>
            </a:prstGeom>
          </p:spPr>
        </p:pic>
        <p:sp>
          <p:nvSpPr>
            <p:cNvPr id="15" name="四角形: 角を丸くする 14">
              <a:extLst>
                <a:ext uri="{FF2B5EF4-FFF2-40B4-BE49-F238E27FC236}">
                  <a16:creationId xmlns:a16="http://schemas.microsoft.com/office/drawing/2014/main" id="{7F8FEB23-C33C-4A69-B30A-AB896A26B88E}"/>
                </a:ext>
              </a:extLst>
            </p:cNvPr>
            <p:cNvSpPr/>
            <p:nvPr/>
          </p:nvSpPr>
          <p:spPr>
            <a:xfrm>
              <a:off x="5383207" y="5143583"/>
              <a:ext cx="2045374" cy="15502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pic>
          <p:nvPicPr>
            <p:cNvPr id="16" name="グラフィックス 15" descr="ユーザー 単色塗りつぶし">
              <a:extLst>
                <a:ext uri="{FF2B5EF4-FFF2-40B4-BE49-F238E27FC236}">
                  <a16:creationId xmlns:a16="http://schemas.microsoft.com/office/drawing/2014/main" id="{51085860-CFDE-4FFF-A6B4-4A38BA2412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65210" y="5381023"/>
              <a:ext cx="914400" cy="914400"/>
            </a:xfrm>
            <a:prstGeom prst="rect">
              <a:avLst/>
            </a:prstGeom>
          </p:spPr>
        </p:pic>
        <p:sp>
          <p:nvSpPr>
            <p:cNvPr id="17" name="テキスト ボックス 16">
              <a:extLst>
                <a:ext uri="{FF2B5EF4-FFF2-40B4-BE49-F238E27FC236}">
                  <a16:creationId xmlns:a16="http://schemas.microsoft.com/office/drawing/2014/main" id="{BCDB9FD2-57A0-4150-8BD1-231D1627095E}"/>
                </a:ext>
              </a:extLst>
            </p:cNvPr>
            <p:cNvSpPr txBox="1"/>
            <p:nvPr/>
          </p:nvSpPr>
          <p:spPr>
            <a:xfrm>
              <a:off x="5649148" y="6143462"/>
              <a:ext cx="11413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a:t>
              </a:r>
            </a:p>
          </p:txBody>
        </p:sp>
        <p:sp>
          <p:nvSpPr>
            <p:cNvPr id="18" name="テキスト ボックス 17">
              <a:extLst>
                <a:ext uri="{FF2B5EF4-FFF2-40B4-BE49-F238E27FC236}">
                  <a16:creationId xmlns:a16="http://schemas.microsoft.com/office/drawing/2014/main" id="{3F2EBD93-FE50-4FFF-846C-0F9C882561C8}"/>
                </a:ext>
              </a:extLst>
            </p:cNvPr>
            <p:cNvSpPr txBox="1"/>
            <p:nvPr/>
          </p:nvSpPr>
          <p:spPr>
            <a:xfrm>
              <a:off x="1864722" y="6266982"/>
              <a:ext cx="93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顧客</a:t>
              </a:r>
            </a:p>
          </p:txBody>
        </p:sp>
        <p:sp>
          <p:nvSpPr>
            <p:cNvPr id="19" name="テキスト ボックス 18">
              <a:extLst>
                <a:ext uri="{FF2B5EF4-FFF2-40B4-BE49-F238E27FC236}">
                  <a16:creationId xmlns:a16="http://schemas.microsoft.com/office/drawing/2014/main" id="{2CBC544E-4ECD-447D-BA15-085C3590A1DA}"/>
                </a:ext>
              </a:extLst>
            </p:cNvPr>
            <p:cNvSpPr txBox="1"/>
            <p:nvPr/>
          </p:nvSpPr>
          <p:spPr>
            <a:xfrm>
              <a:off x="3407013" y="5950277"/>
              <a:ext cx="15178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①違法行為</a:t>
              </a:r>
            </a:p>
          </p:txBody>
        </p:sp>
        <p:sp>
          <p:nvSpPr>
            <p:cNvPr id="20" name="テキスト ボックス 19">
              <a:extLst>
                <a:ext uri="{FF2B5EF4-FFF2-40B4-BE49-F238E27FC236}">
                  <a16:creationId xmlns:a16="http://schemas.microsoft.com/office/drawing/2014/main" id="{B390C8C6-5044-4C28-AC5A-23C460EAF453}"/>
                </a:ext>
              </a:extLst>
            </p:cNvPr>
            <p:cNvSpPr txBox="1"/>
            <p:nvPr/>
          </p:nvSpPr>
          <p:spPr>
            <a:xfrm>
              <a:off x="610124" y="4632632"/>
              <a:ext cx="17971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業務地の知事</a:t>
              </a:r>
            </a:p>
          </p:txBody>
        </p:sp>
        <p:sp>
          <p:nvSpPr>
            <p:cNvPr id="21" name="テキスト ボックス 20">
              <a:extLst>
                <a:ext uri="{FF2B5EF4-FFF2-40B4-BE49-F238E27FC236}">
                  <a16:creationId xmlns:a16="http://schemas.microsoft.com/office/drawing/2014/main" id="{BC3A97FD-EE15-4F3B-9FC9-0D7E40B81621}"/>
                </a:ext>
              </a:extLst>
            </p:cNvPr>
            <p:cNvSpPr txBox="1"/>
            <p:nvPr/>
          </p:nvSpPr>
          <p:spPr>
            <a:xfrm>
              <a:off x="6923348" y="4726041"/>
              <a:ext cx="17634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登録地の知事</a:t>
              </a:r>
            </a:p>
          </p:txBody>
        </p:sp>
        <p:sp>
          <p:nvSpPr>
            <p:cNvPr id="22" name="矢印: 下 21">
              <a:extLst>
                <a:ext uri="{FF2B5EF4-FFF2-40B4-BE49-F238E27FC236}">
                  <a16:creationId xmlns:a16="http://schemas.microsoft.com/office/drawing/2014/main" id="{DD74B1F8-9B41-41F2-9A21-58163667B0A5}"/>
                </a:ext>
              </a:extLst>
            </p:cNvPr>
            <p:cNvSpPr/>
            <p:nvPr/>
          </p:nvSpPr>
          <p:spPr>
            <a:xfrm>
              <a:off x="5920099" y="4664344"/>
              <a:ext cx="485795" cy="795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sp>
          <p:nvSpPr>
            <p:cNvPr id="23" name="矢印: 下 22">
              <a:extLst>
                <a:ext uri="{FF2B5EF4-FFF2-40B4-BE49-F238E27FC236}">
                  <a16:creationId xmlns:a16="http://schemas.microsoft.com/office/drawing/2014/main" id="{950D6E63-1465-4B56-BBDD-6A2AE6B60D84}"/>
                </a:ext>
              </a:extLst>
            </p:cNvPr>
            <p:cNvSpPr/>
            <p:nvPr/>
          </p:nvSpPr>
          <p:spPr>
            <a:xfrm rot="17983568">
              <a:off x="4016357" y="4292819"/>
              <a:ext cx="485795" cy="2395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sp>
          <p:nvSpPr>
            <p:cNvPr id="24" name="テキスト ボックス 23">
              <a:extLst>
                <a:ext uri="{FF2B5EF4-FFF2-40B4-BE49-F238E27FC236}">
                  <a16:creationId xmlns:a16="http://schemas.microsoft.com/office/drawing/2014/main" id="{7DF9ED48-AA21-42DB-A607-825BF12A29CA}"/>
                </a:ext>
              </a:extLst>
            </p:cNvPr>
            <p:cNvSpPr txBox="1"/>
            <p:nvPr/>
          </p:nvSpPr>
          <p:spPr>
            <a:xfrm>
              <a:off x="4248949" y="4729211"/>
              <a:ext cx="16711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監督処分</a:t>
              </a:r>
            </a:p>
          </p:txBody>
        </p:sp>
      </p:grpSp>
      <p:sp>
        <p:nvSpPr>
          <p:cNvPr id="26" name="四角形: 角を丸くする 25">
            <a:extLst>
              <a:ext uri="{FF2B5EF4-FFF2-40B4-BE49-F238E27FC236}">
                <a16:creationId xmlns:a16="http://schemas.microsoft.com/office/drawing/2014/main" id="{63032466-255B-4E68-8552-8F916EAEF9FD}"/>
              </a:ext>
            </a:extLst>
          </p:cNvPr>
          <p:cNvSpPr/>
          <p:nvPr/>
        </p:nvSpPr>
        <p:spPr>
          <a:xfrm>
            <a:off x="251520" y="1535340"/>
            <a:ext cx="8640960" cy="266429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取引士に対する監督処分には、次の処分があります。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指示処分</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：登録地</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の知事及び業務地の知事が取引士に対し、不都合な行為の解消等を命じる処分です。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事務禁止処分</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登録地の知事及び業務地の知事が取引士に対し、１年以内の期間を定めて、取引士として行うべき事務を禁止する処分です。具体的には、この期間内に重要事項説明を行うことが禁止されます。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登録消除処分</a:t>
            </a:r>
            <a:r>
              <a:rPr kumimoji="1" lang="ja-JP" altLang="en-US" sz="20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：登</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録地の知事が取引士に対して、取引士資格登録を消除する処分です。</a:t>
            </a:r>
          </a:p>
        </p:txBody>
      </p:sp>
      <p:pic>
        <p:nvPicPr>
          <p:cNvPr id="8" name="オーディオ 7">
            <a:hlinkClick r:id="" action="ppaction://media"/>
            <a:extLst>
              <a:ext uri="{FF2B5EF4-FFF2-40B4-BE49-F238E27FC236}">
                <a16:creationId xmlns:a16="http://schemas.microsoft.com/office/drawing/2014/main" id="{C54C7F72-9209-400C-8E09-0FD0103249D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20061980"/>
      </p:ext>
    </p:extLst>
  </p:cSld>
  <p:clrMapOvr>
    <a:masterClrMapping/>
  </p:clrMapOvr>
  <mc:AlternateContent xmlns:mc="http://schemas.openxmlformats.org/markup-compatibility/2006" xmlns:p14="http://schemas.microsoft.com/office/powerpoint/2010/main">
    <mc:Choice Requires="p14">
      <p:transition spd="slow" p14:dur="2000" advTm="71810"/>
    </mc:Choice>
    <mc:Fallback xmlns="">
      <p:transition spd="slow" advTm="71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6</a:t>
            </a:r>
            <a:r>
              <a:rPr lang="ja-JP" altLang="en-US" sz="3200" b="1" dirty="0">
                <a:solidFill>
                  <a:prstClr val="black"/>
                </a:solidFill>
                <a:latin typeface="Meiryo UI" panose="020B0604030504040204" pitchFamily="50" charset="-128"/>
                <a:ea typeface="Meiryo UI" panose="020B0604030504040204" pitchFamily="50" charset="-128"/>
              </a:rPr>
              <a:t>．取引士に対する監督処分</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grpSp>
        <p:nvGrpSpPr>
          <p:cNvPr id="15" name="グループ化 14">
            <a:extLst>
              <a:ext uri="{FF2B5EF4-FFF2-40B4-BE49-F238E27FC236}">
                <a16:creationId xmlns:a16="http://schemas.microsoft.com/office/drawing/2014/main" id="{9E894C49-6E2D-4673-82D6-40DB7309E4E0}"/>
              </a:ext>
            </a:extLst>
          </p:cNvPr>
          <p:cNvGrpSpPr/>
          <p:nvPr/>
        </p:nvGrpSpPr>
        <p:grpSpPr>
          <a:xfrm>
            <a:off x="263291" y="4512040"/>
            <a:ext cx="8590902" cy="941661"/>
            <a:chOff x="263291" y="4512040"/>
            <a:chExt cx="8590902" cy="941661"/>
          </a:xfrm>
        </p:grpSpPr>
        <p:sp>
          <p:nvSpPr>
            <p:cNvPr id="8" name="四角形: 角を丸くする 7">
              <a:extLst>
                <a:ext uri="{FF2B5EF4-FFF2-40B4-BE49-F238E27FC236}">
                  <a16:creationId xmlns:a16="http://schemas.microsoft.com/office/drawing/2014/main" id="{2E52F59B-503B-4751-809D-AEE62FF91FA1}"/>
                </a:ext>
              </a:extLst>
            </p:cNvPr>
            <p:cNvSpPr/>
            <p:nvPr/>
          </p:nvSpPr>
          <p:spPr>
            <a:xfrm>
              <a:off x="263291" y="4517597"/>
              <a:ext cx="3600400" cy="9361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登録の消除処分</a:t>
              </a:r>
            </a:p>
          </p:txBody>
        </p:sp>
        <p:sp>
          <p:nvSpPr>
            <p:cNvPr id="6" name="矢印: 右 5">
              <a:extLst>
                <a:ext uri="{FF2B5EF4-FFF2-40B4-BE49-F238E27FC236}">
                  <a16:creationId xmlns:a16="http://schemas.microsoft.com/office/drawing/2014/main" id="{2B6F0DF4-7EE4-4095-9665-F696082468AA}"/>
                </a:ext>
              </a:extLst>
            </p:cNvPr>
            <p:cNvSpPr/>
            <p:nvPr/>
          </p:nvSpPr>
          <p:spPr>
            <a:xfrm>
              <a:off x="4082796" y="474333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sp>
          <p:nvSpPr>
            <p:cNvPr id="13" name="四角形: 角を丸くする 12">
              <a:extLst>
                <a:ext uri="{FF2B5EF4-FFF2-40B4-BE49-F238E27FC236}">
                  <a16:creationId xmlns:a16="http://schemas.microsoft.com/office/drawing/2014/main" id="{A4736284-3763-4CBC-93CF-2CF425A3F494}"/>
                </a:ext>
              </a:extLst>
            </p:cNvPr>
            <p:cNvSpPr/>
            <p:nvPr/>
          </p:nvSpPr>
          <p:spPr>
            <a:xfrm>
              <a:off x="5253793" y="4512040"/>
              <a:ext cx="3600400" cy="94166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取引士登録をした知事</a:t>
              </a:r>
            </a:p>
          </p:txBody>
        </p:sp>
      </p:grpSp>
      <p:grpSp>
        <p:nvGrpSpPr>
          <p:cNvPr id="4" name="グループ化 3">
            <a:extLst>
              <a:ext uri="{FF2B5EF4-FFF2-40B4-BE49-F238E27FC236}">
                <a16:creationId xmlns:a16="http://schemas.microsoft.com/office/drawing/2014/main" id="{29674BCD-F330-4B5A-A65B-6FFC63F65DE2}"/>
              </a:ext>
            </a:extLst>
          </p:cNvPr>
          <p:cNvGrpSpPr/>
          <p:nvPr/>
        </p:nvGrpSpPr>
        <p:grpSpPr>
          <a:xfrm>
            <a:off x="251520" y="1413055"/>
            <a:ext cx="8640960" cy="737139"/>
            <a:chOff x="251520" y="1413055"/>
            <a:chExt cx="8640960" cy="737139"/>
          </a:xfrm>
        </p:grpSpPr>
        <p:sp>
          <p:nvSpPr>
            <p:cNvPr id="11" name="四角形: 角を丸くする 10">
              <a:extLst>
                <a:ext uri="{FF2B5EF4-FFF2-40B4-BE49-F238E27FC236}">
                  <a16:creationId xmlns:a16="http://schemas.microsoft.com/office/drawing/2014/main" id="{6B42AF66-73C0-42B5-B6BC-90529EC17CB6}"/>
                </a:ext>
              </a:extLst>
            </p:cNvPr>
            <p:cNvSpPr/>
            <p:nvPr/>
          </p:nvSpPr>
          <p:spPr>
            <a:xfrm>
              <a:off x="251520" y="1413056"/>
              <a:ext cx="3600400" cy="7371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監督処分の種類</a:t>
              </a:r>
            </a:p>
          </p:txBody>
        </p:sp>
        <p:sp>
          <p:nvSpPr>
            <p:cNvPr id="12" name="四角形: 角を丸くする 11">
              <a:extLst>
                <a:ext uri="{FF2B5EF4-FFF2-40B4-BE49-F238E27FC236}">
                  <a16:creationId xmlns:a16="http://schemas.microsoft.com/office/drawing/2014/main" id="{A9D85D4D-3A4F-4944-AD3C-9F1EF1E87B6C}"/>
                </a:ext>
              </a:extLst>
            </p:cNvPr>
            <p:cNvSpPr/>
            <p:nvPr/>
          </p:nvSpPr>
          <p:spPr>
            <a:xfrm>
              <a:off x="5292080" y="1413055"/>
              <a:ext cx="3600400" cy="7371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処分権者</a:t>
              </a:r>
            </a:p>
          </p:txBody>
        </p:sp>
      </p:grpSp>
      <p:grpSp>
        <p:nvGrpSpPr>
          <p:cNvPr id="16" name="グループ化 15">
            <a:extLst>
              <a:ext uri="{FF2B5EF4-FFF2-40B4-BE49-F238E27FC236}">
                <a16:creationId xmlns:a16="http://schemas.microsoft.com/office/drawing/2014/main" id="{44A0B6D8-74A1-4CF2-AD45-11F7F670D5EA}"/>
              </a:ext>
            </a:extLst>
          </p:cNvPr>
          <p:cNvGrpSpPr/>
          <p:nvPr/>
        </p:nvGrpSpPr>
        <p:grpSpPr>
          <a:xfrm>
            <a:off x="251520" y="2442129"/>
            <a:ext cx="8640960" cy="1743398"/>
            <a:chOff x="251520" y="2442129"/>
            <a:chExt cx="8640960" cy="1743398"/>
          </a:xfrm>
        </p:grpSpPr>
        <p:sp>
          <p:nvSpPr>
            <p:cNvPr id="7" name="四角形: 角を丸くする 6">
              <a:extLst>
                <a:ext uri="{FF2B5EF4-FFF2-40B4-BE49-F238E27FC236}">
                  <a16:creationId xmlns:a16="http://schemas.microsoft.com/office/drawing/2014/main" id="{1065A293-CC8B-48F6-A8AF-D9A48F2D94EA}"/>
                </a:ext>
              </a:extLst>
            </p:cNvPr>
            <p:cNvSpPr/>
            <p:nvPr/>
          </p:nvSpPr>
          <p:spPr>
            <a:xfrm>
              <a:off x="251520" y="2442743"/>
              <a:ext cx="3600400" cy="174278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指示処分</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事務禁止処分</a:t>
              </a:r>
            </a:p>
          </p:txBody>
        </p:sp>
        <p:sp>
          <p:nvSpPr>
            <p:cNvPr id="9" name="四角形: 角を丸くする 8">
              <a:extLst>
                <a:ext uri="{FF2B5EF4-FFF2-40B4-BE49-F238E27FC236}">
                  <a16:creationId xmlns:a16="http://schemas.microsoft.com/office/drawing/2014/main" id="{D70D6497-A252-4DB6-8756-B57A3B762B7E}"/>
                </a:ext>
              </a:extLst>
            </p:cNvPr>
            <p:cNvSpPr/>
            <p:nvPr/>
          </p:nvSpPr>
          <p:spPr>
            <a:xfrm>
              <a:off x="5292081" y="2442129"/>
              <a:ext cx="3600399" cy="72573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取引士登録をした知事</a:t>
              </a:r>
            </a:p>
          </p:txBody>
        </p:sp>
        <p:sp>
          <p:nvSpPr>
            <p:cNvPr id="10" name="四角形: 角を丸くする 9">
              <a:extLst>
                <a:ext uri="{FF2B5EF4-FFF2-40B4-BE49-F238E27FC236}">
                  <a16:creationId xmlns:a16="http://schemas.microsoft.com/office/drawing/2014/main" id="{3022B18A-DE8C-4C10-A831-B2861936A8EB}"/>
                </a:ext>
              </a:extLst>
            </p:cNvPr>
            <p:cNvSpPr/>
            <p:nvPr/>
          </p:nvSpPr>
          <p:spPr>
            <a:xfrm>
              <a:off x="5292081" y="3459796"/>
              <a:ext cx="3600399" cy="72573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業務地の知事</a:t>
              </a:r>
            </a:p>
          </p:txBody>
        </p:sp>
        <p:sp>
          <p:nvSpPr>
            <p:cNvPr id="14" name="矢印: 右 13">
              <a:extLst>
                <a:ext uri="{FF2B5EF4-FFF2-40B4-BE49-F238E27FC236}">
                  <a16:creationId xmlns:a16="http://schemas.microsoft.com/office/drawing/2014/main" id="{23038EA5-A788-44DD-920A-A57D3DB6C22C}"/>
                </a:ext>
              </a:extLst>
            </p:cNvPr>
            <p:cNvSpPr/>
            <p:nvPr/>
          </p:nvSpPr>
          <p:spPr>
            <a:xfrm>
              <a:off x="4082796" y="316181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grpSp>
      <p:pic>
        <p:nvPicPr>
          <p:cNvPr id="17" name="オーディオ 16">
            <a:hlinkClick r:id="" action="ppaction://media"/>
            <a:extLst>
              <a:ext uri="{FF2B5EF4-FFF2-40B4-BE49-F238E27FC236}">
                <a16:creationId xmlns:a16="http://schemas.microsoft.com/office/drawing/2014/main" id="{CDFCDC68-44C3-4D3B-B785-D9A9436E283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67415283"/>
      </p:ext>
    </p:extLst>
  </p:cSld>
  <p:clrMapOvr>
    <a:masterClrMapping/>
  </p:clrMapOvr>
  <mc:AlternateContent xmlns:mc="http://schemas.openxmlformats.org/markup-compatibility/2006" xmlns:p14="http://schemas.microsoft.com/office/powerpoint/2010/main">
    <mc:Choice Requires="p14">
      <p:transition spd="slow" p14:dur="2000" advTm="31461"/>
    </mc:Choice>
    <mc:Fallback xmlns="">
      <p:transition spd="slow" advTm="31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820F6C-0E64-471B-83C3-033106E6ED0C}"/>
              </a:ext>
            </a:extLst>
          </p:cNvPr>
          <p:cNvSpPr>
            <a:spLocks noGrp="1"/>
          </p:cNvSpPr>
          <p:nvPr>
            <p:ph type="title"/>
          </p:nvPr>
        </p:nvSpPr>
        <p:spPr/>
        <p:txBody>
          <a:bodyPr>
            <a:normAutofit/>
          </a:bodyPr>
          <a:lstStyle/>
          <a:p>
            <a:r>
              <a:rPr lang="en-US" altLang="ja-JP" sz="3200" b="1" dirty="0">
                <a:solidFill>
                  <a:prstClr val="black"/>
                </a:solidFill>
                <a:latin typeface="Meiryo UI" panose="020B0604030504040204" pitchFamily="50" charset="-128"/>
                <a:ea typeface="Meiryo UI" panose="020B0604030504040204" pitchFamily="50" charset="-128"/>
              </a:rPr>
              <a:t>7</a:t>
            </a:r>
            <a:r>
              <a:rPr lang="ja-JP" altLang="en-US" sz="3200" b="1" dirty="0">
                <a:solidFill>
                  <a:prstClr val="black"/>
                </a:solidFill>
                <a:latin typeface="Meiryo UI" panose="020B0604030504040204" pitchFamily="50" charset="-128"/>
                <a:ea typeface="Meiryo UI" panose="020B0604030504040204" pitchFamily="50" charset="-128"/>
              </a:rPr>
              <a:t>．取引士に対する監督処分手続き</a:t>
            </a:r>
            <a:endParaRPr kumimoji="1" lang="ja-JP" altLang="en-US" sz="3200" b="1" dirty="0">
              <a:latin typeface="Meiryo UI" panose="020B0604030504040204" pitchFamily="50" charset="-128"/>
              <a:ea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6AD462F7-3CB2-42E0-9216-819A4CA035B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73BF74F-ADAC-4014-B165-61D674A3450C}" type="slidenum">
              <a:rPr kumimoji="1" lang="ja-JP" altLang="en-US" sz="1400" b="0" i="0" u="none" strike="noStrike" kern="1200" cap="none" spc="0" normalizeH="0" baseline="0" noProof="0" smtClean="0">
                <a:ln>
                  <a:noFill/>
                </a:ln>
                <a:solidFill>
                  <a:srgbClr val="FFFFFF"/>
                </a:solidFill>
                <a:effectLst/>
                <a:uLnTx/>
                <a:uFillTx/>
                <a:latin typeface="Franklin Gothic Book"/>
                <a:ea typeface="HGｺﾞｼｯｸM" panose="020B0609000000000000" pitchFamily="49" charset="-128"/>
                <a:cs typeface="+mj-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0" u="none" strike="noStrike" kern="1200" cap="none" spc="0" normalizeH="0" baseline="0" noProof="0">
              <a:ln>
                <a:noFill/>
              </a:ln>
              <a:solidFill>
                <a:srgbClr val="FFFFFF"/>
              </a:solidFill>
              <a:effectLst/>
              <a:uLnTx/>
              <a:uFillTx/>
              <a:latin typeface="Franklin Gothic Book"/>
              <a:ea typeface="HGｺﾞｼｯｸM" panose="020B0609000000000000" pitchFamily="49" charset="-128"/>
              <a:cs typeface="+mj-cs"/>
            </a:endParaRPr>
          </a:p>
        </p:txBody>
      </p:sp>
      <p:sp>
        <p:nvSpPr>
          <p:cNvPr id="11" name="四角形: 角を丸くする 10">
            <a:extLst>
              <a:ext uri="{FF2B5EF4-FFF2-40B4-BE49-F238E27FC236}">
                <a16:creationId xmlns:a16="http://schemas.microsoft.com/office/drawing/2014/main" id="{6B42AF66-73C0-42B5-B6BC-90529EC17CB6}"/>
              </a:ext>
            </a:extLst>
          </p:cNvPr>
          <p:cNvSpPr/>
          <p:nvPr/>
        </p:nvSpPr>
        <p:spPr>
          <a:xfrm>
            <a:off x="251520" y="1413055"/>
            <a:ext cx="8640960" cy="2699754"/>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宅地建物取引士等に対する監督処分（指示処分・事務禁止処分・登録消除処分）を行う前には、必ず「</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聴聞</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」という弁明の機会を与えなければなりません。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そして、その聴聞を行うに当たっては、期日の１週間前までに、行政手続法の規定による聴聞のための「</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通知</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」と、かつ「</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聴聞の期日及び場所の公示</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聴聞を経て取引士に対し処分を行った場合でも、処分権者は宅建業者に対する処分と異なり、</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官報や公報による公告は行いません</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4" name="グループ化 3">
            <a:extLst>
              <a:ext uri="{FF2B5EF4-FFF2-40B4-BE49-F238E27FC236}">
                <a16:creationId xmlns:a16="http://schemas.microsoft.com/office/drawing/2014/main" id="{1CC62F70-9B44-4DB3-BF0F-1776C9337E82}"/>
              </a:ext>
            </a:extLst>
          </p:cNvPr>
          <p:cNvGrpSpPr/>
          <p:nvPr/>
        </p:nvGrpSpPr>
        <p:grpSpPr>
          <a:xfrm>
            <a:off x="791580" y="4202595"/>
            <a:ext cx="7560840" cy="2436360"/>
            <a:chOff x="791580" y="4202595"/>
            <a:chExt cx="7560840" cy="2436360"/>
          </a:xfrm>
        </p:grpSpPr>
        <p:sp>
          <p:nvSpPr>
            <p:cNvPr id="6" name="矢印: 右 5">
              <a:extLst>
                <a:ext uri="{FF2B5EF4-FFF2-40B4-BE49-F238E27FC236}">
                  <a16:creationId xmlns:a16="http://schemas.microsoft.com/office/drawing/2014/main" id="{2B6F0DF4-7EE4-4095-9665-F696082468AA}"/>
                </a:ext>
              </a:extLst>
            </p:cNvPr>
            <p:cNvSpPr/>
            <p:nvPr/>
          </p:nvSpPr>
          <p:spPr>
            <a:xfrm>
              <a:off x="791580" y="5202629"/>
              <a:ext cx="756084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Perpetua"/>
                <a:ea typeface="HG創英ﾌﾟﾚｾﾞﾝｽEB" panose="02020809000000000000" pitchFamily="17" charset="-128"/>
                <a:cs typeface="+mn-cs"/>
              </a:endParaRPr>
            </a:p>
          </p:txBody>
        </p:sp>
        <p:cxnSp>
          <p:nvCxnSpPr>
            <p:cNvPr id="17" name="直線コネクタ 16">
              <a:extLst>
                <a:ext uri="{FF2B5EF4-FFF2-40B4-BE49-F238E27FC236}">
                  <a16:creationId xmlns:a16="http://schemas.microsoft.com/office/drawing/2014/main" id="{30557C39-8CC7-44D2-A85F-6DB3CF8BD7AA}"/>
                </a:ext>
              </a:extLst>
            </p:cNvPr>
            <p:cNvCxnSpPr/>
            <p:nvPr/>
          </p:nvCxnSpPr>
          <p:spPr>
            <a:xfrm>
              <a:off x="6408710" y="4874868"/>
              <a:ext cx="0" cy="115212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7CEE11F0-DD6D-42F8-BF08-B595AB29796F}"/>
                </a:ext>
              </a:extLst>
            </p:cNvPr>
            <p:cNvSpPr txBox="1"/>
            <p:nvPr/>
          </p:nvSpPr>
          <p:spPr>
            <a:xfrm>
              <a:off x="5732221" y="4493748"/>
              <a:ext cx="13681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監督処分</a:t>
              </a:r>
            </a:p>
          </p:txBody>
        </p:sp>
        <p:cxnSp>
          <p:nvCxnSpPr>
            <p:cNvPr id="20" name="直線コネクタ 19">
              <a:extLst>
                <a:ext uri="{FF2B5EF4-FFF2-40B4-BE49-F238E27FC236}">
                  <a16:creationId xmlns:a16="http://schemas.microsoft.com/office/drawing/2014/main" id="{F05D771C-B9A8-436A-AD0A-2A0B32BCAAAA}"/>
                </a:ext>
              </a:extLst>
            </p:cNvPr>
            <p:cNvCxnSpPr/>
            <p:nvPr/>
          </p:nvCxnSpPr>
          <p:spPr>
            <a:xfrm>
              <a:off x="4572000" y="4893858"/>
              <a:ext cx="0" cy="115212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0A80A7-10B1-4643-8806-C3C88D422C92}"/>
                </a:ext>
              </a:extLst>
            </p:cNvPr>
            <p:cNvSpPr txBox="1"/>
            <p:nvPr/>
          </p:nvSpPr>
          <p:spPr>
            <a:xfrm>
              <a:off x="4292060" y="4474758"/>
              <a:ext cx="7200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聴聞</a:t>
              </a:r>
            </a:p>
          </p:txBody>
        </p:sp>
        <p:cxnSp>
          <p:nvCxnSpPr>
            <p:cNvPr id="22" name="直線コネクタ 21">
              <a:extLst>
                <a:ext uri="{FF2B5EF4-FFF2-40B4-BE49-F238E27FC236}">
                  <a16:creationId xmlns:a16="http://schemas.microsoft.com/office/drawing/2014/main" id="{B8C9F683-360F-4D44-8900-B5D071477F83}"/>
                </a:ext>
              </a:extLst>
            </p:cNvPr>
            <p:cNvCxnSpPr/>
            <p:nvPr/>
          </p:nvCxnSpPr>
          <p:spPr>
            <a:xfrm>
              <a:off x="2699792" y="4874868"/>
              <a:ext cx="0" cy="1152128"/>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5B2442AB-E9DA-4698-BF29-617A4F6E95EE}"/>
                </a:ext>
              </a:extLst>
            </p:cNvPr>
            <p:cNvSpPr txBox="1"/>
            <p:nvPr/>
          </p:nvSpPr>
          <p:spPr>
            <a:xfrm>
              <a:off x="1539571" y="4202595"/>
              <a:ext cx="23123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通知・聴聞の期日及び場所の公示</a:t>
              </a:r>
            </a:p>
          </p:txBody>
        </p:sp>
        <p:sp>
          <p:nvSpPr>
            <p:cNvPr id="24" name="右中かっこ 23">
              <a:extLst>
                <a:ext uri="{FF2B5EF4-FFF2-40B4-BE49-F238E27FC236}">
                  <a16:creationId xmlns:a16="http://schemas.microsoft.com/office/drawing/2014/main" id="{18AC9D87-22B2-4D7D-A835-7462243D458B}"/>
                </a:ext>
              </a:extLst>
            </p:cNvPr>
            <p:cNvSpPr/>
            <p:nvPr/>
          </p:nvSpPr>
          <p:spPr>
            <a:xfrm rot="5400000">
              <a:off x="3433534" y="5115317"/>
              <a:ext cx="404724" cy="1728185"/>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Perpetua"/>
                <a:ea typeface="HG創英ﾌﾟﾚｾﾞﾝｽEB" panose="02020809000000000000" pitchFamily="17" charset="-128"/>
                <a:cs typeface="+mn-cs"/>
              </a:endParaRPr>
            </a:p>
          </p:txBody>
        </p:sp>
        <p:sp>
          <p:nvSpPr>
            <p:cNvPr id="25" name="テキスト ボックス 24">
              <a:extLst>
                <a:ext uri="{FF2B5EF4-FFF2-40B4-BE49-F238E27FC236}">
                  <a16:creationId xmlns:a16="http://schemas.microsoft.com/office/drawing/2014/main" id="{F974DDA3-4B20-4DDD-9DAE-F643667A1B75}"/>
                </a:ext>
              </a:extLst>
            </p:cNvPr>
            <p:cNvSpPr txBox="1"/>
            <p:nvPr/>
          </p:nvSpPr>
          <p:spPr>
            <a:xfrm>
              <a:off x="2951819" y="6238845"/>
              <a:ext cx="13681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週間前</a:t>
              </a:r>
            </a:p>
          </p:txBody>
        </p:sp>
      </p:grpSp>
      <p:pic>
        <p:nvPicPr>
          <p:cNvPr id="7" name="オーディオ 6">
            <a:hlinkClick r:id="" action="ppaction://media"/>
            <a:extLst>
              <a:ext uri="{FF2B5EF4-FFF2-40B4-BE49-F238E27FC236}">
                <a16:creationId xmlns:a16="http://schemas.microsoft.com/office/drawing/2014/main" id="{70EF8E42-5F32-47C6-9BD9-20E95228349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23637154"/>
      </p:ext>
    </p:extLst>
  </p:cSld>
  <p:clrMapOvr>
    <a:masterClrMapping/>
  </p:clrMapOvr>
  <mc:AlternateContent xmlns:mc="http://schemas.openxmlformats.org/markup-compatibility/2006" xmlns:p14="http://schemas.microsoft.com/office/powerpoint/2010/main">
    <mc:Choice Requires="p14">
      <p:transition spd="slow" p14:dur="2000" advTm="62478"/>
    </mc:Choice>
    <mc:Fallback xmlns="">
      <p:transition spd="slow" advTm="62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1B35F9-A613-113F-0ECE-2677DF294C8E}"/>
              </a:ext>
            </a:extLst>
          </p:cNvPr>
          <p:cNvSpPr>
            <a:spLocks noGrp="1"/>
          </p:cNvSpPr>
          <p:nvPr>
            <p:ph type="title"/>
          </p:nvPr>
        </p:nvSpPr>
        <p:spPr>
          <a:xfrm>
            <a:off x="635928" y="535913"/>
            <a:ext cx="7772400" cy="720756"/>
          </a:xfrm>
        </p:spPr>
        <p:txBody>
          <a:bodyPr>
            <a:normAutofit/>
          </a:bodyPr>
          <a:lstStyle/>
          <a:p>
            <a:r>
              <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8</a:t>
            </a:r>
            <a:r>
              <a:rPr kumimoji="1" lang="ja-JP" altLang="en-US"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．宅建業法違反に対する主な罰則</a:t>
            </a:r>
            <a:endParaRPr kumimoji="1" lang="ja-JP" altLang="en-US" sz="3200" b="1" dirty="0">
              <a:latin typeface="Meiryo UI" panose="020B0604030504040204" pitchFamily="50" charset="-128"/>
              <a:ea typeface="Meiryo UI" panose="020B0604030504040204" pitchFamily="50" charset="-128"/>
            </a:endParaRPr>
          </a:p>
        </p:txBody>
      </p:sp>
      <p:grpSp>
        <p:nvGrpSpPr>
          <p:cNvPr id="4" name="グループ化 3">
            <a:extLst>
              <a:ext uri="{FF2B5EF4-FFF2-40B4-BE49-F238E27FC236}">
                <a16:creationId xmlns:a16="http://schemas.microsoft.com/office/drawing/2014/main" id="{073B6A65-7567-4D0A-97AF-11711D054F16}"/>
              </a:ext>
            </a:extLst>
          </p:cNvPr>
          <p:cNvGrpSpPr/>
          <p:nvPr/>
        </p:nvGrpSpPr>
        <p:grpSpPr>
          <a:xfrm>
            <a:off x="215368" y="2061377"/>
            <a:ext cx="8684664" cy="1365352"/>
            <a:chOff x="215368" y="2061377"/>
            <a:chExt cx="8684664" cy="1365352"/>
          </a:xfrm>
        </p:grpSpPr>
        <p:sp>
          <p:nvSpPr>
            <p:cNvPr id="10" name="四角形: 角を丸くする 9">
              <a:extLst>
                <a:ext uri="{FF2B5EF4-FFF2-40B4-BE49-F238E27FC236}">
                  <a16:creationId xmlns:a16="http://schemas.microsoft.com/office/drawing/2014/main" id="{DA5DECEE-DA90-4502-9095-F48FBB245027}"/>
                </a:ext>
              </a:extLst>
            </p:cNvPr>
            <p:cNvSpPr/>
            <p:nvPr/>
          </p:nvSpPr>
          <p:spPr>
            <a:xfrm>
              <a:off x="215368" y="2061377"/>
              <a:ext cx="4373946" cy="136535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年以下の懲役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もしくは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万円以下の罰金または併科</a:t>
              </a:r>
            </a:p>
          </p:txBody>
        </p:sp>
        <p:sp>
          <p:nvSpPr>
            <p:cNvPr id="11" name="四角形: 角を丸くする 10">
              <a:extLst>
                <a:ext uri="{FF2B5EF4-FFF2-40B4-BE49-F238E27FC236}">
                  <a16:creationId xmlns:a16="http://schemas.microsoft.com/office/drawing/2014/main" id="{0A7EA2C5-6BE6-4F08-A15D-9FFF85490CFE}"/>
                </a:ext>
              </a:extLst>
            </p:cNvPr>
            <p:cNvSpPr/>
            <p:nvPr/>
          </p:nvSpPr>
          <p:spPr>
            <a:xfrm>
              <a:off x="4656036" y="2061377"/>
              <a:ext cx="4243996" cy="13653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・不正手段で宅建業の免許取得</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・無免許営業</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・名義貸しで他人に営業させた場合</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・業務停止命令違反</a:t>
              </a:r>
            </a:p>
          </p:txBody>
        </p:sp>
      </p:grpSp>
      <p:grpSp>
        <p:nvGrpSpPr>
          <p:cNvPr id="7" name="グループ化 6">
            <a:extLst>
              <a:ext uri="{FF2B5EF4-FFF2-40B4-BE49-F238E27FC236}">
                <a16:creationId xmlns:a16="http://schemas.microsoft.com/office/drawing/2014/main" id="{8DABC344-EDB9-429E-9DED-76FF4B8104B8}"/>
              </a:ext>
            </a:extLst>
          </p:cNvPr>
          <p:cNvGrpSpPr/>
          <p:nvPr/>
        </p:nvGrpSpPr>
        <p:grpSpPr>
          <a:xfrm>
            <a:off x="271415" y="5013452"/>
            <a:ext cx="8628617" cy="1718199"/>
            <a:chOff x="271415" y="5013452"/>
            <a:chExt cx="8628617" cy="1718199"/>
          </a:xfrm>
        </p:grpSpPr>
        <p:sp>
          <p:nvSpPr>
            <p:cNvPr id="16" name="四角形: 角を丸くする 15">
              <a:extLst>
                <a:ext uri="{FF2B5EF4-FFF2-40B4-BE49-F238E27FC236}">
                  <a16:creationId xmlns:a16="http://schemas.microsoft.com/office/drawing/2014/main" id="{2E1B6CCD-9A85-4744-897F-4EBE1E021118}"/>
                </a:ext>
              </a:extLst>
            </p:cNvPr>
            <p:cNvSpPr/>
            <p:nvPr/>
          </p:nvSpPr>
          <p:spPr>
            <a:xfrm>
              <a:off x="271415" y="5079092"/>
              <a:ext cx="4281103" cy="134273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6</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月以下の懲役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もしくは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万円以下の罰金</a:t>
              </a:r>
            </a:p>
          </p:txBody>
        </p:sp>
        <p:sp>
          <p:nvSpPr>
            <p:cNvPr id="19" name="四角形: 角を丸くする 18">
              <a:extLst>
                <a:ext uri="{FF2B5EF4-FFF2-40B4-BE49-F238E27FC236}">
                  <a16:creationId xmlns:a16="http://schemas.microsoft.com/office/drawing/2014/main" id="{5FA22A1F-4B31-4F1A-9C5A-4A224646CB80}"/>
                </a:ext>
              </a:extLst>
            </p:cNvPr>
            <p:cNvSpPr/>
            <p:nvPr/>
          </p:nvSpPr>
          <p:spPr>
            <a:xfrm>
              <a:off x="4638291" y="5013452"/>
              <a:ext cx="4261741" cy="17181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・営業保証金の供託届け出前の営業</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開始</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・誇大広告の禁止違反</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・不当な履行遅延</a:t>
              </a:r>
            </a:p>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・手付貸与等による契約締結の誘引</a:t>
              </a:r>
            </a:p>
          </p:txBody>
        </p:sp>
      </p:grpSp>
      <p:sp>
        <p:nvSpPr>
          <p:cNvPr id="24" name="四角形: 角を丸くする 23">
            <a:extLst>
              <a:ext uri="{FF2B5EF4-FFF2-40B4-BE49-F238E27FC236}">
                <a16:creationId xmlns:a16="http://schemas.microsoft.com/office/drawing/2014/main" id="{EA54E9E0-45B8-4F18-8D1A-A76ED755072D}"/>
              </a:ext>
            </a:extLst>
          </p:cNvPr>
          <p:cNvSpPr/>
          <p:nvPr/>
        </p:nvSpPr>
        <p:spPr>
          <a:xfrm>
            <a:off x="285012" y="1243055"/>
            <a:ext cx="8600931" cy="71126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宅建業者や取引士が宅建業法に違反した場合、行政刑罰として次の通り罰則が適用されます。</a:t>
            </a:r>
          </a:p>
        </p:txBody>
      </p:sp>
      <p:grpSp>
        <p:nvGrpSpPr>
          <p:cNvPr id="9" name="グループ化 8">
            <a:extLst>
              <a:ext uri="{FF2B5EF4-FFF2-40B4-BE49-F238E27FC236}">
                <a16:creationId xmlns:a16="http://schemas.microsoft.com/office/drawing/2014/main" id="{B2F3988A-DE4B-433F-8926-8F608695478C}"/>
              </a:ext>
            </a:extLst>
          </p:cNvPr>
          <p:cNvGrpSpPr/>
          <p:nvPr/>
        </p:nvGrpSpPr>
        <p:grpSpPr>
          <a:xfrm>
            <a:off x="255739" y="3550721"/>
            <a:ext cx="8644293" cy="641905"/>
            <a:chOff x="255739" y="3550721"/>
            <a:chExt cx="8644293" cy="641905"/>
          </a:xfrm>
        </p:grpSpPr>
        <p:sp>
          <p:nvSpPr>
            <p:cNvPr id="15" name="四角形: 角を丸くする 14">
              <a:extLst>
                <a:ext uri="{FF2B5EF4-FFF2-40B4-BE49-F238E27FC236}">
                  <a16:creationId xmlns:a16="http://schemas.microsoft.com/office/drawing/2014/main" id="{E5256D45-3FFC-441A-9F59-9C77318A7F60}"/>
                </a:ext>
              </a:extLst>
            </p:cNvPr>
            <p:cNvSpPr/>
            <p:nvPr/>
          </p:nvSpPr>
          <p:spPr>
            <a:xfrm>
              <a:off x="255739" y="3555433"/>
              <a:ext cx="4356549" cy="63719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年以下の懲役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もしくは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万円以下の罰金または併科</a:t>
              </a:r>
            </a:p>
          </p:txBody>
        </p:sp>
        <p:sp>
          <p:nvSpPr>
            <p:cNvPr id="18" name="四角形: 角を丸くする 17">
              <a:extLst>
                <a:ext uri="{FF2B5EF4-FFF2-40B4-BE49-F238E27FC236}">
                  <a16:creationId xmlns:a16="http://schemas.microsoft.com/office/drawing/2014/main" id="{A024ECDB-E354-41B4-9894-9D460F115BC0}"/>
                </a:ext>
              </a:extLst>
            </p:cNvPr>
            <p:cNvSpPr/>
            <p:nvPr/>
          </p:nvSpPr>
          <p:spPr>
            <a:xfrm>
              <a:off x="4693476" y="3550721"/>
              <a:ext cx="4206556" cy="6371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・重要な事項について故意に事実を告　　</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げず、または不実のことを告げた場合</a:t>
              </a:r>
            </a:p>
          </p:txBody>
        </p:sp>
      </p:grpSp>
      <p:grpSp>
        <p:nvGrpSpPr>
          <p:cNvPr id="12" name="グループ化 11">
            <a:extLst>
              <a:ext uri="{FF2B5EF4-FFF2-40B4-BE49-F238E27FC236}">
                <a16:creationId xmlns:a16="http://schemas.microsoft.com/office/drawing/2014/main" id="{FCEB29FE-5259-4E16-8759-07EB91ADF368}"/>
              </a:ext>
            </a:extLst>
          </p:cNvPr>
          <p:cNvGrpSpPr/>
          <p:nvPr/>
        </p:nvGrpSpPr>
        <p:grpSpPr>
          <a:xfrm>
            <a:off x="243268" y="4282109"/>
            <a:ext cx="8642675" cy="676414"/>
            <a:chOff x="243268" y="4282109"/>
            <a:chExt cx="8642675" cy="676414"/>
          </a:xfrm>
        </p:grpSpPr>
        <p:sp>
          <p:nvSpPr>
            <p:cNvPr id="20" name="四角形: 角を丸くする 19">
              <a:extLst>
                <a:ext uri="{FF2B5EF4-FFF2-40B4-BE49-F238E27FC236}">
                  <a16:creationId xmlns:a16="http://schemas.microsoft.com/office/drawing/2014/main" id="{05FEEA7F-4A6B-4FDA-93DF-8A83B5B4528C}"/>
                </a:ext>
              </a:extLst>
            </p:cNvPr>
            <p:cNvSpPr/>
            <p:nvPr/>
          </p:nvSpPr>
          <p:spPr>
            <a:xfrm>
              <a:off x="243268" y="4321330"/>
              <a:ext cx="4294861" cy="63719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年以下の懲役</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もしくは</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万円以下の罰金または併科</a:t>
              </a:r>
            </a:p>
          </p:txBody>
        </p:sp>
        <p:sp>
          <p:nvSpPr>
            <p:cNvPr id="21" name="四角形: 角を丸くする 20">
              <a:extLst>
                <a:ext uri="{FF2B5EF4-FFF2-40B4-BE49-F238E27FC236}">
                  <a16:creationId xmlns:a16="http://schemas.microsoft.com/office/drawing/2014/main" id="{51F999E4-B88C-4C9C-A401-042BD7CFDBCE}"/>
                </a:ext>
              </a:extLst>
            </p:cNvPr>
            <p:cNvSpPr/>
            <p:nvPr/>
          </p:nvSpPr>
          <p:spPr>
            <a:xfrm>
              <a:off x="4617163" y="4282109"/>
              <a:ext cx="4268780" cy="6371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・不当に高額の報酬を要求</a:t>
              </a:r>
            </a:p>
          </p:txBody>
        </p:sp>
      </p:grpSp>
      <p:pic>
        <p:nvPicPr>
          <p:cNvPr id="8" name="オーディオ 7">
            <a:hlinkClick r:id="" action="ppaction://media"/>
            <a:extLst>
              <a:ext uri="{FF2B5EF4-FFF2-40B4-BE49-F238E27FC236}">
                <a16:creationId xmlns:a16="http://schemas.microsoft.com/office/drawing/2014/main" id="{0C5A7D6A-BD20-4C97-92AA-AC97A8B05B0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60813541"/>
      </p:ext>
    </p:extLst>
  </p:cSld>
  <p:clrMapOvr>
    <a:masterClrMapping/>
  </p:clrMapOvr>
  <mc:AlternateContent xmlns:mc="http://schemas.openxmlformats.org/markup-compatibility/2006" xmlns:p14="http://schemas.microsoft.com/office/powerpoint/2010/main">
    <mc:Choice Requires="p14">
      <p:transition spd="slow" p14:dur="2000" advTm="109662"/>
    </mc:Choice>
    <mc:Fallback xmlns="">
      <p:transition spd="slow" advTm="10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2000"/>
                                        <p:tgtEl>
                                          <p:spTgt spid="24"/>
                                        </p:tgtEl>
                                      </p:cBhvr>
                                    </p:animEffect>
                                    <p:anim calcmode="lin" valueType="num">
                                      <p:cBhvr>
                                        <p:cTn id="12" dur="2000" fill="hold"/>
                                        <p:tgtEl>
                                          <p:spTgt spid="24"/>
                                        </p:tgtEl>
                                        <p:attrNameLst>
                                          <p:attrName>ppt_w</p:attrName>
                                        </p:attrNameLst>
                                      </p:cBhvr>
                                      <p:tavLst>
                                        <p:tav tm="0" fmla="#ppt_w*sin(2.5*pi*$)">
                                          <p:val>
                                            <p:fltVal val="0"/>
                                          </p:val>
                                        </p:tav>
                                        <p:tav tm="100000">
                                          <p:val>
                                            <p:fltVal val="1"/>
                                          </p:val>
                                        </p:tav>
                                      </p:tavLst>
                                    </p:anim>
                                    <p:anim calcmode="lin" valueType="num">
                                      <p:cBhvr>
                                        <p:cTn id="13"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8"/>
                </p:tgtEl>
              </p:cMediaNode>
            </p:audio>
          </p:childTnLst>
        </p:cTn>
      </p:par>
    </p:tnLst>
    <p:bldLst>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2|24.2"/>
</p:tagLst>
</file>

<file path=ppt/tags/tag10.xml><?xml version="1.0" encoding="utf-8"?>
<p:tagLst xmlns:a="http://schemas.openxmlformats.org/drawingml/2006/main" xmlns:r="http://schemas.openxmlformats.org/officeDocument/2006/relationships" xmlns:p="http://schemas.openxmlformats.org/presentationml/2006/main">
  <p:tag name="TIMING" val="|6.7|31.6|31.6"/>
</p:tagLst>
</file>

<file path=ppt/tags/tag11.xml><?xml version="1.0" encoding="utf-8"?>
<p:tagLst xmlns:a="http://schemas.openxmlformats.org/drawingml/2006/main" xmlns:r="http://schemas.openxmlformats.org/officeDocument/2006/relationships" xmlns:p="http://schemas.openxmlformats.org/presentationml/2006/main">
  <p:tag name="TIMING" val="|5.8|43.6|1.3"/>
</p:tagLst>
</file>

<file path=ppt/tags/tag12.xml><?xml version="1.0" encoding="utf-8"?>
<p:tagLst xmlns:a="http://schemas.openxmlformats.org/drawingml/2006/main" xmlns:r="http://schemas.openxmlformats.org/officeDocument/2006/relationships" xmlns:p="http://schemas.openxmlformats.org/presentationml/2006/main">
  <p:tag name="TIMING" val="|5|6.9|11.9|17.6|19.4|17.5"/>
</p:tagLst>
</file>

<file path=ppt/tags/tag13.xml><?xml version="1.0" encoding="utf-8"?>
<p:tagLst xmlns:a="http://schemas.openxmlformats.org/drawingml/2006/main" xmlns:r="http://schemas.openxmlformats.org/officeDocument/2006/relationships" xmlns:p="http://schemas.openxmlformats.org/presentationml/2006/main">
  <p:tag name="TIMING" val="|7.4|1.8"/>
</p:tagLst>
</file>

<file path=ppt/tags/tag14.xml><?xml version="1.0" encoding="utf-8"?>
<p:tagLst xmlns:a="http://schemas.openxmlformats.org/drawingml/2006/main" xmlns:r="http://schemas.openxmlformats.org/officeDocument/2006/relationships" xmlns:p="http://schemas.openxmlformats.org/presentationml/2006/main">
  <p:tag name="TIMING" val="|7.4|8.9|16.5|9|14.8|5.2"/>
</p:tagLst>
</file>

<file path=ppt/tags/tag15.xml><?xml version="1.0" encoding="utf-8"?>
<p:tagLst xmlns:a="http://schemas.openxmlformats.org/drawingml/2006/main" xmlns:r="http://schemas.openxmlformats.org/officeDocument/2006/relationships" xmlns:p="http://schemas.openxmlformats.org/presentationml/2006/main">
  <p:tag name="TIMING" val="|7.3|11.5"/>
</p:tagLst>
</file>

<file path=ppt/tags/tag16.xml><?xml version="1.0" encoding="utf-8"?>
<p:tagLst xmlns:a="http://schemas.openxmlformats.org/drawingml/2006/main" xmlns:r="http://schemas.openxmlformats.org/officeDocument/2006/relationships" xmlns:p="http://schemas.openxmlformats.org/presentationml/2006/main">
  <p:tag name="TIMING" val="|6|10|5.7|12.3"/>
</p:tagLst>
</file>

<file path=ppt/tags/tag17.xml><?xml version="1.0" encoding="utf-8"?>
<p:tagLst xmlns:a="http://schemas.openxmlformats.org/drawingml/2006/main" xmlns:r="http://schemas.openxmlformats.org/officeDocument/2006/relationships" xmlns:p="http://schemas.openxmlformats.org/presentationml/2006/main">
  <p:tag name="TIMING" val="|6.1|22.4|14.9"/>
</p:tagLst>
</file>

<file path=ppt/tags/tag18.xml><?xml version="1.0" encoding="utf-8"?>
<p:tagLst xmlns:a="http://schemas.openxmlformats.org/drawingml/2006/main" xmlns:r="http://schemas.openxmlformats.org/officeDocument/2006/relationships" xmlns:p="http://schemas.openxmlformats.org/presentationml/2006/main">
  <p:tag name="TIMING" val="|5.6|30.9|20.4"/>
</p:tagLst>
</file>

<file path=ppt/tags/tag19.xml><?xml version="1.0" encoding="utf-8"?>
<p:tagLst xmlns:a="http://schemas.openxmlformats.org/drawingml/2006/main" xmlns:r="http://schemas.openxmlformats.org/officeDocument/2006/relationships" xmlns:p="http://schemas.openxmlformats.org/presentationml/2006/main">
  <p:tag name="TIMING" val="|6|8.5|13.2|12.9|13.9"/>
</p:tagLst>
</file>

<file path=ppt/tags/tag2.xml><?xml version="1.0" encoding="utf-8"?>
<p:tagLst xmlns:a="http://schemas.openxmlformats.org/drawingml/2006/main" xmlns:r="http://schemas.openxmlformats.org/officeDocument/2006/relationships" xmlns:p="http://schemas.openxmlformats.org/presentationml/2006/main">
  <p:tag name="TIMING" val="|5.8|1.7"/>
</p:tagLst>
</file>

<file path=ppt/tags/tag3.xml><?xml version="1.0" encoding="utf-8"?>
<p:tagLst xmlns:a="http://schemas.openxmlformats.org/drawingml/2006/main" xmlns:r="http://schemas.openxmlformats.org/officeDocument/2006/relationships" xmlns:p="http://schemas.openxmlformats.org/presentationml/2006/main">
  <p:tag name="TIMING" val="|5.2|1.7|10.6|8.7"/>
</p:tagLst>
</file>

<file path=ppt/tags/tag4.xml><?xml version="1.0" encoding="utf-8"?>
<p:tagLst xmlns:a="http://schemas.openxmlformats.org/drawingml/2006/main" xmlns:r="http://schemas.openxmlformats.org/officeDocument/2006/relationships" xmlns:p="http://schemas.openxmlformats.org/presentationml/2006/main">
  <p:tag name="TIMING" val="|5.9|1"/>
</p:tagLst>
</file>

<file path=ppt/tags/tag5.xml><?xml version="1.0" encoding="utf-8"?>
<p:tagLst xmlns:a="http://schemas.openxmlformats.org/drawingml/2006/main" xmlns:r="http://schemas.openxmlformats.org/officeDocument/2006/relationships" xmlns:p="http://schemas.openxmlformats.org/presentationml/2006/main">
  <p:tag name="TIMING" val="|5.5|1.3"/>
</p:tagLst>
</file>

<file path=ppt/tags/tag6.xml><?xml version="1.0" encoding="utf-8"?>
<p:tagLst xmlns:a="http://schemas.openxmlformats.org/drawingml/2006/main" xmlns:r="http://schemas.openxmlformats.org/officeDocument/2006/relationships" xmlns:p="http://schemas.openxmlformats.org/presentationml/2006/main">
  <p:tag name="TIMING" val="|5.6|1.4|13"/>
</p:tagLst>
</file>

<file path=ppt/tags/tag7.xml><?xml version="1.0" encoding="utf-8"?>
<p:tagLst xmlns:a="http://schemas.openxmlformats.org/drawingml/2006/main" xmlns:r="http://schemas.openxmlformats.org/officeDocument/2006/relationships" xmlns:p="http://schemas.openxmlformats.org/presentationml/2006/main">
  <p:tag name="TIMING" val="|6|39.2"/>
</p:tagLst>
</file>

<file path=ppt/tags/tag8.xml><?xml version="1.0" encoding="utf-8"?>
<p:tagLst xmlns:a="http://schemas.openxmlformats.org/drawingml/2006/main" xmlns:r="http://schemas.openxmlformats.org/officeDocument/2006/relationships" xmlns:p="http://schemas.openxmlformats.org/presentationml/2006/main">
  <p:tag name="TIMING" val="|6.4|13.5|29.4|18.1|12.2"/>
</p:tagLst>
</file>

<file path=ppt/tags/tag9.xml><?xml version="1.0" encoding="utf-8"?>
<p:tagLst xmlns:a="http://schemas.openxmlformats.org/drawingml/2006/main" xmlns:r="http://schemas.openxmlformats.org/officeDocument/2006/relationships" xmlns:p="http://schemas.openxmlformats.org/presentationml/2006/main">
  <p:tag name="TIMING" val="|7.1|42|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ジャパネスク">
  <a:themeElements>
    <a:clrScheme name="ジャパネスク">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ジャパネスク">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ジャパネスク">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Equity</Template>
  <TotalTime>1141</TotalTime>
  <Words>2524</Words>
  <Application>Microsoft Office PowerPoint</Application>
  <PresentationFormat>画面に合わせる (4:3)</PresentationFormat>
  <Paragraphs>222</Paragraphs>
  <Slides>20</Slides>
  <Notes>1</Notes>
  <HiddenSlides>0</HiddenSlides>
  <MMClips>20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20</vt:i4>
      </vt:variant>
    </vt:vector>
  </HeadingPairs>
  <TitlesOfParts>
    <vt:vector size="26" baseType="lpstr">
      <vt:lpstr>Meiryo UI</vt:lpstr>
      <vt:lpstr>Calibri</vt:lpstr>
      <vt:lpstr>Franklin Gothic Book</vt:lpstr>
      <vt:lpstr>Perpetua</vt:lpstr>
      <vt:lpstr>Wingdings 2</vt:lpstr>
      <vt:lpstr>ジャパネスク</vt:lpstr>
      <vt:lpstr>不動産法特論⑮</vt:lpstr>
      <vt:lpstr>１．監督処分・罰則と資力確保措置</vt:lpstr>
      <vt:lpstr>２．宅建業者に対する監督処分</vt:lpstr>
      <vt:lpstr>3．宅建業者に対する監督処分</vt:lpstr>
      <vt:lpstr>4．宅建業者に対する監督処分手続き</vt:lpstr>
      <vt:lpstr>5．取引士に対する監督処分</vt:lpstr>
      <vt:lpstr>6．取引士に対する監督処分</vt:lpstr>
      <vt:lpstr>7．取引士に対する監督処分手続き</vt:lpstr>
      <vt:lpstr>8．宅建業法違反に対する主な罰則</vt:lpstr>
      <vt:lpstr>9．新築住宅の売主の担保責任</vt:lpstr>
      <vt:lpstr>10．担保責任の資力確保措置</vt:lpstr>
      <vt:lpstr>11．担保責任の範囲</vt:lpstr>
      <vt:lpstr>12．資力確保措置の概要</vt:lpstr>
      <vt:lpstr>13．住宅販売瑕疵担保保証金の供託</vt:lpstr>
      <vt:lpstr>14．住宅販売瑕疵担保保証金の概要</vt:lpstr>
      <vt:lpstr>15．住宅瑕疵担保責任保険への加入</vt:lpstr>
      <vt:lpstr>16．住宅瑕疵担保責任保険の概要</vt:lpstr>
      <vt:lpstr>17．資力確保措置に関する罰則等</vt:lpstr>
      <vt:lpstr>18．資力確保措置に関する罰則等</vt:lpstr>
      <vt:lpstr>19．資力確保措置に関する監督処分</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宅建業法</dc:title>
  <dc:creator>matsunaga</dc:creator>
  <cp:lastModifiedBy>MATSUNAGA</cp:lastModifiedBy>
  <cp:revision>145</cp:revision>
  <dcterms:created xsi:type="dcterms:W3CDTF">2015-02-01T15:02:23Z</dcterms:created>
  <dcterms:modified xsi:type="dcterms:W3CDTF">2025-02-06T01:23:55Z</dcterms:modified>
</cp:coreProperties>
</file>